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56" r:id="rId2"/>
    <p:sldId id="258" r:id="rId3"/>
    <p:sldId id="261" r:id="rId4"/>
    <p:sldId id="260" r:id="rId5"/>
    <p:sldId id="262" r:id="rId6"/>
    <p:sldId id="263" r:id="rId7"/>
    <p:sldId id="264" r:id="rId8"/>
    <p:sldId id="265" r:id="rId9"/>
    <p:sldId id="266" r:id="rId10"/>
    <p:sldId id="267" r:id="rId11"/>
    <p:sldId id="257" r:id="rId12"/>
    <p:sldId id="269" r:id="rId13"/>
    <p:sldId id="270" r:id="rId14"/>
    <p:sldId id="271" r:id="rId15"/>
    <p:sldId id="272" r:id="rId16"/>
    <p:sldId id="273" r:id="rId17"/>
    <p:sldId id="274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89837" autoAdjust="0"/>
  </p:normalViewPr>
  <p:slideViewPr>
    <p:cSldViewPr snapToGrid="0">
      <p:cViewPr varScale="1">
        <p:scale>
          <a:sx n="62" d="100"/>
          <a:sy n="62" d="100"/>
        </p:scale>
        <p:origin x="97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65ADF-932C-4E25-9729-D1AA50D18972}" type="datetimeFigureOut">
              <a:rPr lang="ru-RU" smtClean="0"/>
              <a:t>07.04.2019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F013F-74BC-4ABE-89C7-396258DEB7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42459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65ADF-932C-4E25-9729-D1AA50D18972}" type="datetimeFigureOut">
              <a:rPr lang="ru-RU" smtClean="0"/>
              <a:t>07.04.2019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F013F-74BC-4ABE-89C7-396258DEB7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13726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65ADF-932C-4E25-9729-D1AA50D18972}" type="datetimeFigureOut">
              <a:rPr lang="ru-RU" smtClean="0"/>
              <a:t>07.04.2019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F013F-74BC-4ABE-89C7-396258DEB7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38285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65ADF-932C-4E25-9729-D1AA50D18972}" type="datetimeFigureOut">
              <a:rPr lang="ru-RU" smtClean="0"/>
              <a:t>07.04.2019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F013F-74BC-4ABE-89C7-396258DEB7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61040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65ADF-932C-4E25-9729-D1AA50D18972}" type="datetimeFigureOut">
              <a:rPr lang="ru-RU" smtClean="0"/>
              <a:t>07.04.2019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F013F-74BC-4ABE-89C7-396258DEB7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5238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65ADF-932C-4E25-9729-D1AA50D18972}" type="datetimeFigureOut">
              <a:rPr lang="ru-RU" smtClean="0"/>
              <a:t>07.04.2019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F013F-74BC-4ABE-89C7-396258DEB7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13492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65ADF-932C-4E25-9729-D1AA50D18972}" type="datetimeFigureOut">
              <a:rPr lang="ru-RU" smtClean="0"/>
              <a:t>07.04.2019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F013F-74BC-4ABE-89C7-396258DEB7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01892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65ADF-932C-4E25-9729-D1AA50D18972}" type="datetimeFigureOut">
              <a:rPr lang="ru-RU" smtClean="0"/>
              <a:t>07.04.2019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F013F-74BC-4ABE-89C7-396258DEB7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69117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65ADF-932C-4E25-9729-D1AA50D18972}" type="datetimeFigureOut">
              <a:rPr lang="ru-RU" smtClean="0"/>
              <a:t>07.04.2019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F013F-74BC-4ABE-89C7-396258DEB7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04575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65ADF-932C-4E25-9729-D1AA50D18972}" type="datetimeFigureOut">
              <a:rPr lang="ru-RU" smtClean="0"/>
              <a:t>07.04.2019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F013F-74BC-4ABE-89C7-396258DEB7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36861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65ADF-932C-4E25-9729-D1AA50D18972}" type="datetimeFigureOut">
              <a:rPr lang="ru-RU" smtClean="0"/>
              <a:t>07.04.2019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F013F-74BC-4ABE-89C7-396258DEB7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51195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165ADF-932C-4E25-9729-D1AA50D18972}" type="datetimeFigureOut">
              <a:rPr lang="ru-RU" smtClean="0"/>
              <a:t>07.04.2019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3F013F-74BC-4ABE-89C7-396258DEB7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2699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Вводные слова</a:t>
            </a:r>
            <a:endParaRPr lang="ru-RU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 класс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4034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0501" y="614149"/>
            <a:ext cx="10849971" cy="48344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ru-RU" sz="24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Укажите предложения, в которых вводные слова и словосочетания не имеют заданного значения</a:t>
            </a:r>
            <a:r>
              <a:rPr lang="ru-RU" sz="2400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b="1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Ж. </a:t>
            </a: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«Последовательность изложения»</a:t>
            </a:r>
            <a:endParaRPr lang="ru-RU" sz="24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 Итак, два почтенные мужа, честь и украшение Миргорода, поссорились между собой.</a:t>
            </a:r>
            <a:endParaRPr lang="ru-RU" sz="24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 Он меня принял, по своему обыкновению, ласково и величаво.</a:t>
            </a:r>
            <a:endParaRPr lang="ru-RU" sz="24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 Подобные путешествия, с одной стороны,  весьма интересны, но очень утомительны — с другой.</a:t>
            </a:r>
            <a:endParaRPr lang="ru-RU" sz="24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 Во-первых, на тропе нигде не было видно конских следов, во-вторых, по сторонам она не была очищена от ветвей.</a:t>
            </a:r>
            <a:endParaRPr lang="ru-RU" sz="24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  Звуки постепенно становились сильнее и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непрерывнее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и, наконец, слились в один звонкий гул.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7285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00251" y="272956"/>
            <a:ext cx="11627892" cy="67447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ru-RU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Прочитайте предложения и укажите </a:t>
            </a:r>
            <a:r>
              <a:rPr lang="ru-RU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цифры,</a:t>
            </a:r>
            <a:r>
              <a:rPr lang="ru-RU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обозначающие запятую при вводном слове или словосочетании</a:t>
            </a:r>
            <a:r>
              <a:rPr lang="ru-RU" sz="2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Мальчики, (1) конечно, (2) сделали так, (3) как велела совесть, (4) а совесть – это чувство, (5) помноженное на осознание правоты.</a:t>
            </a:r>
            <a:endParaRPr lang="ru-RU" sz="26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Б) Куда, (1) по-вашему, (2) ведет эта тропинка?</a:t>
            </a:r>
            <a:endParaRPr lang="ru-RU" sz="26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В) Потом, (1) когда у них родились три мальчика и девочка, (2) любимой историей в семье, (3) естественно, (4) был рассказ искателя о Мечте, (5) о Мудреце, (6) о дереве и о концерте, (7) где Мечта реализовалась.</a:t>
            </a:r>
            <a:endParaRPr lang="ru-RU" sz="26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Г) -Я к тебе приду, (1) и мы поговорим. Никогда, (2) наверное, (3) я не чувствовал себя таким защищенным и в такой безопасности.</a:t>
            </a:r>
            <a:endParaRPr lang="ru-RU" sz="26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Д) Она испугалась, (1) но, (2) к счастью, (3) никто этого не заметил.</a:t>
            </a:r>
            <a:endParaRPr lang="ru-RU" sz="26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Е) Антон улыбнулся, (1) не понимая, (2) к чему речь. Но и он, (3) к своему удивлению, (4) больше не хотел варенья.</a:t>
            </a:r>
            <a:endParaRPr lang="ru-RU" sz="26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Ж) Сумрак становится гуще, (1) и звезды …? (2) кажется …? (3) сияют выше.</a:t>
            </a:r>
            <a:endParaRPr lang="ru-RU" sz="26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Райской птицей …? (4) кажется …? (5) дрозд или сойка, когда они пересекают солнечный луч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8966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5463" y="309966"/>
            <a:ext cx="11329261" cy="60572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6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каких предложениях есть   вводные слова  и словосочетания?</a:t>
            </a:r>
            <a:endParaRPr lang="ru-RU" sz="26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1.  </a:t>
            </a:r>
            <a:endParaRPr lang="ru-RU" sz="26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А. Он досадливо отмахнулся. — ПОДУМАЕШЬ заболел!</a:t>
            </a:r>
            <a:endParaRPr lang="ru-RU" sz="26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Б. Ты ПОДУМАЕШЬ и расскажешь все как было.</a:t>
            </a:r>
            <a:endParaRPr lang="ru-RU" sz="26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В. «Утро вечера мудренее» — ПОДУМАЕШЬ об этом завтра.</a:t>
            </a:r>
            <a:endParaRPr lang="ru-RU" sz="26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endParaRPr lang="ru-RU" sz="26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А. Что МОЖЕТ БЫТЬ важнее необходимого лекарства?!</a:t>
            </a:r>
            <a:endParaRPr lang="ru-RU" sz="26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Б. Кто повторяет старое и узнает новое, тот МОЖЕТ БЫТЬ предводителем.</a:t>
            </a:r>
            <a:endParaRPr lang="ru-RU" sz="26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В. МОЖЕТ БЫТЬ некоторые сочтут преувеличением, что собирание грибов я называю охотой.</a:t>
            </a:r>
            <a:endParaRPr lang="ru-RU" sz="26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</a:t>
            </a:r>
            <a:endParaRPr lang="ru-RU" sz="26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А. Здесь росли сказочные дубы, знавшие БЫТЬ МОЖЕТ Пушкина.</a:t>
            </a:r>
            <a:endParaRPr lang="ru-RU" sz="26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Б. Когда море спокойно, всякий МОЖЕТ БЫТЬ кормчим.</a:t>
            </a:r>
            <a:endParaRPr lang="ru-RU" sz="26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В. Любовь еще БЫТЬ МОЖЕТ в душе моей угасла не совсем.</a:t>
            </a:r>
            <a:endParaRPr lang="ru-RU" sz="26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139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6461" y="185981"/>
            <a:ext cx="11701220" cy="7570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6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каких предложениях есть   вводные слова  и словосочетания</a:t>
            </a:r>
            <a:r>
              <a:rPr lang="ru-RU" sz="2600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2600" b="1" i="1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</a:t>
            </a: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А. БЫВАЛО грустно им, а скучно не БЫВАЛО.</a:t>
            </a:r>
          </a:p>
          <a:p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Б. Иван Иванович БЫВАЛО прежде всего зайдет в конюшню.</a:t>
            </a:r>
          </a:p>
          <a:p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В. Сам БЫВАЛО по ночам хозяйство караулил.</a:t>
            </a:r>
          </a:p>
          <a:p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5.  </a:t>
            </a: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А. Это было совершенно ОЧЕВИДНО что извержение началось со страшного взрыва.</a:t>
            </a:r>
          </a:p>
          <a:p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Б. Самолет несколько раз крепко тряхнуло ОЧЕВИДНО Зотов разворачивался вблизи облака.</a:t>
            </a:r>
          </a:p>
          <a:p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В. ОЧЕВИДНО ежевечерние прогулки перед сном стали его привычкой.</a:t>
            </a:r>
          </a:p>
          <a:p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</a:t>
            </a: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А. Поработав ТАКИМ ОБРАЗОМ недели две, Ваня вернулся.</a:t>
            </a:r>
          </a:p>
          <a:p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Б. Уже начинало темнеть и ТАКИМ ОБРАЗОМ мы возвратились из лесу вовремя.</a:t>
            </a:r>
          </a:p>
          <a:p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В. ТАКИМ ОБРАЗОМ эта реакция возможна лишь при определенных условиях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ru-RU" sz="2600" b="1" i="1" dirty="0" smtClean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ru-RU" sz="2600" b="1" i="1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ru-RU" b="1" i="1" dirty="0" smtClean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0163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8454" y="247973"/>
            <a:ext cx="11592732" cy="67147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6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каких предложениях есть   вводные слова  и словосочетания</a:t>
            </a:r>
            <a:r>
              <a:rPr lang="ru-RU" sz="2600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7.  </a:t>
            </a: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А. Здесь НАПРОТИВ беспрестанно новые живописные места.</a:t>
            </a:r>
          </a:p>
          <a:p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Б. Дом НАПРОТИВ был значительно выше нашего.</a:t>
            </a:r>
          </a:p>
          <a:p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В. Задача сближения с народом состоит не в том, чтобы сделаться мужиком, а НАПРОТИВ чтобы каждый мужик сделался господином.</a:t>
            </a:r>
          </a:p>
          <a:p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8.  </a:t>
            </a: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А. ЗНАЧИТ экзамен сдаем завтра?</a:t>
            </a:r>
          </a:p>
          <a:p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Б. От реки поднимался пар. ЗНАЧИТ температура воды была значительно выше температуры воздуха.</a:t>
            </a:r>
          </a:p>
          <a:p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В. Простить - ЗНАЧИТ забыть.</a:t>
            </a:r>
          </a:p>
          <a:p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9.  </a:t>
            </a: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А. БЫВАЕТ больше моего везет.</a:t>
            </a:r>
          </a:p>
          <a:p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Б. Он часто БЫВАЕТ у нас.</a:t>
            </a:r>
          </a:p>
          <a:p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В. БЫВАЕТ и погорячусь, но уж после — чистый ангел!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ru-RU" b="1" i="1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4527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2956" y="216977"/>
            <a:ext cx="11468746" cy="6610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6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каких предложениях есть   вводные слова  и словосочетания</a:t>
            </a:r>
            <a:r>
              <a:rPr lang="ru-RU" sz="2600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10.  </a:t>
            </a: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А. И в рабовладельческом обществе была демократия КСТАТИ тоже не для всех.</a:t>
            </a:r>
          </a:p>
          <a:p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Б. Да КСТАТИ здесь о том два слова.</a:t>
            </a:r>
          </a:p>
          <a:p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В. Теперь новый человек был бы очень КСТАТИ.</a:t>
            </a:r>
          </a:p>
          <a:p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11.  </a:t>
            </a: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А. Все КАЗАЛОСЬ ему давно знакомым.</a:t>
            </a:r>
          </a:p>
          <a:p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Б. Вот КАЗАЛОСЬ парню счастье, наступать расчет прямой...</a:t>
            </a:r>
          </a:p>
          <a:p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В. КАЗАЛОСЬ разгулу стихии не будет конца.</a:t>
            </a:r>
          </a:p>
          <a:p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12.  </a:t>
            </a: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А. Ты ВИДНО ветеринар, а не людской доктор.</a:t>
            </a:r>
          </a:p>
          <a:p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Б. Сквозь сосны ВИДНО серое небо и море.</a:t>
            </a:r>
          </a:p>
          <a:p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В. Она ВИДНО только что проснулась.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ru-RU" b="1" i="1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ru-RU" b="1" i="1" dirty="0" smtClean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7434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1959" y="216976"/>
            <a:ext cx="11639227" cy="72185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600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каких предложениях есть   вводные слова  и словосочетания?</a:t>
            </a:r>
          </a:p>
          <a:p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13.  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Он предчувствовал, что князь Андрей ОДНИМ СЛОВОМ одним аргументом уронит все его учение.</a:t>
            </a:r>
          </a:p>
          <a:p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Б. ОДНИМ СЛОВОМ у этого человека наблюдалось постоянное и непреодолимое стремление окружить себя оболочкой, создать себе футляр.</a:t>
            </a:r>
          </a:p>
          <a:p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В. Даже ОДНИМ СЛОВОМ можно сильно ранить.</a:t>
            </a:r>
          </a:p>
          <a:p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14.  </a:t>
            </a: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А. Отношение актера к пьесе ДОЛЖНО БЫТЬ чем-то большим, чем отношение лошади к сбруе и телеге.</a:t>
            </a:r>
          </a:p>
          <a:p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Б. В человеке все ДОЛЖНО БЫТЬ прекрасно: и лицо, и одежда, и душа, и мысли.</a:t>
            </a:r>
          </a:p>
          <a:p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В. Они ДОЛЖНО БЫТЬ уже не в первый раз были здесь и знали друг друга.</a:t>
            </a:r>
          </a:p>
          <a:p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15.</a:t>
            </a: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А. Я ПРАВО не знаю, почему ты так реагируешь.</a:t>
            </a:r>
          </a:p>
          <a:p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Б. Ты имеешь ПРАВО ничего не объяснять.</a:t>
            </a:r>
          </a:p>
          <a:p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В. ПРАВО было бы смешно, если бы самое главное у художника была его рука.</a:t>
            </a:r>
          </a:p>
          <a:p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ru-RU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1624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5464" y="294468"/>
            <a:ext cx="11484244" cy="68779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000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каких предложениях есть   вводные слова  и словосочетания?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16.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К СОЖАЛЕНИЮ добавилось чувство досады.</a:t>
            </a:r>
          </a:p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Б. К СОЖАЛЕНИЮ наиболее ценные — осетровые — сорта рыбы становятся уже редкими.</a:t>
            </a:r>
          </a:p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В. Время - великолепный учитель, но К СОЖАЛЕНИЮ оно убивает своих учеников.</a:t>
            </a:r>
          </a:p>
          <a:p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17.  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А. ДЕЙСТВИТЕЛЬНО трудно было изобразить в лице более почтительности и самодовольства.</a:t>
            </a:r>
          </a:p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Б. Удостоверение ДЕЙСТВИТЕЛЬНО в течение года.</a:t>
            </a:r>
          </a:p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В. Жизнь в этих городах ДЕЙСТВИТЕЛЬНО была большей частью сонная и скопидомная.</a:t>
            </a:r>
          </a:p>
          <a:p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18.  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А. Зоркий рыбачий глаз ОДНАКО почти безошибочно разбирает эти суда по каким-то приметам.</a:t>
            </a:r>
          </a:p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Б. На первенстве своем он открыто никогда не настаивал ОДНАКО же и делить его ни с кем не собирался.</a:t>
            </a:r>
          </a:p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В. Выдерживая направление, он продолжал двигаться напрямую ОДНАКО ноги вязли все глубже.</a:t>
            </a:r>
          </a:p>
          <a:p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19.  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При желании и невозможное ВОЗМОЖНО.</a:t>
            </a:r>
          </a:p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Б. Если книгу дружно хвалят, то ВОЗМОЖНО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она неплохая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В. Результаты опыта ВОЗМОЖНО изменят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ход работы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ru-RU" sz="2200" b="1" i="1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7274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450376" y="668743"/>
          <a:ext cx="11573302" cy="5827590"/>
        </p:xfrm>
        <a:graphic>
          <a:graphicData uri="http://schemas.openxmlformats.org/drawingml/2006/table">
            <a:tbl>
              <a:tblPr firstRow="1" firstCol="1" bandRow="1"/>
              <a:tblGrid>
                <a:gridCol w="5785670">
                  <a:extLst>
                    <a:ext uri="{9D8B030D-6E8A-4147-A177-3AD203B41FA5}">
                      <a16:colId xmlns:a16="http://schemas.microsoft.com/office/drawing/2014/main" val="3705631582"/>
                    </a:ext>
                  </a:extLst>
                </a:gridCol>
                <a:gridCol w="5787632">
                  <a:extLst>
                    <a:ext uri="{9D8B030D-6E8A-4147-A177-3AD203B41FA5}">
                      <a16:colId xmlns:a16="http://schemas.microsoft.com/office/drawing/2014/main" val="513743050"/>
                    </a:ext>
                  </a:extLst>
                </a:gridCol>
              </a:tblGrid>
              <a:tr h="77701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Различные чувства говорящего в связи с сообщением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Источник сообщений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7328045"/>
                  </a:ext>
                </a:extLst>
              </a:tr>
              <a:tr h="77701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 счастью, к несчастью, к радости, к ужасу, к сожалению…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говорят, сообщают, по словам, по-моему, по мнению…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79055562"/>
                  </a:ext>
                </a:extLst>
              </a:tr>
              <a:tr h="77701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Оформление высказываемых мыслей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Оценка степени реальности сообщения (уверенность, возможность…)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7597565"/>
                  </a:ext>
                </a:extLst>
              </a:tr>
              <a:tr h="77701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одним словом, вообще, иначе говоря, так сказать…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конечно, несомненно, вероятно, может быть, кажется…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258508"/>
                  </a:ext>
                </a:extLst>
              </a:tr>
              <a:tr h="77701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Связь мыслей, последовательность изложения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Призыв с целью привлечения внимания к сообщению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0925588"/>
                  </a:ext>
                </a:extLst>
              </a:tr>
              <a:tr h="77701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итак, следовательно, во-первых, наконец, между прочим…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видишь (ли), понимаешь, пожалуйста, скажем, допустим…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9170012"/>
                  </a:ext>
                </a:extLst>
              </a:tr>
              <a:tr h="116551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ЗАПОМНИ</a:t>
                      </a:r>
                      <a:r>
                        <a:rPr lang="ru-RU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: </a:t>
                      </a:r>
                      <a:r>
                        <a:rPr lang="ru-RU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вводные слова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1.не являются членами предложения;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2.на письме выделяются запятыми.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4925615"/>
                  </a:ext>
                </a:extLst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3502175" y="136610"/>
            <a:ext cx="5469703" cy="53059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Основные группы вводных слов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8267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047" y="600500"/>
            <a:ext cx="10208525" cy="47025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Песня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Красной Шапочки» </a:t>
            </a:r>
            <a:endParaRPr lang="ru-RU" sz="28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endParaRPr lang="ru-RU" sz="28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Если долго, долго, долго,</a:t>
            </a:r>
            <a:endParaRPr lang="ru-RU" sz="28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Если долго по дорожке,</a:t>
            </a:r>
            <a:endParaRPr lang="ru-RU" sz="28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Если долго по тропинке</a:t>
            </a:r>
            <a:endParaRPr lang="ru-RU" sz="28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Топать, ехать и бежать,</a:t>
            </a:r>
            <a:endParaRPr lang="ru-RU" sz="28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То, пожалуй, то, конечно,</a:t>
            </a:r>
            <a:endParaRPr lang="ru-RU" sz="28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То, наверно, верно, верно,</a:t>
            </a:r>
            <a:endParaRPr lang="ru-RU" sz="28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То, возможно, можно, можно,</a:t>
            </a:r>
            <a:endParaRPr lang="ru-RU" sz="28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Можно в Африку прийти.</a:t>
            </a:r>
            <a:endParaRPr lang="ru-RU" sz="2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853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91319" y="504968"/>
            <a:ext cx="10781732" cy="2200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32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 замер и стал вслушиваться. Мне казалось,</a:t>
            </a:r>
            <a:r>
              <a:rPr lang="ru-RU" sz="3200" baseline="300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ru-RU" sz="32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что и не музыка это,</a:t>
            </a:r>
            <a:r>
              <a:rPr lang="ru-RU" sz="3200" baseline="300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ru-RU" sz="32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а ключ течёт из-под горы</a:t>
            </a:r>
            <a:r>
              <a:rPr lang="ru-RU" sz="32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32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Кто- то</a:t>
            </a:r>
            <a:r>
              <a:rPr lang="ru-RU" sz="32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3200" baseline="300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ru-RU" sz="32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казалось,</a:t>
            </a:r>
            <a:r>
              <a:rPr lang="ru-RU" sz="3200" baseline="300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(4)</a:t>
            </a:r>
            <a:r>
              <a:rPr lang="ru-RU" sz="32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припал к воде губами,</a:t>
            </a:r>
            <a:r>
              <a:rPr lang="ru-RU" sz="3200" baseline="300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(5) </a:t>
            </a:r>
            <a:r>
              <a:rPr lang="ru-RU" sz="32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пьёт,</a:t>
            </a:r>
            <a:r>
              <a:rPr lang="ru-RU" sz="3200" baseline="300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(6)</a:t>
            </a:r>
            <a:r>
              <a:rPr lang="ru-RU" sz="32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пьёт и не может напиться – так иссохло у него во рту и внутри.</a:t>
            </a:r>
            <a:endParaRPr lang="ru-RU" sz="3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9559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60060" y="518616"/>
            <a:ext cx="10399594" cy="3749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8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Укажите, в каком предложении слово КАЖЕТСЯ не является вводным.</a:t>
            </a:r>
            <a:endParaRPr lang="ru-RU" sz="28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 Солнце и кажется само небо пряталось за скалами.</a:t>
            </a:r>
            <a:endParaRPr lang="ru-RU" sz="28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 Пес мой мог бы кажется почуять птицу и под землей.</a:t>
            </a:r>
            <a:endParaRPr lang="ru-RU" sz="28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 Парусное учение на всей эскадре прошло кажется хорошо.</a:t>
            </a:r>
            <a:endParaRPr lang="ru-RU" sz="28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 Ей кажется что лес молчит укоризненно, сухо, сердито.</a:t>
            </a:r>
            <a:endParaRPr lang="ru-RU" sz="28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  И огромный рост, и толщина кажется не только не мешают, но даже увеличивают тяжеловесную грацию его фигуры.</a:t>
            </a:r>
            <a:endParaRPr lang="ru-RU" sz="2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3929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32513" y="614150"/>
            <a:ext cx="10740788" cy="4834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Определите, в каком предложении слово ПРАВДА является вводным.</a:t>
            </a:r>
            <a:endParaRPr lang="ru-RU" sz="36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 Правда в доме было гораздо холодней, чем на улице.</a:t>
            </a:r>
            <a:endParaRPr lang="ru-RU" sz="36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 Правда глаза колет.</a:t>
            </a:r>
            <a:endParaRPr lang="ru-RU" sz="36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 Правда в огне не горит и в воде не тонет.</a:t>
            </a:r>
            <a:endParaRPr lang="ru-RU" sz="36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 Деньги смогут много, а правда все.</a:t>
            </a:r>
            <a:endParaRPr lang="ru-RU" sz="36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  Правда со дня моря выносит.</a:t>
            </a:r>
            <a:endParaRPr lang="ru-RU" sz="36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630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8363" y="122839"/>
            <a:ext cx="11846257" cy="6783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Укажите предложения, в которых вводные слова и словосочетания не имеют заданного значения.</a:t>
            </a:r>
            <a:endParaRPr lang="ru-RU" sz="24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А. </a:t>
            </a:r>
            <a:r>
              <a:rPr lang="ru-RU" sz="24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«Источник сообщения»</a:t>
            </a:r>
            <a:endParaRPr lang="ru-RU" sz="24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 Расчет, по-моему, был математически точен.</a:t>
            </a:r>
            <a:endParaRPr lang="ru-RU" sz="24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 Дальние озера, по слухам, настоящая лесная глухомань.</a:t>
            </a:r>
            <a:endParaRPr lang="ru-RU" sz="24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 Пожар, по расчетам Леонтьева, шел стороной.</a:t>
            </a:r>
            <a:endParaRPr lang="ru-RU" sz="24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 Вероятно, все это давно исчезло без следа.</a:t>
            </a:r>
            <a:endParaRPr lang="ru-RU" sz="24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  Мы были, по словам охотника, первыми москвичами, попавшими в эти места за последние десять лет.</a:t>
            </a:r>
            <a:endParaRPr lang="ru-RU" sz="24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Б. </a:t>
            </a:r>
            <a:r>
              <a:rPr lang="ru-RU" sz="24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«Оценка достоверности сообщения (ПРЕДПОЛОЖЕНИЕ)»</a:t>
            </a:r>
            <a:endParaRPr lang="ru-RU" sz="24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Мы, возможно, немного опоздаем к ужину.</a:t>
            </a:r>
            <a:endParaRPr lang="ru-RU" sz="24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 За эти три дня мы, кажется, сделали все необходимое: подготовили лодку, пересушили хлеб на сухари, пришили оторванные пуговицы.</a:t>
            </a:r>
            <a:endParaRPr lang="ru-RU" sz="24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 Когда мы шли на реку, щенок, конечно, увязывался с нами.</a:t>
            </a:r>
            <a:endParaRPr lang="ru-RU" sz="24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 Большой и, должно быть, глубокий пруд блестел на солнце.</a:t>
            </a:r>
            <a:endParaRPr lang="ru-RU" sz="24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  Из всех дикорастущих лекарственных растений земляника, пожалуй, наиболее богатое по химическому составу растение.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4880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7504" y="247736"/>
            <a:ext cx="11650639" cy="6052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Укажите предложения, в которых вводные слова и словосочетания не имеют заданного </a:t>
            </a:r>
            <a:r>
              <a:rPr lang="ru-RU" sz="2400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значения.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В.  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«Оценка достоверности сообщения (УВЕРЕННОСТЬ)»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 Предстоящие соревнования, несомненно, пройдут в острой спортивной борьбе.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 Старые друзья — это, конечно, штука хорошая, но их уже ничем не удивишь.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  Эта женщина, без сомнения, была замечательно хороша собой.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 Поп говорил отрывисто, делая большие паузы, повторяя слова и, видимо, с трудом находя их.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 Старик был, безусловно, прав.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Г.  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«Эмоциональная оценка сообщения»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 К счастью, озеро оказалось богатым рыбой, больше всего окунем.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 Человек, говорят, ко всему привыкает.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 Дождь, к сожалению, не прекращался.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 Дрова, как на грех, попались сырые и плохо горели.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 Как нарочно, автобус ушел раньше, и мы остались в городе.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endParaRPr lang="ru-RU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9401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5659" y="191067"/>
            <a:ext cx="11696131" cy="5993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ru-RU" sz="24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Укажите предложения, в которых вводные слова и словосочетания не имеют заданного значения</a:t>
            </a:r>
            <a:r>
              <a:rPr lang="ru-RU" sz="2400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b="1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  <a:r>
              <a:rPr lang="ru-RU" sz="24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«Призыв к собеседнику»</a:t>
            </a:r>
            <a:endParaRPr lang="ru-RU" sz="24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 Те, кто привык к утренней гимнастике, не расстаются с ней до конца жизни и, поверьте, не жалеют об этом.</a:t>
            </a:r>
            <a:endParaRPr lang="ru-RU" sz="24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 Пожалуйста, откройте окно.</a:t>
            </a:r>
            <a:endParaRPr lang="ru-RU" sz="24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 После того разговора, веришь ли, я как будто вновь с ним познакомился.</a:t>
            </a:r>
            <a:endParaRPr lang="ru-RU" sz="24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 Вот и дождик, посмотри-ка, хлынул словно из ведра.</a:t>
            </a:r>
            <a:endParaRPr lang="ru-RU" sz="24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  Утро было пасмурное, и мы, признаться, встали поздно.</a:t>
            </a:r>
            <a:endParaRPr lang="ru-RU" sz="24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Е.  </a:t>
            </a:r>
            <a:r>
              <a:rPr lang="ru-RU" sz="24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«Способ оформления мыслей»</a:t>
            </a:r>
            <a:endParaRPr lang="ru-RU" sz="24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 Мне, вообще, это никогда не нравилось.</a:t>
            </a:r>
            <a:endParaRPr lang="ru-RU" sz="24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 Одним словом, ты сам должен решить, как лучше поступить.</a:t>
            </a:r>
            <a:endParaRPr lang="ru-RU" sz="24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 Как говорится, дело мастера боится.</a:t>
            </a:r>
            <a:endParaRPr lang="ru-RU" sz="24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 Тебя, очевидно, не так информировали.</a:t>
            </a:r>
            <a:endParaRPr lang="ru-RU" sz="24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 Иначе говоря,  «с кем поведешься, от того и наберешься».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7033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294</Words>
  <Application>Microsoft Office PowerPoint</Application>
  <PresentationFormat>Широкоэкранный</PresentationFormat>
  <Paragraphs>179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Times New Roman</vt:lpstr>
      <vt:lpstr>Тема Office</vt:lpstr>
      <vt:lpstr>Вводные слова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Вводные слова</dc:title>
  <dc:creator>Пользователь</dc:creator>
  <cp:lastModifiedBy>Пользователь</cp:lastModifiedBy>
  <cp:revision>4</cp:revision>
  <dcterms:created xsi:type="dcterms:W3CDTF">2019-04-07T20:34:06Z</dcterms:created>
  <dcterms:modified xsi:type="dcterms:W3CDTF">2019-04-07T21:01:52Z</dcterms:modified>
</cp:coreProperties>
</file>