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73" r:id="rId4"/>
    <p:sldId id="260" r:id="rId5"/>
    <p:sldId id="264" r:id="rId6"/>
    <p:sldId id="262" r:id="rId7"/>
    <p:sldId id="265" r:id="rId8"/>
    <p:sldId id="274" r:id="rId9"/>
    <p:sldId id="267" r:id="rId10"/>
    <p:sldId id="268" r:id="rId11"/>
    <p:sldId id="269" r:id="rId12"/>
    <p:sldId id="275" r:id="rId13"/>
    <p:sldId id="276" r:id="rId14"/>
    <p:sldId id="277" r:id="rId15"/>
    <p:sldId id="283" r:id="rId16"/>
    <p:sldId id="279" r:id="rId17"/>
    <p:sldId id="282" r:id="rId18"/>
    <p:sldId id="280" r:id="rId19"/>
    <p:sldId id="278" r:id="rId20"/>
    <p:sldId id="281" r:id="rId21"/>
    <p:sldId id="28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81E52B-7091-491F-B043-67662E5C7952}" type="datetimeFigureOut">
              <a:rPr lang="ru-RU" smtClean="0"/>
              <a:pPr>
                <a:defRPr/>
              </a:pPr>
              <a:t>30.09.2015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EF29926E-926F-4E71-BA9D-756F071095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2F61B4-9532-49E2-AF7E-34A754C9E3B3}" type="datetimeFigureOut">
              <a:rPr lang="ru-RU" smtClean="0"/>
              <a:pPr>
                <a:defRPr/>
              </a:pPr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2E79BF-BD63-4B61-A306-CE4693F070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BC3F22-C1E2-4261-8C4C-865CD18B172D}" type="datetimeFigureOut">
              <a:rPr lang="ru-RU" smtClean="0"/>
              <a:pPr>
                <a:defRPr/>
              </a:pPr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662846-C997-4ED9-A008-6977E688CA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6611AD-F977-4090-8EC3-F3FCFB70D04D}" type="datetimeFigureOut">
              <a:rPr lang="ru-RU" smtClean="0"/>
              <a:pPr>
                <a:defRPr/>
              </a:pPr>
              <a:t>30.09.2015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D53FDF10-54FB-4078-9A28-4B5F831196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97F662-7FD2-4172-8425-B02B5953673F}" type="datetimeFigureOut">
              <a:rPr lang="ru-RU" smtClean="0"/>
              <a:pPr>
                <a:defRPr/>
              </a:pPr>
              <a:t>30.09.2015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258EE5-B15F-4600-95B1-22B5A990F2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7A42D9-E693-4F2B-8D1A-569610D320AD}" type="datetimeFigureOut">
              <a:rPr lang="ru-RU" smtClean="0"/>
              <a:pPr>
                <a:defRPr/>
              </a:pPr>
              <a:t>30.09.2015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EF078B-5916-4B1F-B020-B79B0194CC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C7F991-220F-4CD8-89CF-B819D5EEFD7A}" type="datetimeFigureOut">
              <a:rPr lang="ru-RU" smtClean="0"/>
              <a:pPr>
                <a:defRPr/>
              </a:pPr>
              <a:t>30.09.2015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00C11C62-244A-4868-9CE9-649A89D328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9ECC8B-81D5-4BF6-B70B-E670173B5869}" type="datetimeFigureOut">
              <a:rPr lang="ru-RU" smtClean="0"/>
              <a:pPr>
                <a:defRPr/>
              </a:pPr>
              <a:t>30.09.2015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0AD501-374D-4C3F-AE19-D0ACF14FBD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12223C-BB58-4667-9B34-1FBDA9588671}" type="datetimeFigureOut">
              <a:rPr lang="ru-RU" smtClean="0"/>
              <a:pPr>
                <a:defRPr/>
              </a:pPr>
              <a:t>30.09.2015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8BCCD-2DA5-4D44-A23B-E240A83540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53BA63-9B0E-438D-BF53-26D0A29F81E1}" type="datetimeFigureOut">
              <a:rPr lang="ru-RU" smtClean="0"/>
              <a:pPr>
                <a:defRPr/>
              </a:pPr>
              <a:t>30.09.2015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5C6711-EB9E-4D58-A121-AA884B5154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C9B753-5A0D-4C8D-AADA-2FEBCE15558A}" type="datetimeFigureOut">
              <a:rPr lang="ru-RU" smtClean="0"/>
              <a:pPr>
                <a:defRPr/>
              </a:pPr>
              <a:t>30.09.2015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7988D-A55C-4479-AB78-3E2D55DD3A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517B602-84C4-4DD9-9050-D02B473677A2}" type="datetimeFigureOut">
              <a:rPr lang="ru-RU" smtClean="0"/>
              <a:pPr>
                <a:defRPr/>
              </a:pPr>
              <a:t>30.09.2015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493C3B3-2EB1-4BF0-8D6E-07FA22AB86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1547813" y="333375"/>
            <a:ext cx="56880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бюджетное дошкольное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образовательное учреждение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«Детский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сад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№5 «Крепыш»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Мегион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ХМАО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0" y="2276475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Презентация проекта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«Азбука здорового питания»</a:t>
            </a: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 Кутлаева О.А.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2015г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71600" y="620688"/>
            <a:ext cx="71287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Работа с </a:t>
            </a:r>
            <a:r>
              <a:rPr lang="ru-RU" sz="2400" b="1" dirty="0" smtClean="0"/>
              <a:t>родителями:</a:t>
            </a:r>
          </a:p>
          <a:p>
            <a:pPr algn="ctr"/>
            <a:endParaRPr lang="ru-RU" sz="2400" b="1" dirty="0" smtClean="0"/>
          </a:p>
          <a:p>
            <a:r>
              <a:rPr lang="ru-RU" sz="2400" dirty="0" smtClean="0"/>
              <a:t>	</a:t>
            </a:r>
            <a:r>
              <a:rPr lang="ru-RU" sz="2800" dirty="0" smtClean="0"/>
              <a:t>Опрос </a:t>
            </a:r>
            <a:r>
              <a:rPr lang="ru-RU" sz="2800" dirty="0"/>
              <a:t>« Что такое, по-вашему «здоровое питание?»»</a:t>
            </a:r>
          </a:p>
          <a:p>
            <a:r>
              <a:rPr lang="ru-RU" sz="2800" dirty="0"/>
              <a:t>Цель: </a:t>
            </a:r>
            <a:r>
              <a:rPr lang="ru-RU" sz="2800" dirty="0" smtClean="0"/>
              <a:t>получить </a:t>
            </a:r>
            <a:r>
              <a:rPr lang="ru-RU" sz="2800" dirty="0"/>
              <a:t>представление о знании родителей по данной теме.</a:t>
            </a:r>
          </a:p>
          <a:p>
            <a:endParaRPr lang="ru-RU" sz="2800" dirty="0" smtClean="0"/>
          </a:p>
          <a:p>
            <a:r>
              <a:rPr lang="ru-RU" sz="2800" dirty="0" smtClean="0"/>
              <a:t>	Консультация </a:t>
            </a:r>
            <a:r>
              <a:rPr lang="ru-RU" sz="2800" dirty="0"/>
              <a:t>для родителей «Основные принципы здорового питания детей» Цель: </a:t>
            </a:r>
            <a:r>
              <a:rPr lang="ru-RU" sz="2800" dirty="0" smtClean="0"/>
              <a:t>расширить </a:t>
            </a:r>
            <a:r>
              <a:rPr lang="ru-RU" sz="2800" dirty="0"/>
              <a:t>знания родителей о здоровом питании</a:t>
            </a:r>
          </a:p>
          <a:p>
            <a:pPr algn="ctr"/>
            <a:endParaRPr lang="ru-RU" sz="2400" b="1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356100" y="908050"/>
            <a:ext cx="184150" cy="461963"/>
          </a:xfrm>
          <a:prstGeom prst="rect">
            <a:avLst/>
          </a:prstGeom>
          <a:noFill/>
        </p:spPr>
        <p:txBody>
          <a:bodyPr wrap="none">
            <a:prstTxWarp prst="textCanU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  <a:cs typeface="+mn-cs"/>
            </a:endParaRPr>
          </a:p>
        </p:txBody>
      </p:sp>
      <p:pic>
        <p:nvPicPr>
          <p:cNvPr id="3074" name="Picture 2" descr="G:\ПРОЕКТ\ФОТО занятие и педсовет\DSC000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8176" y="3374504"/>
            <a:ext cx="4444180" cy="3095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91680" y="236427"/>
            <a:ext cx="5832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Организованная образовательная </a:t>
            </a:r>
            <a:r>
              <a:rPr lang="ru-RU" sz="2000" dirty="0" smtClean="0"/>
              <a:t>деятельность ФКЦМ  «Здоровая пища»</a:t>
            </a:r>
            <a:endParaRPr lang="ru-RU" sz="2000" dirty="0"/>
          </a:p>
        </p:txBody>
      </p:sp>
      <p:pic>
        <p:nvPicPr>
          <p:cNvPr id="3075" name="Picture 3" descr="G:\ПРОЕКТ\ФОТО занятие и педсовет\DSC000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57613"/>
            <a:ext cx="4104579" cy="3135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DCIM\10250330\DSC000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407" y="1259097"/>
            <a:ext cx="4265597" cy="3012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59004" y="40466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/>
              <a:t>Изготовление коллажа – макета «Пищевая пирамида»</a:t>
            </a:r>
          </a:p>
        </p:txBody>
      </p:sp>
      <p:pic>
        <p:nvPicPr>
          <p:cNvPr id="4099" name="Picture 3" descr="H:\DCIM\10250330\DSC000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5004" y="2996952"/>
            <a:ext cx="4491492" cy="339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DCIM\10250330\DSC000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078088"/>
            <a:ext cx="468052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DCIM\10350331\DSC000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73402"/>
            <a:ext cx="3528392" cy="469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3968" y="83671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/>
              <a:t>Что и в каких количествах необходимо </a:t>
            </a:r>
            <a:r>
              <a:rPr lang="ru-RU" sz="2000" dirty="0" smtClean="0"/>
              <a:t>есть для того чтобы быть здоровыми…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1358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DCIM\10350331\DSC00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764704"/>
            <a:ext cx="431260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39753" y="260648"/>
            <a:ext cx="444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Экскурсия в</a:t>
            </a:r>
            <a:r>
              <a:rPr lang="ru-RU" sz="2000" b="1" dirty="0" smtClean="0"/>
              <a:t> </a:t>
            </a:r>
            <a:r>
              <a:rPr lang="ru-RU" sz="2000" b="1" dirty="0"/>
              <a:t>кухню детского сада</a:t>
            </a:r>
          </a:p>
        </p:txBody>
      </p:sp>
      <p:pic>
        <p:nvPicPr>
          <p:cNvPr id="2050" name="Picture 2" descr="H:\DCIM\10350331\DSC000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4128" y="3140968"/>
            <a:ext cx="439248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44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DCIM\10350331\DSC000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5996" y="2748671"/>
            <a:ext cx="434140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18900" y="383888"/>
            <a:ext cx="42321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Экскурсия в продуктовый магазин</a:t>
            </a:r>
          </a:p>
        </p:txBody>
      </p:sp>
      <p:pic>
        <p:nvPicPr>
          <p:cNvPr id="3075" name="Picture 3" descr="H:\DCIM\10350331\DSC000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1052736"/>
            <a:ext cx="435648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96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:\DCIM\10350331\DSC000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564" y="980728"/>
            <a:ext cx="7704856" cy="517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90381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Консультация для родителей «Принципы здорового питания»</a:t>
            </a:r>
          </a:p>
        </p:txBody>
      </p:sp>
    </p:spTree>
    <p:extLst>
      <p:ext uri="{BB962C8B-B14F-4D97-AF65-F5344CB8AC3E}">
        <p14:creationId xmlns:p14="http://schemas.microsoft.com/office/powerpoint/2010/main" val="234974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CIM\10350331\DSC000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7272808" cy="5202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9752" y="332656"/>
            <a:ext cx="4608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Витаминный календарь для детей</a:t>
            </a:r>
          </a:p>
        </p:txBody>
      </p:sp>
    </p:spTree>
    <p:extLst>
      <p:ext uri="{BB962C8B-B14F-4D97-AF65-F5344CB8AC3E}">
        <p14:creationId xmlns:p14="http://schemas.microsoft.com/office/powerpoint/2010/main" val="201769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DCIM\10350331\DSC000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6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48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DCIM\10350331\DSC000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04664"/>
            <a:ext cx="4647162" cy="612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0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Box 10"/>
          <p:cNvSpPr txBox="1">
            <a:spLocks noChangeArrowheads="1"/>
          </p:cNvSpPr>
          <p:nvPr/>
        </p:nvSpPr>
        <p:spPr bwMode="auto">
          <a:xfrm>
            <a:off x="1187450" y="58054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48680"/>
            <a:ext cx="82089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Участники проекта:</a:t>
            </a:r>
            <a:endParaRPr lang="ru-RU" sz="2800" dirty="0"/>
          </a:p>
          <a:p>
            <a:pPr>
              <a:lnSpc>
                <a:spcPct val="150000"/>
              </a:lnSpc>
            </a:pPr>
            <a:r>
              <a:rPr lang="ru-RU" sz="2400" dirty="0"/>
              <a:t>1. </a:t>
            </a:r>
            <a:r>
              <a:rPr lang="ru-RU" sz="3200" dirty="0"/>
              <a:t>Воспитанники группы.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2. Родители детей.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3. Сотрудники группы.</a:t>
            </a:r>
          </a:p>
          <a:p>
            <a:pPr>
              <a:lnSpc>
                <a:spcPct val="150000"/>
              </a:lnSpc>
            </a:pPr>
            <a:endParaRPr lang="ru-RU" sz="2400" dirty="0" smtClean="0"/>
          </a:p>
          <a:p>
            <a:pPr>
              <a:lnSpc>
                <a:spcPct val="150000"/>
              </a:lnSpc>
            </a:pPr>
            <a:r>
              <a:rPr lang="ru-RU" sz="2400" b="1" dirty="0" smtClean="0"/>
              <a:t>Сроки </a:t>
            </a:r>
            <a:r>
              <a:rPr lang="ru-RU" sz="2400" b="1" dirty="0"/>
              <a:t>реализации проекта</a:t>
            </a:r>
            <a:r>
              <a:rPr lang="ru-RU" sz="2800" b="1" dirty="0"/>
              <a:t>: </a:t>
            </a:r>
            <a:endParaRPr lang="ru-RU" sz="2800" b="1" dirty="0" smtClean="0"/>
          </a:p>
          <a:p>
            <a:pPr>
              <a:lnSpc>
                <a:spcPct val="150000"/>
              </a:lnSpc>
            </a:pPr>
            <a:r>
              <a:rPr lang="ru-RU" sz="2800" dirty="0" smtClean="0"/>
              <a:t>краткосрочный (1 неделя)</a:t>
            </a:r>
            <a:endParaRPr lang="ru-RU" sz="28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CIM\10250330\DSC000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1980" y="1124744"/>
            <a:ext cx="720080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7744" y="620688"/>
            <a:ext cx="4608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Винегрет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своими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руками</a:t>
            </a:r>
          </a:p>
        </p:txBody>
      </p:sp>
    </p:spTree>
    <p:extLst>
      <p:ext uri="{BB962C8B-B14F-4D97-AF65-F5344CB8AC3E}">
        <p14:creationId xmlns:p14="http://schemas.microsoft.com/office/powerpoint/2010/main" val="276777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967335"/>
            <a:ext cx="77048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/>
                <a:solidFill>
                  <a:schemeClr val="accent3"/>
                </a:solidFill>
              </a:rPr>
              <a:t>Спасибо за внимание!</a:t>
            </a:r>
            <a:endParaRPr lang="ru-RU" sz="4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3" name="Рисунок 2" descr="http://5fan.info/files/204/87356a80aec85aad175d6ae324fb924c.html_files/rId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7017" y="764704"/>
            <a:ext cx="3349159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0920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Box 10"/>
          <p:cNvSpPr txBox="1">
            <a:spLocks noChangeArrowheads="1"/>
          </p:cNvSpPr>
          <p:nvPr/>
        </p:nvSpPr>
        <p:spPr bwMode="auto">
          <a:xfrm>
            <a:off x="1187450" y="58054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60648"/>
            <a:ext cx="7344816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/>
              <a:t>Актуальность:</a:t>
            </a:r>
          </a:p>
          <a:p>
            <a:pPr algn="ctr">
              <a:lnSpc>
                <a:spcPct val="150000"/>
              </a:lnSpc>
            </a:pPr>
            <a:endParaRPr lang="ru-RU" sz="2400" b="1" dirty="0" smtClean="0"/>
          </a:p>
          <a:p>
            <a:pPr algn="just">
              <a:lnSpc>
                <a:spcPct val="150000"/>
              </a:lnSpc>
            </a:pPr>
            <a:r>
              <a:rPr lang="ru-RU" dirty="0" smtClean="0"/>
              <a:t>	</a:t>
            </a:r>
            <a:r>
              <a:rPr lang="ru-RU" sz="2000" b="1" dirty="0" smtClean="0"/>
              <a:t>В </a:t>
            </a:r>
            <a:r>
              <a:rPr lang="ru-RU" sz="2000" b="1" dirty="0"/>
              <a:t>настоящее время возросла актуальность здорового образа жизни. Особое внимание уделяется правильному питанию, ведь именно оно одна из главных составляющих здорового образа жизни. Известно, что навыки здорового питания формируются с детства. Первые детские годы – то самое время, когда у ребёнка вырабатываются базовые предпочтения в еде, создаётся основа для его гармоничного развития. Питание представляет собой один из ключевых факторов, определяющих условия роста и развития.</a:t>
            </a:r>
          </a:p>
          <a:p>
            <a:pPr algn="just">
              <a:lnSpc>
                <a:spcPct val="150000"/>
              </a:lnSpc>
            </a:pPr>
            <a:endParaRPr lang="ru-RU" sz="2400" b="1" dirty="0" smtClean="0"/>
          </a:p>
          <a:p>
            <a:endParaRPr lang="ru-RU" sz="2400" dirty="0" smtClean="0"/>
          </a:p>
          <a:p>
            <a:pPr>
              <a:lnSpc>
                <a:spcPct val="150000"/>
              </a:lnSpc>
            </a:pPr>
            <a:endParaRPr lang="ru-RU" sz="2400" b="1" dirty="0" smtClean="0"/>
          </a:p>
          <a:p>
            <a:pPr algn="ctr">
              <a:lnSpc>
                <a:spcPct val="150000"/>
              </a:lnSpc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69004565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4356100" y="2636838"/>
            <a:ext cx="1841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36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3708400" y="27082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3924300" y="27082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484784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/>
              <a:t>Цель проекта:</a:t>
            </a:r>
            <a:r>
              <a:rPr lang="ru-RU" sz="2400" dirty="0"/>
              <a:t> 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формирование </a:t>
            </a:r>
            <a:r>
              <a:rPr lang="ru-RU" sz="2400" dirty="0"/>
              <a:t>у детей и родителей представлений о продуктах, приносящих пользу организму, об организации </a:t>
            </a:r>
            <a:r>
              <a:rPr lang="ru-RU" sz="2400" dirty="0" smtClean="0"/>
              <a:t>здорового </a:t>
            </a:r>
            <a:r>
              <a:rPr lang="ru-RU" sz="2400" dirty="0"/>
              <a:t>питания.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7"/>
          <p:cNvSpPr txBox="1">
            <a:spLocks noChangeArrowheads="1"/>
          </p:cNvSpPr>
          <p:nvPr/>
        </p:nvSpPr>
        <p:spPr bwMode="auto">
          <a:xfrm>
            <a:off x="4140200" y="299720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 i="1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79925" y="2967038"/>
            <a:ext cx="18415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79925" y="2967038"/>
            <a:ext cx="184150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9" y="404664"/>
            <a:ext cx="744495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/>
              <a:t>Задачи проекта:</a:t>
            </a:r>
            <a:endParaRPr lang="ru-RU" sz="24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 smtClean="0"/>
              <a:t>расширить </a:t>
            </a:r>
            <a:r>
              <a:rPr lang="ru-RU" sz="2400" dirty="0"/>
              <a:t>знания детей о продуктах здорового и нездорового питания, пропагандировать и рекламировать </a:t>
            </a:r>
            <a:r>
              <a:rPr lang="ru-RU" sz="2400" dirty="0" smtClean="0"/>
              <a:t>здоровый образ жизни;</a:t>
            </a:r>
            <a:endParaRPr lang="ru-RU" sz="24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 smtClean="0"/>
              <a:t>формировать </a:t>
            </a:r>
            <a:r>
              <a:rPr lang="ru-RU" sz="2400" dirty="0"/>
              <a:t>у детей интерес и готовность к соблюдению правил рационального и здорового питания;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 smtClean="0"/>
              <a:t>воспитывать </a:t>
            </a:r>
            <a:r>
              <a:rPr lang="ru-RU" sz="2400" dirty="0"/>
              <a:t>у детей и </a:t>
            </a:r>
            <a:r>
              <a:rPr lang="ru-RU" sz="2400" dirty="0" smtClean="0"/>
              <a:t>родителей потребность в  правильном питании как </a:t>
            </a:r>
            <a:r>
              <a:rPr lang="ru-RU" sz="2400" dirty="0"/>
              <a:t>составной части сохранения и укрепления </a:t>
            </a:r>
            <a:r>
              <a:rPr lang="ru-RU" sz="2400" dirty="0" smtClean="0"/>
              <a:t> </a:t>
            </a:r>
            <a:r>
              <a:rPr lang="ru-RU" sz="2400" dirty="0"/>
              <a:t>здоровья.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7"/>
          <p:cNvSpPr txBox="1">
            <a:spLocks noChangeArrowheads="1"/>
          </p:cNvSpPr>
          <p:nvPr/>
        </p:nvSpPr>
        <p:spPr bwMode="auto">
          <a:xfrm>
            <a:off x="3924300" y="2565400"/>
            <a:ext cx="184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6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10041" y="188640"/>
            <a:ext cx="784887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Предполагаемые </a:t>
            </a:r>
            <a:r>
              <a:rPr lang="ru-RU" sz="2400" b="1" dirty="0" smtClean="0"/>
              <a:t>результаты:</a:t>
            </a:r>
          </a:p>
          <a:p>
            <a:endParaRPr lang="ru-RU" sz="2400" dirty="0" smtClean="0"/>
          </a:p>
          <a:p>
            <a:r>
              <a:rPr lang="ru-RU" sz="2000" b="1" dirty="0" smtClean="0"/>
              <a:t>1</a:t>
            </a:r>
            <a:r>
              <a:rPr lang="ru-RU" sz="2400" b="1" dirty="0" smtClean="0"/>
              <a:t>.</a:t>
            </a:r>
            <a:r>
              <a:rPr lang="ru-RU" sz="2400" dirty="0" smtClean="0"/>
              <a:t> У детей будет сформировано желание заботиться </a:t>
            </a:r>
            <a:r>
              <a:rPr lang="ru-RU" sz="2400" dirty="0"/>
              <a:t>о своем </a:t>
            </a:r>
            <a:r>
              <a:rPr lang="ru-RU" sz="2400" dirty="0" smtClean="0"/>
              <a:t>здоровье, </a:t>
            </a:r>
            <a:r>
              <a:rPr lang="ru-RU" sz="2400" dirty="0"/>
              <a:t>представление о том, какие продукты питания вредны, и какие полезны для </a:t>
            </a:r>
            <a:r>
              <a:rPr lang="ru-RU" sz="2400" dirty="0" smtClean="0"/>
              <a:t>здоровья, как </a:t>
            </a:r>
            <a:r>
              <a:rPr lang="ru-RU" sz="2400" dirty="0"/>
              <a:t>витамины влияют на организм человека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b="1" dirty="0" smtClean="0"/>
              <a:t>2</a:t>
            </a:r>
            <a:r>
              <a:rPr lang="ru-RU" sz="2400" b="1" dirty="0"/>
              <a:t>.</a:t>
            </a:r>
            <a:r>
              <a:rPr lang="ru-RU" sz="2400" dirty="0"/>
              <a:t> У </a:t>
            </a:r>
            <a:r>
              <a:rPr lang="ru-RU" sz="2400" dirty="0" smtClean="0"/>
              <a:t>родителей будет сформировано </a:t>
            </a:r>
            <a:r>
              <a:rPr lang="ru-RU" sz="2400" dirty="0"/>
              <a:t>представление об основных принципах гигиены </a:t>
            </a:r>
            <a:r>
              <a:rPr lang="ru-RU" sz="2400" dirty="0" smtClean="0"/>
              <a:t>питания, </a:t>
            </a:r>
            <a:r>
              <a:rPr lang="ru-RU" sz="2400" dirty="0"/>
              <a:t>о</a:t>
            </a:r>
            <a:r>
              <a:rPr lang="ru-RU" sz="2400" dirty="0" smtClean="0"/>
              <a:t> </a:t>
            </a:r>
            <a:r>
              <a:rPr lang="ru-RU" sz="2400" dirty="0"/>
              <a:t>наиболее подходящих блюдах для дошкольников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b="1" dirty="0"/>
              <a:t>3.</a:t>
            </a:r>
            <a:r>
              <a:rPr lang="ru-RU" sz="2400" dirty="0"/>
              <a:t> Родители обратят внимание на рацион своих детей, изменят их меню, сделав его более витаминизированным и полезным, откажутся от вредных продуктов питания сами и научат этому детей.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4356100" y="134143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88640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Перспективно – тематическое планирование </a:t>
            </a:r>
            <a:endParaRPr lang="ru-RU" b="1" dirty="0" smtClean="0"/>
          </a:p>
          <a:p>
            <a:pPr algn="ctr"/>
            <a:r>
              <a:rPr lang="ru-RU" b="1" dirty="0" smtClean="0"/>
              <a:t>работы </a:t>
            </a:r>
            <a:r>
              <a:rPr lang="ru-RU" b="1" dirty="0"/>
              <a:t>с детьми и </a:t>
            </a:r>
            <a:r>
              <a:rPr lang="ru-RU" b="1" dirty="0" smtClean="0"/>
              <a:t>родителями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111970"/>
            <a:ext cx="770485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Организованная образовательная деятельность: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1</a:t>
            </a:r>
            <a:r>
              <a:rPr lang="ru-RU" sz="2000" b="1" dirty="0"/>
              <a:t>.«Полезная пища» </a:t>
            </a:r>
            <a:r>
              <a:rPr lang="ru-RU" sz="2000" dirty="0"/>
              <a:t>Цель: Формировать у детей понимание того, что здоровье зависит от правильного питания. Пища – должна быть не только вкусной, но и полезной.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2</a:t>
            </a:r>
            <a:r>
              <a:rPr lang="ru-RU" sz="2000" b="1" dirty="0"/>
              <a:t>.«Для чего мы едим?</a:t>
            </a:r>
            <a:r>
              <a:rPr lang="ru-RU" sz="2000" dirty="0"/>
              <a:t>» Цель: Расширить знания детей о пользе еды для нашего организма  в целом.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 3</a:t>
            </a:r>
            <a:r>
              <a:rPr lang="ru-RU" sz="2000" b="1" dirty="0"/>
              <a:t>.«Из чего состоит наша </a:t>
            </a:r>
            <a:r>
              <a:rPr lang="ru-RU" sz="2000" b="1" dirty="0" smtClean="0"/>
              <a:t>пища» 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Цель</a:t>
            </a:r>
            <a:r>
              <a:rPr lang="ru-RU" sz="2000" dirty="0"/>
              <a:t>: Дать представление о витаминах, содержащихся в продуктах питания. 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4. Рисование </a:t>
            </a:r>
            <a:r>
              <a:rPr lang="ru-RU" sz="2000" dirty="0"/>
              <a:t> </a:t>
            </a:r>
            <a:r>
              <a:rPr lang="ru-RU" sz="2000" b="1" dirty="0"/>
              <a:t>«Эти полезные фрукты»</a:t>
            </a:r>
            <a:r>
              <a:rPr lang="ru-RU" sz="2000" dirty="0"/>
              <a:t> - Цель: Закрепить знания о витаминах, содержащихся во фруктах</a:t>
            </a:r>
            <a:r>
              <a:rPr lang="ru-RU" sz="2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5. Показ презентации </a:t>
            </a:r>
            <a:r>
              <a:rPr lang="ru-RU" sz="2000" b="1" dirty="0" smtClean="0"/>
              <a:t>«Откуда к нам хлеб пришел»</a:t>
            </a:r>
            <a:endParaRPr lang="ru-RU" sz="2000" b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4356100" y="1341438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88640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486" y="332656"/>
            <a:ext cx="770485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Совместная деятельность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1.</a:t>
            </a:r>
            <a:r>
              <a:rPr lang="ru-RU" sz="2000" dirty="0" smtClean="0"/>
              <a:t>Вспомнить </a:t>
            </a:r>
            <a:r>
              <a:rPr lang="ru-RU" sz="2000" dirty="0"/>
              <a:t>пословицы и поговорки о еде и культуре поведения за столом. Цель: </a:t>
            </a:r>
            <a:r>
              <a:rPr lang="ru-RU" sz="2000" dirty="0" smtClean="0"/>
              <a:t>помочь </a:t>
            </a:r>
            <a:r>
              <a:rPr lang="ru-RU" sz="2000" dirty="0"/>
              <a:t>понять смысл данных пословиц и поговорок.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2</a:t>
            </a:r>
            <a:r>
              <a:rPr lang="ru-RU" sz="2000" b="1" dirty="0" smtClean="0"/>
              <a:t>.</a:t>
            </a:r>
            <a:r>
              <a:rPr lang="ru-RU" sz="2000" dirty="0" smtClean="0"/>
              <a:t>Изготовление </a:t>
            </a:r>
            <a:r>
              <a:rPr lang="ru-RU" sz="2000" dirty="0"/>
              <a:t>коллажа </a:t>
            </a:r>
            <a:r>
              <a:rPr lang="ru-RU" sz="2000" dirty="0" smtClean="0"/>
              <a:t>правильного питания</a:t>
            </a:r>
            <a:endParaRPr lang="ru-RU" sz="2000" dirty="0"/>
          </a:p>
          <a:p>
            <a:pPr>
              <a:lnSpc>
                <a:spcPct val="150000"/>
              </a:lnSpc>
            </a:pPr>
            <a:r>
              <a:rPr lang="ru-RU" sz="2000" dirty="0"/>
              <a:t> «Пирамида питания»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3</a:t>
            </a:r>
            <a:r>
              <a:rPr lang="ru-RU" sz="2000" b="1" dirty="0" smtClean="0"/>
              <a:t>.</a:t>
            </a:r>
            <a:r>
              <a:rPr lang="ru-RU" sz="2000" dirty="0" smtClean="0"/>
              <a:t>Загадывание </a:t>
            </a:r>
            <a:r>
              <a:rPr lang="ru-RU" sz="2000" dirty="0"/>
              <a:t>и отгадывание загадок о продуктах питания. Цель: Развивать логическое мышление.</a:t>
            </a:r>
          </a:p>
          <a:p>
            <a:pPr>
              <a:lnSpc>
                <a:spcPct val="150000"/>
              </a:lnSpc>
            </a:pPr>
            <a:r>
              <a:rPr lang="ru-RU" sz="2000" b="1" dirty="0"/>
              <a:t>4</a:t>
            </a:r>
            <a:r>
              <a:rPr lang="ru-RU" sz="2000" dirty="0" smtClean="0"/>
              <a:t>.Создание </a:t>
            </a:r>
            <a:r>
              <a:rPr lang="ru-RU" sz="2000" dirty="0"/>
              <a:t>альбома «Витамины</a:t>
            </a:r>
            <a:r>
              <a:rPr lang="ru-RU" sz="2000" dirty="0" smtClean="0"/>
              <a:t>». </a:t>
            </a:r>
            <a:r>
              <a:rPr lang="ru-RU" sz="2000" dirty="0"/>
              <a:t>Цель: способствовать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р</a:t>
            </a:r>
            <a:r>
              <a:rPr lang="ru-RU" sz="2000" dirty="0" smtClean="0"/>
              <a:t>азвитию </a:t>
            </a:r>
            <a:r>
              <a:rPr lang="ru-RU" sz="2000" dirty="0"/>
              <a:t>детского кругозора</a:t>
            </a:r>
            <a:r>
              <a:rPr lang="ru-RU" sz="2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5.</a:t>
            </a:r>
            <a:r>
              <a:rPr lang="ru-RU" sz="2000" dirty="0" smtClean="0"/>
              <a:t> Создание книжки – малышки «Все о витаминах»  </a:t>
            </a:r>
            <a:endParaRPr lang="ru-RU" sz="2000" dirty="0"/>
          </a:p>
          <a:p>
            <a:pPr>
              <a:lnSpc>
                <a:spcPct val="150000"/>
              </a:lnSpc>
            </a:pPr>
            <a:r>
              <a:rPr lang="ru-RU" sz="2000" b="1" dirty="0"/>
              <a:t>6</a:t>
            </a:r>
            <a:r>
              <a:rPr lang="ru-RU" sz="2000" b="1" dirty="0" smtClean="0"/>
              <a:t>. </a:t>
            </a:r>
            <a:r>
              <a:rPr lang="ru-RU" sz="2000" dirty="0"/>
              <a:t>Экскурсия в </a:t>
            </a:r>
            <a:r>
              <a:rPr lang="ru-RU" sz="2000" dirty="0" smtClean="0"/>
              <a:t>продуктовый магазин</a:t>
            </a:r>
            <a:endParaRPr lang="ru-RU" sz="2000" dirty="0"/>
          </a:p>
          <a:p>
            <a:pPr>
              <a:lnSpc>
                <a:spcPct val="150000"/>
              </a:lnSpc>
            </a:pPr>
            <a:r>
              <a:rPr lang="ru-RU" sz="2000" b="1" dirty="0" smtClean="0"/>
              <a:t>7. </a:t>
            </a:r>
            <a:r>
              <a:rPr lang="ru-RU" sz="2000" dirty="0" smtClean="0"/>
              <a:t>Экскурсия </a:t>
            </a:r>
            <a:r>
              <a:rPr lang="ru-RU" sz="2000" dirty="0"/>
              <a:t>в</a:t>
            </a:r>
            <a:r>
              <a:rPr lang="ru-RU" sz="2000" dirty="0" smtClean="0"/>
              <a:t> кухню детского сада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8.</a:t>
            </a:r>
            <a:r>
              <a:rPr lang="ru-RU" sz="2000" dirty="0" smtClean="0"/>
              <a:t> </a:t>
            </a:r>
            <a:r>
              <a:rPr lang="ru-RU" sz="2000" dirty="0"/>
              <a:t>Приготовление «Винегрета» </a:t>
            </a:r>
          </a:p>
        </p:txBody>
      </p:sp>
    </p:spTree>
    <p:extLst>
      <p:ext uri="{BB962C8B-B14F-4D97-AF65-F5344CB8AC3E}">
        <p14:creationId xmlns:p14="http://schemas.microsoft.com/office/powerpoint/2010/main" val="3712058880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TextBox 7"/>
          <p:cNvSpPr txBox="1">
            <a:spLocks noChangeArrowheads="1"/>
          </p:cNvSpPr>
          <p:nvPr/>
        </p:nvSpPr>
        <p:spPr bwMode="auto">
          <a:xfrm>
            <a:off x="539750" y="1989138"/>
            <a:ext cx="184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400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95736" y="404664"/>
            <a:ext cx="45365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Самостоятельная деятельность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340768"/>
            <a:ext cx="70567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- </a:t>
            </a:r>
            <a:r>
              <a:rPr lang="ru-RU" sz="2000" b="1" dirty="0" smtClean="0"/>
              <a:t>С/р </a:t>
            </a:r>
            <a:r>
              <a:rPr lang="ru-RU" sz="2000" b="1" dirty="0"/>
              <a:t>игра «Продуктовый магазин» Цель: Развивать умение самостоятельно распределять роли, развивать дружелюбие.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- Д/и </a:t>
            </a:r>
            <a:r>
              <a:rPr lang="ru-RU" sz="2000" b="1" dirty="0"/>
              <a:t>«Составь меню» Цель: Уметь обосновывать, почему именно эти продукты желательно есть на завтрак, обед, полдник, ужин…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- Раскрашивание </a:t>
            </a:r>
            <a:r>
              <a:rPr lang="ru-RU" sz="2000" b="1" dirty="0"/>
              <a:t>натюрмортов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- Д/и </a:t>
            </a:r>
            <a:r>
              <a:rPr lang="ru-RU" sz="2000" b="1" dirty="0"/>
              <a:t>«Полезное и вредное» Цель: Уметь соотносить продукты питания.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929</TotalTime>
  <Words>454</Words>
  <Application>Microsoft Office PowerPoint</Application>
  <PresentationFormat>Экран (4:3)</PresentationFormat>
  <Paragraphs>77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EeePPC</dc:creator>
  <cp:lastModifiedBy>User</cp:lastModifiedBy>
  <cp:revision>113</cp:revision>
  <dcterms:created xsi:type="dcterms:W3CDTF">2013-09-29T09:37:32Z</dcterms:created>
  <dcterms:modified xsi:type="dcterms:W3CDTF">2015-09-30T16:55:37Z</dcterms:modified>
</cp:coreProperties>
</file>