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8" r:id="rId2"/>
    <p:sldId id="308" r:id="rId3"/>
    <p:sldId id="294" r:id="rId4"/>
    <p:sldId id="298" r:id="rId5"/>
    <p:sldId id="312" r:id="rId6"/>
    <p:sldId id="306" r:id="rId7"/>
    <p:sldId id="313" r:id="rId8"/>
    <p:sldId id="314" r:id="rId9"/>
    <p:sldId id="315" r:id="rId10"/>
    <p:sldId id="316" r:id="rId11"/>
    <p:sldId id="320" r:id="rId12"/>
    <p:sldId id="317" r:id="rId13"/>
    <p:sldId id="318" r:id="rId14"/>
    <p:sldId id="319" r:id="rId15"/>
    <p:sldId id="300" r:id="rId16"/>
    <p:sldId id="307" r:id="rId17"/>
    <p:sldId id="305" r:id="rId18"/>
    <p:sldId id="303" r:id="rId19"/>
    <p:sldId id="296" r:id="rId20"/>
    <p:sldId id="322" r:id="rId21"/>
    <p:sldId id="323" r:id="rId22"/>
    <p:sldId id="324" r:id="rId23"/>
    <p:sldId id="321" r:id="rId24"/>
    <p:sldId id="311" r:id="rId25"/>
    <p:sldId id="310" r:id="rId26"/>
    <p:sldId id="29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дмин" initials="А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85DFFF"/>
    <a:srgbClr val="33CCFF"/>
    <a:srgbClr val="FFFF0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206" autoAdjust="0"/>
    <p:restoredTop sz="91297" autoAdjust="0"/>
  </p:normalViewPr>
  <p:slideViewPr>
    <p:cSldViewPr>
      <p:cViewPr>
        <p:scale>
          <a:sx n="60" d="100"/>
          <a:sy n="60" d="100"/>
        </p:scale>
        <p:origin x="-74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9950A-8192-4796-848C-86C6D79C7EA6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29E2F-71D0-4072-918F-F4EA1E66CE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834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A91560-C150-4983-B8B9-058C68DDB989}" type="slidenum">
              <a:rPr lang="ru-RU" smtClean="0"/>
              <a:pPr eaLnBrk="1" hangingPunct="1"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A4F0CE-8E4A-4576-AD44-1684316B55AD}" type="slidenum">
              <a:rPr lang="ru-RU" smtClean="0"/>
              <a:pPr eaLnBrk="1" hangingPunct="1"/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g-fotki.yandex.ru/get/60015/200418627.15e/0_16ef73_a557fe6e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062038"/>
            <a:ext cx="882502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015.radikal.ru/0805/1e/defc67278b36.p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looming.ru/hero/inspektor-varnike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ьная выноска 1"/>
          <p:cNvSpPr/>
          <p:nvPr/>
        </p:nvSpPr>
        <p:spPr>
          <a:xfrm rot="21200803">
            <a:off x="1060033" y="544770"/>
            <a:ext cx="5010178" cy="1817727"/>
          </a:xfrm>
          <a:prstGeom prst="wedgeEllipseCallout">
            <a:avLst>
              <a:gd name="adj1" fmla="val -67383"/>
              <a:gd name="adj2" fmla="val 6210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"Единственный путь, ведущий к знаниям, - это деятельность".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Бернард </a:t>
            </a:r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Шоу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4" name="Picture 2" descr="http://deti-raduga.ru/files/rep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7090" y="5157192"/>
            <a:ext cx="4857784" cy="1415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25385" y="3933056"/>
            <a:ext cx="30243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Бандорина Л.А., </a:t>
            </a:r>
          </a:p>
          <a:p>
            <a:r>
              <a:rPr lang="ru-RU" dirty="0" smtClean="0"/>
              <a:t>учитель русского языка и литературы МБОУ «Куркачинская СОШ» Высокогорского муниципального района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86642" y="2492896"/>
            <a:ext cx="71630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«Использование технологий, методов и приемов интегрированных уроков, как средство создания условий для познавательной активности»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smtClean="0">
                <a:solidFill>
                  <a:schemeClr val="hlink"/>
                </a:solidFill>
              </a:rPr>
              <a:t>Вторая стадия- </a:t>
            </a:r>
            <a:r>
              <a:rPr lang="ru-RU" sz="4400" b="1" u="sng" smtClean="0">
                <a:solidFill>
                  <a:schemeClr val="hlink"/>
                </a:solidFill>
              </a:rPr>
              <a:t>осмысление</a:t>
            </a:r>
            <a:r>
              <a:rPr lang="ru-RU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00200"/>
            <a:ext cx="7632973" cy="4530725"/>
          </a:xfrm>
        </p:spPr>
        <p:txBody>
          <a:bodyPr/>
          <a:lstStyle/>
          <a:p>
            <a:pPr marL="1588" indent="20638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dirty="0" smtClean="0">
                <a:latin typeface="+mj-lt"/>
              </a:rPr>
              <a:t>Осмысление нового материала</a:t>
            </a:r>
          </a:p>
          <a:p>
            <a:pPr marL="1588" indent="20638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dirty="0" smtClean="0">
                <a:latin typeface="+mj-lt"/>
              </a:rPr>
              <a:t>ПРИЕМЫ:</a:t>
            </a:r>
          </a:p>
          <a:p>
            <a:pPr marL="1588" indent="20638">
              <a:lnSpc>
                <a:spcPct val="90000"/>
              </a:lnSpc>
              <a:defRPr/>
            </a:pPr>
            <a:r>
              <a:rPr lang="ru-RU" sz="4000" b="1" dirty="0" smtClean="0">
                <a:latin typeface="+mj-lt"/>
              </a:rPr>
              <a:t> чтение текста с остановками </a:t>
            </a:r>
          </a:p>
          <a:p>
            <a:pPr marL="1588" indent="20638">
              <a:lnSpc>
                <a:spcPct val="90000"/>
              </a:lnSpc>
              <a:defRPr/>
            </a:pPr>
            <a:r>
              <a:rPr lang="ru-RU" sz="4000" b="1" dirty="0" smtClean="0">
                <a:latin typeface="+mj-lt"/>
              </a:rPr>
              <a:t>маркировка текста символами</a:t>
            </a:r>
          </a:p>
          <a:p>
            <a:pPr marL="1588" indent="20638">
              <a:lnSpc>
                <a:spcPct val="90000"/>
              </a:lnSpc>
              <a:defRPr/>
            </a:pPr>
            <a:r>
              <a:rPr lang="ru-RU" sz="4000" b="1" dirty="0" smtClean="0">
                <a:latin typeface="+mj-lt"/>
              </a:rPr>
              <a:t> составление таблиц </a:t>
            </a:r>
          </a:p>
          <a:p>
            <a:pPr marL="1588" indent="20638">
              <a:lnSpc>
                <a:spcPct val="90000"/>
              </a:lnSpc>
              <a:defRPr/>
            </a:pPr>
            <a:r>
              <a:rPr lang="ru-RU" sz="4000" b="1" dirty="0" smtClean="0">
                <a:latin typeface="+mj-lt"/>
              </a:rPr>
              <a:t> «толстые» и «тонкие» вопросы</a:t>
            </a:r>
          </a:p>
          <a:p>
            <a:pPr marL="1588" indent="20638">
              <a:lnSpc>
                <a:spcPct val="90000"/>
              </a:lnSpc>
              <a:defRPr/>
            </a:pPr>
            <a:r>
              <a:rPr lang="ru-RU" sz="4400" b="1" dirty="0" smtClean="0">
                <a:latin typeface="+mj-lt"/>
              </a:rPr>
              <a:t>кластер</a:t>
            </a:r>
            <a:endParaRPr lang="ru-RU" sz="4400" b="1" dirty="0">
              <a:latin typeface="+mj-lt"/>
            </a:endParaRPr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8015D9-8266-43FE-84E0-1DB8F7820041}" type="slidenum">
              <a:rPr lang="ru-RU" smtClean="0"/>
              <a:pPr eaLnBrk="1" hangingPunct="1"/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6512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7427912" cy="1282154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solidFill>
                  <a:srgbClr val="800000"/>
                </a:solidFill>
              </a:rPr>
              <a:t>Кластер – графический прием, систематизирующий материал </a:t>
            </a:r>
            <a:br>
              <a:rPr lang="ru-RU" sz="3200" b="1" i="1" dirty="0">
                <a:solidFill>
                  <a:srgbClr val="800000"/>
                </a:solidFill>
              </a:rPr>
            </a:br>
            <a:endParaRPr lang="ru-RU" sz="3200" b="1" i="1" dirty="0">
              <a:solidFill>
                <a:srgbClr val="800000"/>
              </a:solidFill>
            </a:endParaRPr>
          </a:p>
        </p:txBody>
      </p:sp>
      <p:sp>
        <p:nvSpPr>
          <p:cNvPr id="11314" name="Oval 50"/>
          <p:cNvSpPr>
            <a:spLocks noChangeArrowheads="1"/>
          </p:cNvSpPr>
          <p:nvPr/>
        </p:nvSpPr>
        <p:spPr bwMode="auto">
          <a:xfrm>
            <a:off x="3492500" y="2924175"/>
            <a:ext cx="1366838" cy="10810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 i="1" dirty="0">
                <a:solidFill>
                  <a:srgbClr val="800000"/>
                </a:solidFill>
              </a:rPr>
              <a:t>КЛАСТЕРЫ</a:t>
            </a:r>
            <a:r>
              <a:rPr lang="ru-RU" dirty="0"/>
              <a:t> </a:t>
            </a:r>
          </a:p>
        </p:txBody>
      </p:sp>
      <p:sp>
        <p:nvSpPr>
          <p:cNvPr id="11315" name="Oval 51"/>
          <p:cNvSpPr>
            <a:spLocks noChangeArrowheads="1"/>
          </p:cNvSpPr>
          <p:nvPr/>
        </p:nvSpPr>
        <p:spPr bwMode="auto">
          <a:xfrm>
            <a:off x="1258888" y="1844675"/>
            <a:ext cx="1635125" cy="134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dirty="0"/>
              <a:t>Ассоциативное</a:t>
            </a:r>
          </a:p>
          <a:p>
            <a:pPr algn="ctr"/>
            <a:r>
              <a:rPr lang="ru-RU" dirty="0"/>
              <a:t> мышление </a:t>
            </a:r>
          </a:p>
        </p:txBody>
      </p:sp>
      <p:sp>
        <p:nvSpPr>
          <p:cNvPr id="11316" name="Oval 52"/>
          <p:cNvSpPr>
            <a:spLocks noChangeArrowheads="1"/>
          </p:cNvSpPr>
          <p:nvPr/>
        </p:nvSpPr>
        <p:spPr bwMode="auto">
          <a:xfrm>
            <a:off x="1187450" y="4292600"/>
            <a:ext cx="1490663" cy="1130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Мотивация</a:t>
            </a:r>
          </a:p>
          <a:p>
            <a:pPr algn="ctr"/>
            <a:r>
              <a:rPr lang="ru-RU"/>
              <a:t> к познанию </a:t>
            </a:r>
          </a:p>
        </p:txBody>
      </p:sp>
      <p:sp>
        <p:nvSpPr>
          <p:cNvPr id="11317" name="Oval 53"/>
          <p:cNvSpPr>
            <a:spLocks noChangeArrowheads="1"/>
          </p:cNvSpPr>
          <p:nvPr/>
        </p:nvSpPr>
        <p:spPr bwMode="auto">
          <a:xfrm>
            <a:off x="4716463" y="1412875"/>
            <a:ext cx="1584325" cy="12239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dirty="0"/>
              <a:t>зона </a:t>
            </a:r>
          </a:p>
          <a:p>
            <a:pPr algn="ctr"/>
            <a:r>
              <a:rPr lang="ru-RU" dirty="0"/>
              <a:t>«ближайшего</a:t>
            </a:r>
          </a:p>
          <a:p>
            <a:pPr algn="ctr"/>
            <a:r>
              <a:rPr lang="ru-RU" dirty="0"/>
              <a:t> развития» </a:t>
            </a:r>
          </a:p>
        </p:txBody>
      </p:sp>
      <p:sp>
        <p:nvSpPr>
          <p:cNvPr id="11318" name="Oval 54"/>
          <p:cNvSpPr>
            <a:spLocks noChangeArrowheads="1"/>
          </p:cNvSpPr>
          <p:nvPr/>
        </p:nvSpPr>
        <p:spPr bwMode="auto">
          <a:xfrm>
            <a:off x="5724525" y="3141663"/>
            <a:ext cx="1201738" cy="12239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Групповая</a:t>
            </a:r>
          </a:p>
          <a:p>
            <a:pPr algn="ctr"/>
            <a:r>
              <a:rPr lang="ru-RU"/>
              <a:t> работа </a:t>
            </a:r>
          </a:p>
        </p:txBody>
      </p:sp>
      <p:sp>
        <p:nvSpPr>
          <p:cNvPr id="11319" name="Oval 55"/>
          <p:cNvSpPr>
            <a:spLocks noChangeArrowheads="1"/>
          </p:cNvSpPr>
          <p:nvPr/>
        </p:nvSpPr>
        <p:spPr bwMode="auto">
          <a:xfrm>
            <a:off x="4211638" y="4868863"/>
            <a:ext cx="1274762" cy="1130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dirty="0"/>
              <a:t>«Обратная</a:t>
            </a:r>
          </a:p>
          <a:p>
            <a:pPr algn="ctr"/>
            <a:r>
              <a:rPr lang="ru-RU" dirty="0"/>
              <a:t> связь» </a:t>
            </a:r>
          </a:p>
        </p:txBody>
      </p:sp>
      <p:cxnSp>
        <p:nvCxnSpPr>
          <p:cNvPr id="11320" name="AutoShape 56"/>
          <p:cNvCxnSpPr>
            <a:cxnSpLocks noChangeShapeType="1"/>
            <a:stCxn id="11315" idx="5"/>
            <a:endCxn id="11314" idx="1"/>
          </p:cNvCxnSpPr>
          <p:nvPr/>
        </p:nvCxnSpPr>
        <p:spPr bwMode="auto">
          <a:xfrm>
            <a:off x="2654300" y="2994025"/>
            <a:ext cx="1038225" cy="88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21" name="AutoShape 57"/>
          <p:cNvCxnSpPr>
            <a:cxnSpLocks noChangeShapeType="1"/>
            <a:stCxn id="11316" idx="7"/>
            <a:endCxn id="11314" idx="3"/>
          </p:cNvCxnSpPr>
          <p:nvPr/>
        </p:nvCxnSpPr>
        <p:spPr bwMode="auto">
          <a:xfrm flipV="1">
            <a:off x="2459038" y="3846513"/>
            <a:ext cx="1233487" cy="6111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22" name="AutoShape 58"/>
          <p:cNvCxnSpPr>
            <a:cxnSpLocks noChangeShapeType="1"/>
            <a:stCxn id="11319" idx="0"/>
            <a:endCxn id="11314" idx="4"/>
          </p:cNvCxnSpPr>
          <p:nvPr/>
        </p:nvCxnSpPr>
        <p:spPr bwMode="auto">
          <a:xfrm flipH="1" flipV="1">
            <a:off x="4176713" y="4005263"/>
            <a:ext cx="673100" cy="863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25" name="AutoShape 61"/>
          <p:cNvCxnSpPr>
            <a:cxnSpLocks noChangeShapeType="1"/>
            <a:stCxn id="11318" idx="2"/>
            <a:endCxn id="11314" idx="6"/>
          </p:cNvCxnSpPr>
          <p:nvPr/>
        </p:nvCxnSpPr>
        <p:spPr bwMode="auto">
          <a:xfrm flipH="1" flipV="1">
            <a:off x="4859338" y="3465513"/>
            <a:ext cx="865187" cy="288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26" name="AutoShape 62"/>
          <p:cNvCxnSpPr>
            <a:cxnSpLocks noChangeShapeType="1"/>
            <a:stCxn id="11317" idx="3"/>
            <a:endCxn id="11314" idx="7"/>
          </p:cNvCxnSpPr>
          <p:nvPr/>
        </p:nvCxnSpPr>
        <p:spPr bwMode="auto">
          <a:xfrm flipH="1">
            <a:off x="4659313" y="2457450"/>
            <a:ext cx="288925" cy="6254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8981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404813"/>
            <a:ext cx="7758633" cy="6167437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  <a:defRPr/>
            </a:pPr>
            <a:r>
              <a:rPr lang="ru-RU" sz="4000" b="1" dirty="0" err="1" smtClean="0">
                <a:solidFill>
                  <a:srgbClr val="C00000"/>
                </a:solidFill>
                <a:latin typeface="+mj-lt"/>
              </a:rPr>
              <a:t>Инсерт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(маркировка текста символами)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>
                <a:latin typeface="+mj-lt"/>
              </a:rPr>
              <a:t>При чтении учащиеся заполняют таблицу:</a:t>
            </a: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C00000"/>
              </a:solidFill>
              <a:latin typeface="+mj-lt"/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C00000"/>
              </a:solidFill>
              <a:latin typeface="+mj-lt"/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C00000"/>
              </a:solidFill>
              <a:latin typeface="+mj-lt"/>
            </a:endParaRPr>
          </a:p>
          <a:p>
            <a:pPr algn="just" eaLnBrk="1" hangingPunct="1">
              <a:buFontTx/>
              <a:buNone/>
              <a:defRPr/>
            </a:pPr>
            <a:endParaRPr lang="ru-RU" sz="2400" b="1" dirty="0" smtClean="0">
              <a:solidFill>
                <a:srgbClr val="C00000"/>
              </a:solidFill>
              <a:latin typeface="+mj-lt"/>
            </a:endParaRPr>
          </a:p>
          <a:p>
            <a:pPr marL="87313" indent="22225" algn="just" eaLnBrk="1" hangingPunct="1">
              <a:buFontTx/>
              <a:buNone/>
              <a:defRPr/>
            </a:pPr>
            <a:endParaRPr lang="ru-RU" sz="2400" b="1" dirty="0" smtClean="0">
              <a:solidFill>
                <a:srgbClr val="C00000"/>
              </a:solidFill>
              <a:latin typeface="+mj-lt"/>
            </a:endParaRPr>
          </a:p>
          <a:p>
            <a:pPr marL="87313" indent="22225" algn="just" eaLnBrk="1" hangingPunct="1">
              <a:buFontTx/>
              <a:buNone/>
              <a:defRPr/>
            </a:pPr>
            <a:endParaRPr lang="ru-RU" sz="2400" b="1" dirty="0" smtClean="0">
              <a:solidFill>
                <a:srgbClr val="C00000"/>
              </a:solidFill>
              <a:latin typeface="+mj-lt"/>
            </a:endParaRPr>
          </a:p>
          <a:p>
            <a:pPr marL="87313" indent="22225" algn="just" eaLnBrk="1" hangingPunct="1">
              <a:buFontTx/>
              <a:buNone/>
              <a:defRPr/>
            </a:pPr>
            <a:endParaRPr lang="ru-RU" sz="2400" b="1" dirty="0" smtClean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63" y="2214563"/>
          <a:ext cx="6715124" cy="24288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8781"/>
                <a:gridCol w="1678781"/>
                <a:gridCol w="1678781"/>
                <a:gridCol w="1678781"/>
              </a:tblGrid>
              <a:tr h="54388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«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V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»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«+»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«-»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«?»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134109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Уже знал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новое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Думал иначе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Есть вопросы,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не понял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43888">
                <a:tc>
                  <a:txBody>
                    <a:bodyPr/>
                    <a:lstStyle/>
                    <a:p>
                      <a:pPr algn="ctr"/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361" name="Picture 6" descr="Картинка 147 из 960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192588"/>
            <a:ext cx="2492375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012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>
                <a:solidFill>
                  <a:srgbClr val="C00000"/>
                </a:solidFill>
              </a:rPr>
              <a:t>Задаём вопросы</a:t>
            </a:r>
          </a:p>
        </p:txBody>
      </p:sp>
      <p:graphicFrame>
        <p:nvGraphicFramePr>
          <p:cNvPr id="35866" name="Group 26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165243184"/>
              </p:ext>
            </p:extLst>
          </p:nvPr>
        </p:nvGraphicFramePr>
        <p:xfrm>
          <a:off x="1043608" y="1196752"/>
          <a:ext cx="8100392" cy="5159375"/>
        </p:xfrm>
        <a:graphic>
          <a:graphicData uri="http://schemas.openxmlformats.org/drawingml/2006/table">
            <a:tbl>
              <a:tblPr/>
              <a:tblGrid>
                <a:gridCol w="3516126"/>
                <a:gridCol w="4584266"/>
              </a:tblGrid>
              <a:tr h="6782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«Тонкие» вопросы</a:t>
                      </a:r>
                    </a:p>
                  </a:txBody>
                  <a:tcPr marL="85074" marR="85074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«Толстые» вопросы</a:t>
                      </a:r>
                    </a:p>
                  </a:txBody>
                  <a:tcPr marL="85074" marR="85074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11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Кто...?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Что...?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Когда...?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Как зовут...?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Было ли...?</a:t>
                      </a:r>
                    </a:p>
                  </a:txBody>
                  <a:tcPr marL="85074" marR="85074"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Дайте три объяснения, почему...?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Объясните, почему...?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В чём различие ...?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Предположите, что будет, если 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Согласны ли вы 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Верно ли ...? </a:t>
                      </a:r>
                    </a:p>
                  </a:txBody>
                  <a:tcPr marL="85074" marR="85074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06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smtClean="0">
                <a:solidFill>
                  <a:schemeClr val="hlink"/>
                </a:solidFill>
              </a:rPr>
              <a:t>Третья стадия – </a:t>
            </a:r>
            <a:r>
              <a:rPr lang="ru-RU" sz="4400" b="1" u="sng" smtClean="0">
                <a:solidFill>
                  <a:schemeClr val="hlink"/>
                </a:solidFill>
              </a:rPr>
              <a:t>рефлексия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24744"/>
            <a:ext cx="7499176" cy="5445125"/>
          </a:xfrm>
        </p:spPr>
        <p:txBody>
          <a:bodyPr/>
          <a:lstStyle/>
          <a:p>
            <a:pPr marL="1588" indent="20638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>
                <a:latin typeface="+mj-lt"/>
              </a:rPr>
              <a:t>Размышление</a:t>
            </a:r>
          </a:p>
          <a:p>
            <a:pPr marL="1588" indent="20638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latin typeface="+mj-lt"/>
              </a:rPr>
              <a:t>ПРИЕМЫ: </a:t>
            </a:r>
          </a:p>
          <a:p>
            <a:pPr marL="1588" indent="20638">
              <a:lnSpc>
                <a:spcPct val="90000"/>
              </a:lnSpc>
              <a:defRPr/>
            </a:pPr>
            <a:r>
              <a:rPr lang="ru-RU" sz="3600" b="1" dirty="0" smtClean="0">
                <a:latin typeface="+mj-lt"/>
              </a:rPr>
              <a:t>Дискуссия</a:t>
            </a:r>
          </a:p>
          <a:p>
            <a:pPr marL="1588" indent="20638">
              <a:lnSpc>
                <a:spcPct val="90000"/>
              </a:lnSpc>
              <a:defRPr/>
            </a:pPr>
            <a:r>
              <a:rPr lang="ru-RU" sz="3600" b="1" dirty="0" smtClean="0">
                <a:latin typeface="+mj-lt"/>
              </a:rPr>
              <a:t> Эссе</a:t>
            </a:r>
          </a:p>
          <a:p>
            <a:pPr marL="1588" indent="20638">
              <a:lnSpc>
                <a:spcPct val="90000"/>
              </a:lnSpc>
              <a:defRPr/>
            </a:pPr>
            <a:r>
              <a:rPr lang="ru-RU" sz="3600" b="1" dirty="0" smtClean="0">
                <a:latin typeface="+mj-lt"/>
              </a:rPr>
              <a:t> Фиксация рассмотренного материала:</a:t>
            </a:r>
          </a:p>
          <a:p>
            <a:pPr marL="1588" indent="20638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ru-RU" sz="3600" b="1" dirty="0" smtClean="0">
                <a:latin typeface="+mj-lt"/>
              </a:rPr>
              <a:t> схемы</a:t>
            </a:r>
          </a:p>
          <a:p>
            <a:pPr marL="1588" indent="20638">
              <a:buFont typeface="Wingdings" pitchFamily="2" charset="2"/>
              <a:buChar char="§"/>
              <a:defRPr/>
            </a:pPr>
            <a:r>
              <a:rPr lang="ru-RU" sz="4400" b="1" dirty="0" smtClean="0">
                <a:latin typeface="+mj-lt"/>
              </a:rPr>
              <a:t>кластер</a:t>
            </a:r>
          </a:p>
          <a:p>
            <a:pPr marL="1588" indent="20638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ru-RU" sz="4400" b="1" dirty="0" smtClean="0">
                <a:latin typeface="+mj-lt"/>
              </a:rPr>
              <a:t> </a:t>
            </a:r>
            <a:r>
              <a:rPr lang="ru-RU" sz="4400" b="1" dirty="0" err="1" smtClean="0">
                <a:latin typeface="+mj-lt"/>
              </a:rPr>
              <a:t>синквейн</a:t>
            </a:r>
            <a:endParaRPr lang="ru-RU" sz="4400" b="1" dirty="0" smtClean="0">
              <a:latin typeface="+mj-lt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F8EECC1-D0AE-496B-BA3E-BB778F8F6038}" type="slidenum">
              <a:rPr lang="ru-RU" smtClean="0"/>
              <a:pPr eaLnBrk="1" hangingPunct="1"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2692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869359" y="332656"/>
            <a:ext cx="6419056" cy="1354162"/>
          </a:xfrm>
        </p:spPr>
        <p:txBody>
          <a:bodyPr>
            <a:normAutofit/>
          </a:bodyPr>
          <a:lstStyle/>
          <a:p>
            <a:r>
              <a:rPr lang="ru-RU" sz="4000" b="1" i="1" dirty="0" err="1">
                <a:solidFill>
                  <a:srgbClr val="800000"/>
                </a:solidFill>
              </a:rPr>
              <a:t>Синквейн</a:t>
            </a:r>
            <a:r>
              <a:rPr lang="ru-RU" sz="4000" b="1" i="1" dirty="0">
                <a:solidFill>
                  <a:srgbClr val="800000"/>
                </a:solidFill>
              </a:rPr>
              <a:t> – это способ творческой рефлексии.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921095" y="1628800"/>
            <a:ext cx="5796643" cy="2448271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1</a:t>
            </a:r>
            <a:r>
              <a:rPr lang="ru-RU" sz="2000" b="1" i="1" dirty="0" smtClean="0"/>
              <a:t> </a:t>
            </a:r>
            <a:r>
              <a:rPr lang="ru-RU" sz="2000" b="1" i="1" dirty="0"/>
              <a:t>– тема или предмет (одно существительное).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2</a:t>
            </a:r>
            <a:r>
              <a:rPr lang="ru-RU" sz="2000" b="1" i="1" dirty="0" smtClean="0"/>
              <a:t> </a:t>
            </a:r>
            <a:r>
              <a:rPr lang="ru-RU" sz="2000" b="1" i="1" dirty="0"/>
              <a:t>– описание предмета (2 прилагательных или причастий).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3</a:t>
            </a:r>
            <a:r>
              <a:rPr lang="ru-RU" sz="2000" b="1" i="1" dirty="0" smtClean="0"/>
              <a:t> </a:t>
            </a:r>
            <a:r>
              <a:rPr lang="ru-RU" sz="2000" b="1" i="1" dirty="0"/>
              <a:t>– 3 глагола, характеризующие действия предмета.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4 </a:t>
            </a:r>
            <a:r>
              <a:rPr lang="ru-RU" sz="2000" b="1" i="1" dirty="0"/>
              <a:t>– фраза из 4 значимых слов, выражающая отношение автора к предмету.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5 </a:t>
            </a:r>
            <a:r>
              <a:rPr lang="ru-RU" sz="2000" b="1" i="1" dirty="0"/>
              <a:t>– синоним, обобщающий или расширяющий смысл темы или предмета (одно слово).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4572364"/>
            <a:ext cx="52565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i="1" dirty="0" smtClean="0"/>
              <a:t>Учитель</a:t>
            </a:r>
            <a:endParaRPr lang="ru-RU" sz="2400" b="1" i="1" dirty="0"/>
          </a:p>
          <a:p>
            <a:pPr algn="ctr">
              <a:lnSpc>
                <a:spcPct val="90000"/>
              </a:lnSpc>
            </a:pPr>
            <a:r>
              <a:rPr lang="ru-RU" sz="2400" b="1" i="1" dirty="0"/>
              <a:t>Надежный, </a:t>
            </a:r>
            <a:r>
              <a:rPr lang="ru-RU" sz="2400" b="1" i="1" dirty="0" smtClean="0"/>
              <a:t>современный</a:t>
            </a:r>
            <a:endParaRPr lang="ru-RU" sz="2400" b="1" i="1" dirty="0"/>
          </a:p>
          <a:p>
            <a:pPr algn="ctr">
              <a:lnSpc>
                <a:spcPct val="90000"/>
              </a:lnSpc>
            </a:pPr>
            <a:r>
              <a:rPr lang="ru-RU" sz="2400" b="1" i="1" dirty="0"/>
              <a:t>Творит, развивает, ведет </a:t>
            </a:r>
          </a:p>
          <a:p>
            <a:pPr algn="ctr">
              <a:lnSpc>
                <a:spcPct val="90000"/>
              </a:lnSpc>
            </a:pPr>
            <a:r>
              <a:rPr lang="ru-RU" sz="2400" b="1" i="1" dirty="0"/>
              <a:t>С учителем всегда </a:t>
            </a:r>
            <a:r>
              <a:rPr lang="ru-RU" sz="2400" b="1" i="1" dirty="0" smtClean="0"/>
              <a:t>интересно</a:t>
            </a:r>
            <a:endParaRPr lang="ru-RU" sz="2400" b="1" i="1" dirty="0"/>
          </a:p>
          <a:p>
            <a:pPr algn="ctr">
              <a:lnSpc>
                <a:spcPct val="90000"/>
              </a:lnSpc>
            </a:pPr>
            <a:r>
              <a:rPr lang="ru-RU" sz="2400" b="1" i="1" dirty="0" smtClean="0"/>
              <a:t>Помощник</a:t>
            </a:r>
            <a:endParaRPr lang="ru-RU" sz="2400" b="1" i="1" dirty="0"/>
          </a:p>
        </p:txBody>
      </p:sp>
      <p:pic>
        <p:nvPicPr>
          <p:cNvPr id="5" name="Picture 8" descr="http://foneyes.ru/img/picture/Apr/08/10531443695fa288ba3ed45c4a13fe42/1.jpg"/>
          <p:cNvPicPr>
            <a:picLocks noChangeAspect="1" noChangeArrowheads="1"/>
          </p:cNvPicPr>
          <p:nvPr/>
        </p:nvPicPr>
        <p:blipFill>
          <a:blip r:embed="rId2" cstate="print"/>
          <a:srcRect r="73467" b="45659"/>
          <a:stretch>
            <a:fillRect/>
          </a:stretch>
        </p:blipFill>
        <p:spPr bwMode="auto">
          <a:xfrm>
            <a:off x="1152504" y="1844824"/>
            <a:ext cx="1500144" cy="21002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90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АРИСА\Desktop\инновация\на 25.10.19\img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43"/>
          <a:stretch/>
        </p:blipFill>
        <p:spPr bwMode="auto">
          <a:xfrm>
            <a:off x="1006942" y="578656"/>
            <a:ext cx="7912117" cy="457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956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928662" y="1744137"/>
            <a:ext cx="764386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Проект - это метод обучения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Может применяться на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традиционном уроке, интегрированном уроке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 во внеурочное время.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 Ориентирован на достижение целей самих обучающихся, и поэтому он уникален.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 Проект формирует невероятно большое количество умений и навыков, и поэтому он эффективен.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 Проект дает ученикам опыт деятельности, и поэтому он незаменим.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Облако 2"/>
          <p:cNvSpPr/>
          <p:nvPr/>
        </p:nvSpPr>
        <p:spPr>
          <a:xfrm rot="21161506">
            <a:off x="136391" y="382262"/>
            <a:ext cx="6500858" cy="163978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Школа будущего - школа проектов</a:t>
            </a:r>
            <a:endParaRPr lang="ru-RU" sz="32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" name="Picture 4" descr="http://www.nach-info.yourtalent.ru/Avgust/148560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85728"/>
            <a:ext cx="2081215" cy="2081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886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Чему учит работа над проектом?</a:t>
            </a:r>
            <a:endParaRPr lang="ru-RU" sz="40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28662" y="1285860"/>
            <a:ext cx="7929618" cy="4840303"/>
          </a:xfrm>
        </p:spPr>
        <p:txBody>
          <a:bodyPr/>
          <a:lstStyle/>
          <a:p>
            <a:r>
              <a:rPr lang="ru-RU" sz="2800" b="1" dirty="0" smtClean="0">
                <a:latin typeface="Bookman Old Style" pitchFamily="18" charset="0"/>
              </a:rPr>
              <a:t>Распределять правильно время;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Bookman Old Style" pitchFamily="18" charset="0"/>
              </a:rPr>
              <a:t>Анализировать собственные действия</a:t>
            </a:r>
          </a:p>
          <a:p>
            <a:r>
              <a:rPr lang="ru-RU" sz="2800" b="1" dirty="0" smtClean="0">
                <a:latin typeface="Bookman Old Style" pitchFamily="18" charset="0"/>
              </a:rPr>
              <a:t>Презентовать результаты своего труда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Bookman Old Style" pitchFamily="18" charset="0"/>
              </a:rPr>
              <a:t>Доделывать все до конца</a:t>
            </a:r>
          </a:p>
          <a:p>
            <a:r>
              <a:rPr lang="ru-RU" sz="2800" b="1" dirty="0" smtClean="0">
                <a:latin typeface="Bookman Old Style" pitchFamily="18" charset="0"/>
              </a:rPr>
              <a:t>Достигать поставленной цели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Bookman Old Style" pitchFamily="18" charset="0"/>
              </a:rPr>
              <a:t>Рассматривать тему с разных точек зрения</a:t>
            </a:r>
            <a:endParaRPr lang="ru-RU" sz="28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16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99" y="1376116"/>
            <a:ext cx="79628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И</a:t>
            </a:r>
            <a:r>
              <a:rPr lang="ru-RU" sz="3200" dirty="0" smtClean="0"/>
              <a:t>спользование </a:t>
            </a:r>
            <a:r>
              <a:rPr lang="ru-RU" sz="3200" dirty="0"/>
              <a:t>современных инновационных образовательных технологий, методов, приемов – это объективная необходимость и условие достижения высокого качества современного </a:t>
            </a:r>
            <a:r>
              <a:rPr lang="ru-RU" sz="3200" dirty="0" smtClean="0"/>
              <a:t>образования. Все это умело применяя в интегрированном уроке, все это </a:t>
            </a:r>
            <a:r>
              <a:rPr lang="ru-RU" sz="3200" dirty="0" smtClean="0"/>
              <a:t>является средством </a:t>
            </a:r>
            <a:r>
              <a:rPr lang="ru-RU" sz="3200" dirty="0"/>
              <a:t>создания условий для познавательной </a:t>
            </a:r>
            <a:r>
              <a:rPr lang="ru-RU" sz="3200" dirty="0" smtClean="0"/>
              <a:t>активности</a:t>
            </a:r>
            <a:endParaRPr lang="ru-RU" sz="3200" dirty="0"/>
          </a:p>
        </p:txBody>
      </p:sp>
      <p:pic>
        <p:nvPicPr>
          <p:cNvPr id="3" name="Picture 2" descr="http://img-fotki.yandex.ru/get/6509/47407354.707/0_eacc0_429cf7b2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6313" y="17801"/>
            <a:ext cx="1668158" cy="14547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188640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/>
              <a:t>Урок внеклассного чтения «Детективы» (фрагмент)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6981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74168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«Одно колесо часовой машины спросило другое:</a:t>
            </a:r>
            <a:endParaRPr lang="ru-RU" sz="2800" dirty="0"/>
          </a:p>
          <a:p>
            <a:r>
              <a:rPr lang="ru-RU" sz="2800" i="1" dirty="0"/>
              <a:t> - Скажи, почему ты все время вертишься не вместе с нами, а в другую сторону?</a:t>
            </a:r>
            <a:endParaRPr lang="ru-RU" sz="2800" dirty="0"/>
          </a:p>
          <a:p>
            <a:r>
              <a:rPr lang="ru-RU" sz="2800" i="1" dirty="0"/>
              <a:t>- Потому что так меня задумал мастер, - ответило колесико. – Но ведь этим я вам нисколько не мешаю, а, наоборот, помогаю показывать правильное время. И хоть крутимся мы в разные стороны, главная цель у нас общая»</a:t>
            </a:r>
            <a:endParaRPr lang="ru-RU" sz="2800" dirty="0"/>
          </a:p>
          <a:p>
            <a:r>
              <a:rPr lang="ru-RU" sz="2800" i="1" dirty="0"/>
              <a:t>                                                                (Притча)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254178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61144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/>
              <a:t>Литература </a:t>
            </a:r>
            <a:r>
              <a:rPr lang="ru-RU" sz="2800" b="1" u="sng" dirty="0" smtClean="0"/>
              <a:t>– ИЗО </a:t>
            </a:r>
            <a:r>
              <a:rPr lang="ru-RU" sz="2800" b="1" u="sng" dirty="0"/>
              <a:t>(</a:t>
            </a:r>
            <a:r>
              <a:rPr lang="ru-RU" sz="2800" b="1" dirty="0"/>
              <a:t>« Портрет в искусстве России »)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5" y="769192"/>
            <a:ext cx="75608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/>
              <a:t>ПОРТРЕТ: определить, из какого произведения дано описание персонажа. (</a:t>
            </a:r>
            <a:r>
              <a:rPr lang="ru-RU" sz="2400" u="sng" dirty="0"/>
              <a:t> Карточки)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3" y="1772816"/>
            <a:ext cx="74168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Беседа учителя ИЗО на тему портрета в искусстве России XVIII века. Что такое портрет, каковы его особенности и какие основные виды портрета существуют.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7146" y="3356992"/>
            <a:ext cx="75293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 теперь я предлагаю попробовать вам нарисовать лица с разной мимикой. На компьютере над созданием лиц с различной мимикой работают 5 обучающихся. Остальные ребята выполняют работу по созданию портрета литературного героя, используя схему человеческого лица (на альбомном листе).</a:t>
            </a:r>
          </a:p>
          <a:p>
            <a:r>
              <a:rPr lang="ru-RU" dirty="0"/>
              <a:t>Подведение итога рисунка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6744" y="5111318"/>
            <a:ext cx="65496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Работа в компьютерном </a:t>
            </a:r>
            <a:r>
              <a:rPr lang="ru-RU" sz="3600" dirty="0">
                <a:solidFill>
                  <a:srgbClr val="0000FF"/>
                </a:solidFill>
              </a:rPr>
              <a:t>редакторе </a:t>
            </a:r>
            <a:r>
              <a:rPr lang="ru-RU" sz="3600" dirty="0" err="1">
                <a:solidFill>
                  <a:srgbClr val="0000FF"/>
                </a:solidFill>
              </a:rPr>
              <a:t>Paint</a:t>
            </a:r>
            <a:r>
              <a:rPr lang="ru-RU" sz="3600" dirty="0">
                <a:solidFill>
                  <a:srgbClr val="0000FF"/>
                </a:solidFill>
              </a:rPr>
              <a:t> </a:t>
            </a:r>
            <a:endParaRPr lang="ru-RU" sz="3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258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7557" y="260648"/>
            <a:ext cx="777686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/>
              <a:t>Литература </a:t>
            </a:r>
            <a:r>
              <a:rPr lang="ru-RU" sz="2400" b="1" u="sng" dirty="0"/>
              <a:t>– Русский язык </a:t>
            </a:r>
            <a:endParaRPr lang="ru-RU" sz="2400" b="1" u="sng" dirty="0" smtClean="0"/>
          </a:p>
          <a:p>
            <a:pPr algn="ctr"/>
            <a:r>
              <a:rPr lang="ru-RU" sz="2400" b="1" u="sng" dirty="0" smtClean="0"/>
              <a:t>(</a:t>
            </a:r>
            <a:r>
              <a:rPr lang="ru-RU" sz="2400" b="1" u="sng" dirty="0"/>
              <a:t>Повторение раздела «Лексика</a:t>
            </a:r>
            <a:r>
              <a:rPr lang="ru-RU" sz="2400" b="1" u="sng" dirty="0" smtClean="0"/>
              <a:t>»)</a:t>
            </a:r>
          </a:p>
          <a:p>
            <a:endParaRPr lang="ru-RU" b="1" u="sng" dirty="0" smtClean="0"/>
          </a:p>
          <a:p>
            <a:r>
              <a:rPr lang="ru-RU" b="1" u="sng" dirty="0" smtClean="0"/>
              <a:t>ЗАДАНИЕ  </a:t>
            </a:r>
            <a:r>
              <a:rPr lang="ru-RU" b="1" u="sng" dirty="0"/>
              <a:t>«СЛЕНГ»</a:t>
            </a:r>
            <a:endParaRPr lang="ru-RU" dirty="0"/>
          </a:p>
          <a:p>
            <a:endParaRPr lang="ru-RU" sz="2000" dirty="0" smtClean="0"/>
          </a:p>
          <a:p>
            <a:r>
              <a:rPr lang="ru-RU" sz="2000" dirty="0" smtClean="0"/>
              <a:t>-  </a:t>
            </a:r>
            <a:r>
              <a:rPr lang="ru-RU" sz="2000" dirty="0"/>
              <a:t>Любой детектив должен уметь пользоваться профессиональным сленгом. Командам поочередно предлагаются по 3—4 вопроса, на которые надо дать ответ-формулировку в течение 30 секунд:</a:t>
            </a:r>
          </a:p>
          <a:p>
            <a:pPr lvl="0"/>
            <a:r>
              <a:rPr lang="ru-RU" sz="2000" dirty="0"/>
              <a:t>то с чего начинается детектив: (</a:t>
            </a:r>
            <a:r>
              <a:rPr lang="ru-RU" sz="2000" i="1" dirty="0"/>
              <a:t>преступление);</a:t>
            </a:r>
            <a:endParaRPr lang="ru-RU" sz="2000" dirty="0"/>
          </a:p>
          <a:p>
            <a:pPr lvl="0"/>
            <a:r>
              <a:rPr lang="ru-RU" sz="2000" dirty="0"/>
              <a:t>ручной портрет преступника: (</a:t>
            </a:r>
            <a:r>
              <a:rPr lang="ru-RU" sz="2000" i="1" dirty="0"/>
              <a:t>отпечатки пальцев);</a:t>
            </a:r>
            <a:endParaRPr lang="ru-RU" sz="2000" dirty="0"/>
          </a:p>
          <a:p>
            <a:pPr lvl="0"/>
            <a:r>
              <a:rPr lang="ru-RU" sz="2000" dirty="0"/>
              <a:t>самый "элементарный" сыщик в мире: </a:t>
            </a:r>
            <a:r>
              <a:rPr lang="ru-RU" sz="2000" i="1" dirty="0"/>
              <a:t>(Холмс);</a:t>
            </a:r>
            <a:endParaRPr lang="ru-RU" sz="2000" dirty="0"/>
          </a:p>
          <a:p>
            <a:pPr lvl="0"/>
            <a:r>
              <a:rPr lang="ru-RU" sz="2000" dirty="0"/>
              <a:t>браслеты, не украшающие дам: (</a:t>
            </a:r>
            <a:r>
              <a:rPr lang="ru-RU" sz="2000" i="1" dirty="0"/>
              <a:t>наручники);</a:t>
            </a:r>
            <a:endParaRPr lang="ru-RU" sz="2000" dirty="0"/>
          </a:p>
          <a:p>
            <a:pPr lvl="0"/>
            <a:r>
              <a:rPr lang="ru-RU" sz="2000" dirty="0"/>
              <a:t>участковый с дикого запада: (</a:t>
            </a:r>
            <a:r>
              <a:rPr lang="ru-RU" sz="2000" i="1" dirty="0"/>
              <a:t>шериф);</a:t>
            </a:r>
            <a:endParaRPr lang="ru-RU" sz="2000" dirty="0"/>
          </a:p>
          <a:p>
            <a:pPr lvl="0"/>
            <a:r>
              <a:rPr lang="ru-RU" sz="2000" dirty="0"/>
              <a:t>нечто бессмертное, как уверяют многие: (</a:t>
            </a:r>
            <a:r>
              <a:rPr lang="ru-RU" sz="2000" i="1" dirty="0"/>
              <a:t>мафия);</a:t>
            </a:r>
            <a:endParaRPr lang="ru-RU" sz="2000" dirty="0"/>
          </a:p>
          <a:p>
            <a:pPr lvl="0"/>
            <a:r>
              <a:rPr lang="ru-RU" sz="2000" dirty="0"/>
              <a:t>полицейский по-египетски: </a:t>
            </a:r>
            <a:r>
              <a:rPr lang="ru-RU" sz="2000" i="1" dirty="0"/>
              <a:t>(фараон</a:t>
            </a:r>
            <a:r>
              <a:rPr lang="ru-RU" sz="2000" dirty="0"/>
              <a:t>);</a:t>
            </a:r>
          </a:p>
          <a:p>
            <a:pPr lvl="0"/>
            <a:r>
              <a:rPr lang="ru-RU" sz="2000" dirty="0"/>
              <a:t>то, что под силу только </a:t>
            </a:r>
            <a:r>
              <a:rPr lang="ru-RU" sz="2000" dirty="0" err="1"/>
              <a:t>ЗнаТоКам</a:t>
            </a:r>
            <a:r>
              <a:rPr lang="ru-RU" sz="2000" dirty="0"/>
              <a:t> (</a:t>
            </a:r>
            <a:r>
              <a:rPr lang="ru-RU" sz="2000" i="1" dirty="0"/>
              <a:t>следствие);</a:t>
            </a:r>
            <a:endParaRPr lang="ru-RU" sz="2000" dirty="0"/>
          </a:p>
          <a:p>
            <a:pPr lvl="0"/>
            <a:r>
              <a:rPr lang="ru-RU" sz="2000" dirty="0"/>
              <a:t>если это имеешь - спи спокойно! (</a:t>
            </a:r>
            <a:r>
              <a:rPr lang="ru-RU" sz="2000" i="1" dirty="0"/>
              <a:t>алиби);</a:t>
            </a:r>
            <a:endParaRPr lang="ru-RU" sz="2000" dirty="0"/>
          </a:p>
          <a:p>
            <a:pPr lvl="0"/>
            <a:r>
              <a:rPr lang="ru-RU" sz="2000" dirty="0"/>
              <a:t>тет-а-тет по-полицейски: </a:t>
            </a:r>
            <a:r>
              <a:rPr lang="ru-RU" sz="2000" i="1" dirty="0"/>
              <a:t>(допрос)</a:t>
            </a:r>
            <a:endParaRPr lang="ru-RU" sz="2000" dirty="0"/>
          </a:p>
          <a:p>
            <a:r>
              <a:rPr lang="ru-RU" sz="2000" b="1" dirty="0"/>
              <a:t> </a:t>
            </a:r>
            <a:endParaRPr lang="ru-RU" sz="2000" dirty="0"/>
          </a:p>
          <a:p>
            <a:r>
              <a:rPr lang="ru-RU" sz="3200" b="1" dirty="0"/>
              <a:t>Работа с толковым словарём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02620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Литература - Обществознание</a:t>
            </a:r>
            <a:endParaRPr lang="ru-RU" sz="3600" dirty="0"/>
          </a:p>
          <a:p>
            <a:endParaRPr lang="ru-RU" b="1" u="sng" dirty="0"/>
          </a:p>
          <a:p>
            <a:r>
              <a:rPr lang="ru-RU" b="1" u="sng" dirty="0" smtClean="0"/>
              <a:t>РАБОТА </a:t>
            </a:r>
            <a:r>
              <a:rPr lang="ru-RU" b="1" u="sng" dirty="0"/>
              <a:t>с ИЛЛЮСТРАЦИЯМИ по РАССЛЕДОВАНИЮ ПРЕСТУПЛЕНИЙ ИНСПЕКТОРОМ ВАРНИКЕ. </a:t>
            </a:r>
            <a:r>
              <a:rPr lang="ru-RU" b="1" u="sng" dirty="0" smtClean="0"/>
              <a:t> </a:t>
            </a:r>
            <a:r>
              <a:rPr lang="ru-RU" i="1" dirty="0" smtClean="0">
                <a:solidFill>
                  <a:srgbClr val="0000FF"/>
                </a:solidFill>
                <a:hlinkClick r:id="rId2"/>
              </a:rPr>
              <a:t>Криминальные </a:t>
            </a:r>
            <a:r>
              <a:rPr lang="ru-RU" i="1" dirty="0">
                <a:solidFill>
                  <a:srgbClr val="0000FF"/>
                </a:solidFill>
                <a:hlinkClick r:id="rId2"/>
              </a:rPr>
              <a:t>задачи на внимательность</a:t>
            </a:r>
            <a:r>
              <a:rPr lang="ru-RU" b="1" i="1" dirty="0">
                <a:solidFill>
                  <a:srgbClr val="0000FF"/>
                </a:solidFill>
              </a:rPr>
              <a:t>.</a:t>
            </a:r>
            <a:r>
              <a:rPr lang="ru-RU" dirty="0">
                <a:solidFill>
                  <a:srgbClr val="0000FF"/>
                </a:solidFill>
              </a:rPr>
              <a:t>  </a:t>
            </a:r>
            <a:r>
              <a:rPr lang="ru-RU" dirty="0"/>
              <a:t>   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0264" y="1837079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 фрау </a:t>
            </a:r>
            <a:r>
              <a:rPr lang="ru-RU" dirty="0" err="1"/>
              <a:t>Пепприх</a:t>
            </a:r>
            <a:r>
              <a:rPr lang="ru-RU" dirty="0"/>
              <a:t> только что украли двух гусей.</a:t>
            </a:r>
          </a:p>
          <a:p>
            <a:r>
              <a:rPr lang="ru-RU" dirty="0"/>
              <a:t>- Я была у соседки. Возвращаясь домой, заметила, что двери сарая открыты. Я уверена, что злоумышленник похитил бы всех гусей, но его, вероятно, кто-то предупредил. Мне показалось, что я слышала, как кто-то свистнул.</a:t>
            </a:r>
          </a:p>
          <a:p>
            <a:r>
              <a:rPr lang="ru-RU" dirty="0"/>
              <a:t>- Значит, вы слышали свист? – задумчиво проговорил инспектор </a:t>
            </a:r>
            <a:r>
              <a:rPr lang="ru-RU" dirty="0" err="1"/>
              <a:t>Варнике</a:t>
            </a:r>
            <a:r>
              <a:rPr lang="ru-RU" dirty="0"/>
              <a:t>.- Придётся поближе познакомиться вон с тем молодым человеком.</a:t>
            </a:r>
          </a:p>
          <a:p>
            <a:r>
              <a:rPr lang="ru-RU" dirty="0"/>
              <a:t>- Я ничего не видел и не слышал, заявил мотоциклист. – Я здесь только что остановился, у меня что-то случилось с мотоциклом. По-видимому, испортилась свеча.</a:t>
            </a:r>
          </a:p>
          <a:p>
            <a:r>
              <a:rPr lang="ru-RU" dirty="0"/>
              <a:t>- В вашем объяснении, молодой человек, кое-что не соответствует действительности, – сказал инспектор. - Я хотел бы пожелать вам приятного  аппетита, т.к. вам придётся довольствоваться вместо праздничного гуся тюремной похлёбкой.</a:t>
            </a:r>
          </a:p>
          <a:p>
            <a:r>
              <a:rPr lang="ru-RU" b="1" dirty="0"/>
              <a:t>ПОЧЕМУ ВАРНИКЕ РЕШИЛ, ЧТО ЕГО ОБМАНЫВАЮТ?</a:t>
            </a:r>
            <a:r>
              <a:rPr lang="ru-RU" dirty="0"/>
              <a:t>  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/>
              <a:t>Какое наказание грозит за лжесвидетельство? Аргументируйте свой ответ</a:t>
            </a:r>
            <a:r>
              <a:rPr lang="ru-RU" b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48355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2536" y="692696"/>
            <a:ext cx="75608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Цель интегрированных уроков – обобщение знаний, умений и навыков, полученных на школьных уроках</a:t>
            </a:r>
            <a:r>
              <a:rPr lang="ru-RU" sz="2800" dirty="0"/>
              <a:t> по разным предметам и собранных воедино для целостности восприятия пройденной темы.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Понятийно-терминологический </a:t>
            </a:r>
            <a:r>
              <a:rPr lang="ru-RU" sz="2800" dirty="0" err="1" smtClean="0"/>
              <a:t>межпредметный</a:t>
            </a:r>
            <a:r>
              <a:rPr lang="ru-RU" sz="2800" dirty="0" smtClean="0"/>
              <a:t> </a:t>
            </a:r>
            <a:r>
              <a:rPr lang="ru-RU" sz="2800" dirty="0"/>
              <a:t>материал имеет место как между предметами с относительно полно совпадающими объектами изучения, так и между предметами с частично совпадающими объектами изучения.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34463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2167" y="647921"/>
            <a:ext cx="762830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  <a:latin typeface="+mj-lt"/>
              </a:rPr>
              <a:t>Образование</a:t>
            </a:r>
            <a:r>
              <a:rPr lang="ru-RU" sz="4400" b="1" dirty="0">
                <a:latin typeface="+mj-lt"/>
              </a:rPr>
              <a:t>. </a:t>
            </a:r>
          </a:p>
          <a:p>
            <a:pPr algn="ctr">
              <a:defRPr/>
            </a:pPr>
            <a:endParaRPr lang="ru-RU" sz="3200" b="1" dirty="0" smtClean="0">
              <a:latin typeface="+mj-lt"/>
            </a:endParaRPr>
          </a:p>
          <a:p>
            <a:pPr algn="ctr">
              <a:defRPr/>
            </a:pPr>
            <a:r>
              <a:rPr lang="ru-RU" sz="3200" b="1" dirty="0" smtClean="0">
                <a:latin typeface="+mj-lt"/>
              </a:rPr>
              <a:t>Современное</a:t>
            </a:r>
            <a:r>
              <a:rPr lang="ru-RU" sz="3200" b="1" dirty="0">
                <a:latin typeface="+mj-lt"/>
              </a:rPr>
              <a:t>, индивидуальное. </a:t>
            </a:r>
            <a:endParaRPr lang="ru-RU" sz="3200" b="1" dirty="0" smtClean="0">
              <a:latin typeface="+mj-lt"/>
            </a:endParaRPr>
          </a:p>
          <a:p>
            <a:pPr algn="ctr">
              <a:defRPr/>
            </a:pPr>
            <a:endParaRPr lang="ru-RU" sz="3200" b="1" dirty="0">
              <a:latin typeface="+mj-lt"/>
            </a:endParaRPr>
          </a:p>
          <a:p>
            <a:pPr algn="ctr">
              <a:defRPr/>
            </a:pPr>
            <a:r>
              <a:rPr lang="ru-RU" sz="3200" b="1" dirty="0">
                <a:latin typeface="+mj-lt"/>
              </a:rPr>
              <a:t>Стремиться, думать, рассуждать</a:t>
            </a:r>
            <a:r>
              <a:rPr lang="ru-RU" sz="3200" b="1" dirty="0" smtClean="0">
                <a:latin typeface="+mj-lt"/>
              </a:rPr>
              <a:t>.</a:t>
            </a:r>
          </a:p>
          <a:p>
            <a:pPr algn="ctr">
              <a:defRPr/>
            </a:pPr>
            <a:r>
              <a:rPr lang="ru-RU" sz="3200" b="1" dirty="0" smtClean="0">
                <a:latin typeface="+mj-lt"/>
              </a:rPr>
              <a:t> </a:t>
            </a:r>
            <a:endParaRPr lang="ru-RU" sz="3200" b="1" dirty="0">
              <a:latin typeface="+mj-lt"/>
            </a:endParaRPr>
          </a:p>
          <a:p>
            <a:pPr algn="ctr">
              <a:defRPr/>
            </a:pPr>
            <a:r>
              <a:rPr lang="ru-RU" sz="3200" b="1" dirty="0">
                <a:latin typeface="+mj-lt"/>
              </a:rPr>
              <a:t>Век живи – век учись! </a:t>
            </a:r>
            <a:endParaRPr lang="ru-RU" sz="3200" b="1" dirty="0" smtClean="0">
              <a:latin typeface="+mj-lt"/>
            </a:endParaRPr>
          </a:p>
          <a:p>
            <a:pPr algn="ctr">
              <a:defRPr/>
            </a:pPr>
            <a:endParaRPr lang="ru-RU" sz="3200" b="1" dirty="0">
              <a:latin typeface="+mj-lt"/>
            </a:endParaRPr>
          </a:p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  <a:latin typeface="+mj-lt"/>
              </a:rPr>
              <a:t>Жизнь.</a:t>
            </a:r>
            <a:endParaRPr lang="ru-RU" sz="44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07647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latin typeface="+mj-lt"/>
              </a:rPr>
              <a:t>Насыщенный, </a:t>
            </a:r>
            <a:r>
              <a:rPr lang="ru-RU" sz="2800" b="1" dirty="0" smtClean="0">
                <a:latin typeface="+mj-lt"/>
              </a:rPr>
              <a:t>познавательный</a:t>
            </a:r>
            <a:endParaRPr lang="ru-RU" sz="2800" b="1" dirty="0">
              <a:latin typeface="+mj-lt"/>
            </a:endParaRPr>
          </a:p>
          <a:p>
            <a:pPr>
              <a:defRPr/>
            </a:pPr>
            <a:endParaRPr lang="ru-RU" sz="2800" b="1" dirty="0" smtClean="0">
              <a:latin typeface="+mj-lt"/>
            </a:endParaRPr>
          </a:p>
          <a:p>
            <a:pPr>
              <a:defRPr/>
            </a:pPr>
            <a:r>
              <a:rPr lang="ru-RU" sz="2800" b="1" dirty="0" smtClean="0">
                <a:latin typeface="+mj-lt"/>
              </a:rPr>
              <a:t>Творим, накапливаем </a:t>
            </a:r>
            <a:r>
              <a:rPr lang="ru-RU" sz="2800" b="1" dirty="0" smtClean="0">
                <a:latin typeface="+mj-lt"/>
              </a:rPr>
              <a:t>(опыт), развиваемся</a:t>
            </a:r>
          </a:p>
          <a:p>
            <a:pPr>
              <a:defRPr/>
            </a:pPr>
            <a:endParaRPr lang="ru-RU" sz="2800" b="1" dirty="0" smtClean="0">
              <a:latin typeface="+mj-lt"/>
            </a:endParaRPr>
          </a:p>
          <a:p>
            <a:pPr>
              <a:defRPr/>
            </a:pPr>
            <a:r>
              <a:rPr lang="ru-RU" sz="2800" b="1" dirty="0" smtClean="0">
                <a:latin typeface="+mj-lt"/>
              </a:rPr>
              <a:t>Устремлённость к самосовершенствованию — это важно</a:t>
            </a:r>
            <a:r>
              <a:rPr lang="ru-RU" sz="2800" b="1" dirty="0" smtClean="0">
                <a:latin typeface="+mj-lt"/>
              </a:rPr>
              <a:t>!</a:t>
            </a:r>
          </a:p>
          <a:p>
            <a:pPr>
              <a:defRPr/>
            </a:pPr>
            <a:endParaRPr lang="ru-RU" sz="2800" b="1" dirty="0" smtClean="0">
              <a:latin typeface="+mj-lt"/>
            </a:endParaRPr>
          </a:p>
          <a:p>
            <a:pPr marL="0" indent="0" algn="ctr"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Полезное общение</a:t>
            </a:r>
            <a:endParaRPr lang="ru-RU" sz="3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404663"/>
            <a:ext cx="400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Наш мастер - класс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7942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1" y="2492896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Bahnschrift SemiBold Condensed" pitchFamily="34" charset="0"/>
              </a:rPr>
              <a:t>СПАСИБО ЗА ВНИМАНИЕ!!!</a:t>
            </a:r>
            <a:endParaRPr lang="ru-RU" sz="4000" dirty="0">
              <a:solidFill>
                <a:srgbClr val="FF0000"/>
              </a:solidFill>
              <a:latin typeface="Bahnschrift SemiBold Condensed" pitchFamily="34" charset="0"/>
            </a:endParaRPr>
          </a:p>
        </p:txBody>
      </p:sp>
      <p:pic>
        <p:nvPicPr>
          <p:cNvPr id="3" name="Picture 2" descr="http://deti-raduga.ru/files/rep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8546" y="4365104"/>
            <a:ext cx="6287829" cy="1832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3970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971600" y="1203605"/>
            <a:ext cx="7848872" cy="2297403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charset="0"/>
              <a:buNone/>
            </a:pPr>
            <a:r>
              <a:rPr lang="ru-RU" b="1" dirty="0" smtClean="0"/>
              <a:t>«Инновация» </a:t>
            </a:r>
            <a:r>
              <a:rPr lang="ru-RU" dirty="0" smtClean="0"/>
              <a:t>как педагогический критерий встречается часто и сводится, как правило, к понятию «новшество», «новизна». Между тем инновация в точном переводе с латинского языка обозначает </a:t>
            </a:r>
            <a:r>
              <a:rPr lang="ru-RU" b="1" dirty="0" smtClean="0"/>
              <a:t>не «новое», а «в новое». </a:t>
            </a:r>
          </a:p>
          <a:p>
            <a:pPr marL="0" indent="0" algn="just">
              <a:buFont typeface="Arial" charset="0"/>
              <a:buNone/>
            </a:pPr>
            <a:r>
              <a:rPr lang="ru-RU" dirty="0" smtClean="0"/>
              <a:t>Именно эту смысловую нагрузку вложил в термин «инновационное» в конце прошлого века  ученый Дж. Боткин. </a:t>
            </a: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34834" y="116632"/>
            <a:ext cx="4608512" cy="1021556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00B0F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Все, что я познаю, </a:t>
            </a:r>
          </a:p>
          <a:p>
            <a:pPr algn="ctr"/>
            <a:r>
              <a:rPr lang="ru-RU" b="1" dirty="0" smtClean="0">
                <a:ln>
                  <a:solidFill>
                    <a:srgbClr val="00B0F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это надо для последующей </a:t>
            </a:r>
          </a:p>
          <a:p>
            <a:pPr algn="ctr"/>
            <a:r>
              <a:rPr lang="ru-RU" b="1" dirty="0" smtClean="0">
                <a:ln>
                  <a:solidFill>
                    <a:srgbClr val="00B0F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деятельности</a:t>
            </a:r>
            <a:endParaRPr lang="ru-RU" b="1" dirty="0">
              <a:ln>
                <a:solidFill>
                  <a:srgbClr val="00B0F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2" descr="http://img-fotki.yandex.ru/get/6509/47407354.707/0_eacc0_429cf7b2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2580" y="4515973"/>
            <a:ext cx="2172488" cy="18946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98378" y="3115589"/>
            <a:ext cx="64087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cs typeface="Times New Roman" pitchFamily="18" charset="0"/>
              </a:rPr>
              <a:t>В основе развития новой образовательной системы лежат современные технологии обучения: </a:t>
            </a:r>
            <a:r>
              <a:rPr lang="ru-RU" sz="2200" b="1" dirty="0">
                <a:cs typeface="Times New Roman" pitchFamily="18" charset="0"/>
              </a:rPr>
              <a:t>Интернет-технологии</a:t>
            </a:r>
            <a:r>
              <a:rPr lang="ru-RU" sz="2200" dirty="0">
                <a:cs typeface="Times New Roman" pitchFamily="18" charset="0"/>
              </a:rPr>
              <a:t>, </a:t>
            </a:r>
            <a:endParaRPr lang="ru-RU" sz="2200" dirty="0" smtClean="0"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cs typeface="Times New Roman" pitchFamily="18" charset="0"/>
              </a:rPr>
              <a:t>компьютерные </a:t>
            </a:r>
            <a:r>
              <a:rPr lang="ru-RU" sz="2200" b="1" dirty="0">
                <a:cs typeface="Times New Roman" pitchFamily="18" charset="0"/>
              </a:rPr>
              <a:t>обучающие программы</a:t>
            </a:r>
            <a:r>
              <a:rPr lang="ru-RU" sz="2200" dirty="0">
                <a:cs typeface="Times New Roman" pitchFamily="18" charset="0"/>
              </a:rPr>
              <a:t>, </a:t>
            </a:r>
            <a:endParaRPr lang="ru-RU" sz="2200" dirty="0" smtClean="0">
              <a:cs typeface="Times New Roman" pitchFamily="18" charset="0"/>
            </a:endParaRPr>
          </a:p>
          <a:p>
            <a:pPr algn="just"/>
            <a:r>
              <a:rPr lang="ru-RU" sz="2200" b="1" dirty="0" err="1" smtClean="0">
                <a:cs typeface="Times New Roman" pitchFamily="18" charset="0"/>
              </a:rPr>
              <a:t>Web</a:t>
            </a:r>
            <a:r>
              <a:rPr lang="ru-RU" sz="2200" b="1" dirty="0" smtClean="0">
                <a:cs typeface="Times New Roman" pitchFamily="18" charset="0"/>
              </a:rPr>
              <a:t>-технологии</a:t>
            </a:r>
            <a:r>
              <a:rPr lang="ru-RU" sz="2200" dirty="0">
                <a:cs typeface="Times New Roman" pitchFamily="18" charset="0"/>
              </a:rPr>
              <a:t>, </a:t>
            </a:r>
            <a:endParaRPr lang="ru-RU" sz="2200" dirty="0" smtClean="0"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cs typeface="Times New Roman" pitchFamily="18" charset="0"/>
              </a:rPr>
              <a:t>«</a:t>
            </a:r>
            <a:r>
              <a:rPr lang="ru-RU" sz="2200" b="1" dirty="0">
                <a:cs typeface="Times New Roman" pitchFamily="18" charset="0"/>
              </a:rPr>
              <a:t>кейс-стадии» </a:t>
            </a:r>
            <a:r>
              <a:rPr lang="ru-RU" sz="2200" dirty="0">
                <a:cs typeface="Times New Roman" pitchFamily="18" charset="0"/>
              </a:rPr>
              <a:t>(обучение с использованием конкретных ситуаций), </a:t>
            </a:r>
            <a:endParaRPr lang="ru-RU" sz="2200" dirty="0" smtClean="0"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cs typeface="Times New Roman" pitchFamily="18" charset="0"/>
              </a:rPr>
              <a:t>рефлексия </a:t>
            </a:r>
            <a:r>
              <a:rPr lang="ru-RU" sz="2200" dirty="0">
                <a:cs typeface="Times New Roman" pitchFamily="18" charset="0"/>
              </a:rPr>
              <a:t>как метод самопознания и самооценки, </a:t>
            </a:r>
            <a:endParaRPr lang="ru-RU" sz="2200" dirty="0" smtClean="0">
              <a:cs typeface="Times New Roman" pitchFamily="18" charset="0"/>
            </a:endParaRPr>
          </a:p>
          <a:p>
            <a:pPr algn="just"/>
            <a:r>
              <a:rPr lang="ru-RU" sz="2200" b="1" dirty="0" err="1" smtClean="0">
                <a:cs typeface="Times New Roman" pitchFamily="18" charset="0"/>
              </a:rPr>
              <a:t>тренинговые</a:t>
            </a:r>
            <a:r>
              <a:rPr lang="ru-RU" sz="2200" b="1" dirty="0" smtClean="0">
                <a:cs typeface="Times New Roman" pitchFamily="18" charset="0"/>
              </a:rPr>
              <a:t> </a:t>
            </a:r>
            <a:r>
              <a:rPr lang="ru-RU" sz="2200" b="1" dirty="0">
                <a:cs typeface="Times New Roman" pitchFamily="18" charset="0"/>
              </a:rPr>
              <a:t>технологии</a:t>
            </a:r>
            <a:r>
              <a:rPr lang="ru-RU" sz="2200" dirty="0">
                <a:cs typeface="Times New Roman" pitchFamily="18" charset="0"/>
              </a:rPr>
              <a:t>, </a:t>
            </a:r>
            <a:r>
              <a:rPr lang="ru-RU" sz="2200" dirty="0" smtClean="0">
                <a:cs typeface="Times New Roman" pitchFamily="18" charset="0"/>
              </a:rPr>
              <a:t>технология </a:t>
            </a:r>
            <a:r>
              <a:rPr lang="ru-RU" sz="2200" dirty="0">
                <a:cs typeface="Times New Roman" pitchFamily="18" charset="0"/>
              </a:rPr>
              <a:t>обучения с применением метода проектов. </a:t>
            </a:r>
          </a:p>
        </p:txBody>
      </p:sp>
    </p:spTree>
    <p:extLst>
      <p:ext uri="{BB962C8B-B14F-4D97-AF65-F5344CB8AC3E}">
        <p14:creationId xmlns:p14="http://schemas.microsoft.com/office/powerpoint/2010/main" val="2063222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7659960" cy="152413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Основными целями инновационного обучения являются: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844824"/>
            <a:ext cx="6768752" cy="4536504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dirty="0" smtClean="0"/>
              <a:t> развитие интеллектуальных, коммуникативных, лингвистических и творческих способностей учащихся;</a:t>
            </a:r>
          </a:p>
          <a:p>
            <a:pPr fontAlgn="base"/>
            <a:r>
              <a:rPr lang="ru-RU" dirty="0" smtClean="0"/>
              <a:t> формирование личностных качеств учащихся;</a:t>
            </a:r>
          </a:p>
          <a:p>
            <a:pPr fontAlgn="base"/>
            <a:r>
              <a:rPr lang="ru-RU" dirty="0" smtClean="0"/>
              <a:t> выработка умений, влияющих на учебно-познавательную деятельность и переход на уровень продуктивного творчества;</a:t>
            </a:r>
          </a:p>
          <a:p>
            <a:r>
              <a:rPr lang="ru-RU" dirty="0" smtClean="0"/>
              <a:t> развитие различных типов мышления</a:t>
            </a:r>
            <a:endParaRPr lang="ru-RU" dirty="0"/>
          </a:p>
        </p:txBody>
      </p:sp>
      <p:pic>
        <p:nvPicPr>
          <p:cNvPr id="4" name="Picture 8" descr="http://foneyes.ru/img/picture/Apr/08/10531443695fa288ba3ed45c4a13fe42/1.jpg"/>
          <p:cNvPicPr>
            <a:picLocks noChangeAspect="1" noChangeArrowheads="1"/>
          </p:cNvPicPr>
          <p:nvPr/>
        </p:nvPicPr>
        <p:blipFill>
          <a:blip r:embed="rId2" cstate="print"/>
          <a:srcRect r="73467" b="45659"/>
          <a:stretch>
            <a:fillRect/>
          </a:stretch>
        </p:blipFill>
        <p:spPr bwMode="auto">
          <a:xfrm>
            <a:off x="899592" y="980728"/>
            <a:ext cx="1071570" cy="1500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764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Образовательные технологии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834313" cy="4530725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latin typeface="+mj-lt"/>
              </a:rPr>
              <a:t>Технология развития критического мышления</a:t>
            </a:r>
          </a:p>
          <a:p>
            <a:pPr>
              <a:defRPr/>
            </a:pPr>
            <a:r>
              <a:rPr lang="ru-RU" sz="3200" b="1" dirty="0" smtClean="0">
                <a:latin typeface="+mj-lt"/>
              </a:rPr>
              <a:t>Технология уровневой дифференциации</a:t>
            </a:r>
          </a:p>
          <a:p>
            <a:pPr>
              <a:defRPr/>
            </a:pPr>
            <a:r>
              <a:rPr lang="ru-RU" sz="3200" b="1" dirty="0" smtClean="0">
                <a:latin typeface="+mj-lt"/>
              </a:rPr>
              <a:t>Технология современного проектного обучения</a:t>
            </a:r>
          </a:p>
          <a:p>
            <a:pPr>
              <a:defRPr/>
            </a:pPr>
            <a:r>
              <a:rPr lang="ru-RU" sz="3200" b="1" dirty="0" err="1" smtClean="0">
                <a:latin typeface="+mj-lt"/>
              </a:rPr>
              <a:t>Информационно-коммуникационнные</a:t>
            </a:r>
            <a:r>
              <a:rPr lang="ru-RU" sz="3200" b="1" dirty="0" smtClean="0">
                <a:latin typeface="+mj-lt"/>
              </a:rPr>
              <a:t> технологии</a:t>
            </a:r>
            <a:endParaRPr lang="ru-RU" sz="3200" dirty="0">
              <a:latin typeface="+mj-lt"/>
            </a:endParaRPr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50A380E-4C53-454E-B14E-5B3038BA3D52}" type="slidenum">
              <a:rPr lang="ru-RU" smtClean="0"/>
              <a:pPr eaLnBrk="1" hangingPunct="1"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9432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2131350"/>
            <a:ext cx="20679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Активные методы </a:t>
            </a:r>
            <a:endParaRPr lang="ru-RU" b="1" dirty="0" smtClean="0"/>
          </a:p>
          <a:p>
            <a:pPr algn="ctr"/>
            <a:r>
              <a:rPr lang="ru-RU" b="1" dirty="0" smtClean="0"/>
              <a:t>обучения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483" y="2776485"/>
            <a:ext cx="21419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лабораторные работы;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практикумы;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конференции;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круглые столы;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семинары;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дискуссии;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разыгрывание ролей;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/>
              <a:t>коллективное обсуждение проблем.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2131349"/>
            <a:ext cx="2520280" cy="645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Интерактивные методы обучения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37012" y="2924944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Мозговой </a:t>
            </a:r>
            <a:r>
              <a:rPr lang="ru-RU" dirty="0" smtClean="0"/>
              <a:t>штурм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 smtClean="0"/>
              <a:t>Мозговая </a:t>
            </a:r>
            <a:r>
              <a:rPr lang="ru-RU" dirty="0"/>
              <a:t>атака </a:t>
            </a:r>
            <a:r>
              <a:rPr lang="ru-RU" dirty="0" smtClean="0"/>
              <a:t>Метод </a:t>
            </a:r>
            <a:r>
              <a:rPr lang="ru-RU" dirty="0" err="1" smtClean="0"/>
              <a:t>синектики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135072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Пассивные методы обучения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2776484"/>
            <a:ext cx="2088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ru-RU" dirty="0" smtClean="0"/>
              <a:t>Лекция</a:t>
            </a:r>
            <a:endParaRPr lang="ru-RU" dirty="0"/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 smtClean="0"/>
              <a:t>Видеокурс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 smtClean="0"/>
              <a:t>Семинар</a:t>
            </a:r>
            <a:r>
              <a:rPr lang="ru-RU" dirty="0"/>
              <a:t>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37011" y="4022980"/>
            <a:ext cx="45284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Современные методы обучения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04249" y="4483144"/>
            <a:ext cx="273590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ru-RU" dirty="0" smtClean="0"/>
              <a:t>ролевые игры;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 smtClean="0"/>
              <a:t>дидактические игры;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 smtClean="0"/>
              <a:t>исследовательские проекты;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 smtClean="0"/>
              <a:t>деловые игры.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 smtClean="0"/>
              <a:t>метод многомерных матриц;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11496" y="4499117"/>
            <a:ext cx="24489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метод ключевых вопросов;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 err="1"/>
              <a:t>коучинг</a:t>
            </a:r>
            <a:r>
              <a:rPr lang="ru-RU" dirty="0"/>
              <a:t>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консалтинг;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тематические обсуждения.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99466" y="196080"/>
            <a:ext cx="78489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Русский язык  настолько универсален, что при желании может интегрироваться с любым предметом. В каждом уроке можно найти связь, с какой- либо дисциплиной. Русский язык  о связан со многими науками, такими как изо, музыка, риторика, история, литература и  другими, что позволяет осуществлять, как опорные, так и перспективные, </a:t>
            </a:r>
            <a:r>
              <a:rPr lang="ru-RU" dirty="0" err="1"/>
              <a:t>межпредметные</a:t>
            </a:r>
            <a:r>
              <a:rPr lang="ru-RU" dirty="0"/>
              <a:t> связи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Для этого используются различные методы обучения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9693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Роль учителя</a:t>
            </a: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>
          <a:xfrm>
            <a:off x="539552" y="908720"/>
            <a:ext cx="3384550" cy="639762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+mj-lt"/>
              </a:rPr>
              <a:t>Традиционный урок</a:t>
            </a:r>
          </a:p>
        </p:txBody>
      </p:sp>
      <p:sp>
        <p:nvSpPr>
          <p:cNvPr id="10244" name="Содержимое 3"/>
          <p:cNvSpPr>
            <a:spLocks noGrp="1"/>
          </p:cNvSpPr>
          <p:nvPr>
            <p:ph sz="half" idx="2"/>
          </p:nvPr>
        </p:nvSpPr>
        <p:spPr>
          <a:xfrm>
            <a:off x="683568" y="1556792"/>
            <a:ext cx="2746375" cy="3951288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+mj-lt"/>
              </a:rPr>
              <a:t>информирующая (рассказать);</a:t>
            </a:r>
          </a:p>
          <a:p>
            <a:pPr>
              <a:defRPr/>
            </a:pPr>
            <a:r>
              <a:rPr lang="ru-RU" sz="2800" dirty="0" smtClean="0">
                <a:latin typeface="+mj-lt"/>
              </a:rPr>
              <a:t>контролирующая (заставить выучить);</a:t>
            </a:r>
          </a:p>
          <a:p>
            <a:pPr>
              <a:defRPr/>
            </a:pPr>
            <a:r>
              <a:rPr lang="ru-RU" sz="2800" dirty="0" smtClean="0">
                <a:latin typeface="+mj-lt"/>
              </a:rPr>
              <a:t>оценивающая  (оценить усердие).</a:t>
            </a:r>
          </a:p>
          <a:p>
            <a:pPr>
              <a:defRPr/>
            </a:pPr>
            <a:endParaRPr lang="ru-RU" dirty="0" smtClean="0"/>
          </a:p>
        </p:txBody>
      </p:sp>
      <p:sp>
        <p:nvSpPr>
          <p:cNvPr id="10245" name="Текст 4"/>
          <p:cNvSpPr>
            <a:spLocks noGrp="1"/>
          </p:cNvSpPr>
          <p:nvPr>
            <p:ph type="body" sz="quarter" idx="3"/>
          </p:nvPr>
        </p:nvSpPr>
        <p:spPr>
          <a:xfrm>
            <a:off x="3995936" y="908720"/>
            <a:ext cx="4464050" cy="639762"/>
          </a:xfrm>
        </p:spPr>
        <p:txBody>
          <a:bodyPr/>
          <a:lstStyle/>
          <a:p>
            <a:pPr>
              <a:defRPr/>
            </a:pPr>
            <a:r>
              <a:rPr lang="ru-RU" u="sng" dirty="0" smtClean="0">
                <a:solidFill>
                  <a:srgbClr val="C00000"/>
                </a:solidFill>
                <a:latin typeface="+mj-lt"/>
              </a:rPr>
              <a:t>Интегрированный урок</a:t>
            </a:r>
            <a:endParaRPr lang="ru-RU" u="sng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0246" name="Содержимое 5"/>
          <p:cNvSpPr>
            <a:spLocks noGrp="1"/>
          </p:cNvSpPr>
          <p:nvPr>
            <p:ph sz="quarter" idx="4"/>
          </p:nvPr>
        </p:nvSpPr>
        <p:spPr>
          <a:xfrm>
            <a:off x="3707904" y="1628800"/>
            <a:ext cx="5436096" cy="4392612"/>
          </a:xfrm>
        </p:spPr>
        <p:txBody>
          <a:bodyPr/>
          <a:lstStyle/>
          <a:p>
            <a:pPr>
              <a:defRPr/>
            </a:pPr>
            <a:r>
              <a:rPr lang="ru-RU" sz="2600" b="1" dirty="0" smtClean="0">
                <a:latin typeface="+mj-lt"/>
              </a:rPr>
              <a:t>направляет усилия учеников в определённое русло</a:t>
            </a:r>
          </a:p>
          <a:p>
            <a:pPr>
              <a:defRPr/>
            </a:pPr>
            <a:r>
              <a:rPr lang="ru-RU" sz="2600" b="1" dirty="0" smtClean="0">
                <a:latin typeface="+mj-lt"/>
              </a:rPr>
              <a:t>сталкивает различные суждения; </a:t>
            </a:r>
          </a:p>
          <a:p>
            <a:pPr>
              <a:defRPr/>
            </a:pPr>
            <a:r>
              <a:rPr lang="ru-RU" sz="2600" b="1" dirty="0" smtClean="0">
                <a:latin typeface="+mj-lt"/>
              </a:rPr>
              <a:t>создает условия, побуждающие к принятию самостоятельных решений; </a:t>
            </a:r>
          </a:p>
          <a:p>
            <a:pPr>
              <a:defRPr/>
            </a:pPr>
            <a:r>
              <a:rPr lang="ru-RU" sz="2600" b="1" dirty="0" smtClean="0">
                <a:latin typeface="+mj-lt"/>
              </a:rPr>
              <a:t>дает учащимся возможность самостоятельно делать выводы; </a:t>
            </a:r>
          </a:p>
          <a:p>
            <a:pPr>
              <a:defRPr/>
            </a:pPr>
            <a:r>
              <a:rPr lang="ru-RU" b="1" dirty="0" smtClean="0">
                <a:latin typeface="+mj-lt"/>
              </a:rPr>
              <a:t>подготавливает новые познавательные ситуации внутри уже существующих. 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8015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624" y="533400"/>
            <a:ext cx="7345189" cy="6096000"/>
          </a:xfrm>
          <a:prstGeom prst="rect">
            <a:avLst/>
          </a:prstGeom>
        </p:spPr>
        <p:txBody>
          <a:bodyPr/>
          <a:lstStyle/>
          <a:p>
            <a:pPr marL="1588" indent="20638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4000" b="1" dirty="0">
                <a:solidFill>
                  <a:schemeClr val="hlink"/>
                </a:solidFill>
                <a:latin typeface="+mj-lt"/>
              </a:rPr>
              <a:t>Первая стадия –</a:t>
            </a:r>
            <a:r>
              <a:rPr lang="ru-RU" sz="4000" dirty="0">
                <a:solidFill>
                  <a:schemeClr val="hlink"/>
                </a:solidFill>
                <a:latin typeface="+mj-lt"/>
              </a:rPr>
              <a:t> </a:t>
            </a:r>
            <a:r>
              <a:rPr lang="ru-RU" sz="4000" b="1" u="sng" dirty="0" smtClean="0">
                <a:solidFill>
                  <a:schemeClr val="hlink"/>
                </a:solidFill>
                <a:latin typeface="+mj-lt"/>
              </a:rPr>
              <a:t>вызов</a:t>
            </a:r>
          </a:p>
          <a:p>
            <a:pPr marL="1588" indent="20638">
              <a:defRPr/>
            </a:pPr>
            <a:r>
              <a:rPr lang="ru-RU" b="1" dirty="0" smtClean="0">
                <a:latin typeface="+mj-lt"/>
              </a:rPr>
              <a:t> </a:t>
            </a:r>
            <a:r>
              <a:rPr lang="ru-RU" sz="3200" b="1" dirty="0" smtClean="0">
                <a:latin typeface="+mj-lt"/>
              </a:rPr>
              <a:t>актуализация  имеющихся знания</a:t>
            </a:r>
          </a:p>
          <a:p>
            <a:pPr marL="1588" indent="20638">
              <a:defRPr/>
            </a:pPr>
            <a:r>
              <a:rPr lang="ru-RU" sz="3200" b="1" dirty="0" smtClean="0">
                <a:latin typeface="+mj-lt"/>
              </a:rPr>
              <a:t> пробуждение </a:t>
            </a:r>
            <a:r>
              <a:rPr lang="ru-RU" sz="3200" b="1" dirty="0">
                <a:latin typeface="+mj-lt"/>
              </a:rPr>
              <a:t>интерес к теме (</a:t>
            </a:r>
            <a:r>
              <a:rPr lang="ru-RU" sz="3200" b="1" dirty="0" smtClean="0">
                <a:latin typeface="+mj-lt"/>
              </a:rPr>
              <a:t>определение </a:t>
            </a:r>
            <a:r>
              <a:rPr lang="ru-RU" sz="3200" b="1" dirty="0">
                <a:latin typeface="+mj-lt"/>
              </a:rPr>
              <a:t>цели изучения материала)</a:t>
            </a:r>
          </a:p>
          <a:p>
            <a:pPr marL="1588" indent="20638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b="1" dirty="0" smtClean="0">
                <a:latin typeface="+mj-lt"/>
              </a:rPr>
              <a:t>  ПРИЕМЫ: </a:t>
            </a:r>
          </a:p>
          <a:p>
            <a:pPr marL="1588" indent="20638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b="1" dirty="0" smtClean="0">
                <a:latin typeface="+mj-lt"/>
              </a:rPr>
              <a:t>Мозговой штурм</a:t>
            </a:r>
          </a:p>
          <a:p>
            <a:pPr marL="1588" indent="20638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b="1" dirty="0" smtClean="0">
                <a:latin typeface="+mj-lt"/>
              </a:rPr>
              <a:t> Корзина (версии)</a:t>
            </a:r>
          </a:p>
          <a:p>
            <a:pPr marL="1588" indent="20638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latin typeface="+mj-lt"/>
              </a:rPr>
              <a:t> </a:t>
            </a:r>
            <a:r>
              <a:rPr lang="ru-RU" sz="6000" b="1" dirty="0" smtClean="0">
                <a:latin typeface="+mj-lt"/>
              </a:rPr>
              <a:t>Кластер</a:t>
            </a:r>
            <a:endParaRPr lang="ru-RU" sz="6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399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33473" y="333375"/>
            <a:ext cx="7524751" cy="5738813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Кластер («гроздь»,</a:t>
            </a:r>
            <a:r>
              <a:rPr lang="ru-RU" sz="3600" dirty="0" smtClean="0">
                <a:solidFill>
                  <a:srgbClr val="C00000"/>
                </a:solidFill>
                <a:latin typeface="+mj-lt"/>
              </a:rPr>
              <a:t> «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пучок», «созвездие»)  </a:t>
            </a:r>
          </a:p>
          <a:p>
            <a:pPr marL="88900" indent="20638" algn="just" eaLnBrk="1" hangingPunct="1">
              <a:buFontTx/>
              <a:buNone/>
              <a:defRPr/>
            </a:pPr>
            <a:r>
              <a:rPr lang="ru-RU" b="1" dirty="0" smtClean="0">
                <a:latin typeface="+mj-lt"/>
              </a:rPr>
              <a:t>выделение смысловых единиц текста и графическое их оформление в определённом порядке в виде грозди, пучка, созвездия.</a:t>
            </a:r>
            <a:endParaRPr lang="ru-RU" b="1" dirty="0">
              <a:latin typeface="+mj-lt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1700213" y="4008437"/>
            <a:ext cx="585788" cy="423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V="1">
            <a:off x="807244" y="5242719"/>
            <a:ext cx="657225" cy="4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351632" y="3291681"/>
            <a:ext cx="215900" cy="2047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4537869" y="3034506"/>
            <a:ext cx="215900" cy="433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V="1">
            <a:off x="1851819" y="3220244"/>
            <a:ext cx="287338" cy="419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2961482" y="3177381"/>
            <a:ext cx="287338" cy="504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137319" y="6004719"/>
            <a:ext cx="430213" cy="276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2714625" y="5143501"/>
            <a:ext cx="1000125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3179763" y="3606800"/>
            <a:ext cx="673100" cy="1317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628900" y="5029200"/>
            <a:ext cx="514350" cy="257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643563" y="4500563"/>
            <a:ext cx="1143000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10800000" flipV="1">
            <a:off x="4429125" y="5286375"/>
            <a:ext cx="2357438" cy="357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0800000" flipV="1">
            <a:off x="6072188" y="5500688"/>
            <a:ext cx="928687" cy="714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3357563" y="4643438"/>
            <a:ext cx="15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05" name="Рисунок 4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213100"/>
            <a:ext cx="4714875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11637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1192</TotalTime>
  <Words>1279</Words>
  <Application>Microsoft Office PowerPoint</Application>
  <PresentationFormat>Экран (4:3)</PresentationFormat>
  <Paragraphs>225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1_Тема Office</vt:lpstr>
      <vt:lpstr>Презентация PowerPoint</vt:lpstr>
      <vt:lpstr>Презентация PowerPoint</vt:lpstr>
      <vt:lpstr>Презентация PowerPoint</vt:lpstr>
      <vt:lpstr>Основными целями инновационного обучения являются:</vt:lpstr>
      <vt:lpstr>Образовательные технологии</vt:lpstr>
      <vt:lpstr>Презентация PowerPoint</vt:lpstr>
      <vt:lpstr>Роль учителя</vt:lpstr>
      <vt:lpstr>Презентация PowerPoint</vt:lpstr>
      <vt:lpstr>Презентация PowerPoint</vt:lpstr>
      <vt:lpstr>Вторая стадия- осмысление </vt:lpstr>
      <vt:lpstr>Кластер – графический прием, систематизирующий материал  </vt:lpstr>
      <vt:lpstr>Презентация PowerPoint</vt:lpstr>
      <vt:lpstr>Задаём вопросы</vt:lpstr>
      <vt:lpstr>Третья стадия – рефлексия</vt:lpstr>
      <vt:lpstr>Синквейн – это способ творческой рефлексии.</vt:lpstr>
      <vt:lpstr>Презентация PowerPoint</vt:lpstr>
      <vt:lpstr>Презентация PowerPoint</vt:lpstr>
      <vt:lpstr>Чему учит работа над проектом?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ЛАРИСА</cp:lastModifiedBy>
  <cp:revision>88</cp:revision>
  <dcterms:created xsi:type="dcterms:W3CDTF">2014-07-06T18:18:01Z</dcterms:created>
  <dcterms:modified xsi:type="dcterms:W3CDTF">2019-11-14T04:13:24Z</dcterms:modified>
</cp:coreProperties>
</file>