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027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0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1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9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9089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5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8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8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1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2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4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4A227F8-9606-4E8D-8F0F-8072EF3FBAA8}" type="datetimeFigureOut">
              <a:rPr lang="en-US" smtClean="0"/>
              <a:t>11/12/2020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5FAD628-D932-4C51-AEEA-ED93D91D245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30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600AF-1A13-4023-AF59-0CD70B641A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124700" cy="2743200"/>
          </a:xfrm>
        </p:spPr>
        <p:txBody>
          <a:bodyPr/>
          <a:lstStyle/>
          <a:p>
            <a:pPr algn="ctr"/>
            <a:r>
              <a:rPr lang="en-US" dirty="0"/>
              <a:t>Conditionals</a:t>
            </a:r>
            <a:br>
              <a:rPr lang="en-US" dirty="0"/>
            </a:br>
            <a:r>
              <a:rPr lang="en-US" dirty="0"/>
              <a:t>Spotlight 10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3C0E87-EDD0-444E-8ABD-9085F8C61076}"/>
              </a:ext>
            </a:extLst>
          </p:cNvPr>
          <p:cNvSpPr txBox="1"/>
          <p:nvPr/>
        </p:nvSpPr>
        <p:spPr>
          <a:xfrm>
            <a:off x="152400" y="53340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Подготовила: учитель английского языка ГБОУ СОШ №385</a:t>
            </a:r>
          </a:p>
          <a:p>
            <a:r>
              <a:rPr lang="ru-RU" dirty="0"/>
              <a:t>Крохина Ксения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347217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400" b="1" dirty="0"/>
              <a:t> </a:t>
            </a:r>
            <a:r>
              <a:rPr lang="ru-RU" sz="5400" b="1" dirty="0"/>
              <a:t>С</a:t>
            </a:r>
            <a:r>
              <a:rPr lang="en-US" sz="5400" b="1" dirty="0" err="1"/>
              <a:t>onditionals</a:t>
            </a:r>
            <a:br>
              <a:rPr lang="en-US" sz="2400" b="1" dirty="0">
                <a:latin typeface="Algerian" panose="04020705040A02060702" pitchFamily="82" charset="0"/>
              </a:rPr>
            </a:br>
            <a:endParaRPr lang="en-US" sz="24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672946" cy="3352800"/>
          </a:xfrm>
        </p:spPr>
        <p:txBody>
          <a:bodyPr>
            <a:noAutofit/>
          </a:bodyPr>
          <a:lstStyle/>
          <a:p>
            <a:endParaRPr lang="en-US" dirty="0"/>
          </a:p>
          <a:p>
            <a:r>
              <a:rPr lang="en-US" sz="2800" b="1" dirty="0">
                <a:solidFill>
                  <a:schemeClr val="tx1"/>
                </a:solidFill>
                <a:latin typeface="+mn-lt"/>
              </a:rPr>
              <a:t>Conditionals are clauses introduced with if. They consist of two parts: the  if-clause (hypothesis) and the main part (result).The  If –clause can come before and after the main clause</a:t>
            </a:r>
            <a:r>
              <a:rPr lang="en-US" sz="2800" b="1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656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45" y="466436"/>
            <a:ext cx="8458200" cy="1371600"/>
          </a:xfrm>
        </p:spPr>
        <p:txBody>
          <a:bodyPr>
            <a:noAutofit/>
          </a:bodyPr>
          <a:lstStyle/>
          <a:p>
            <a:br>
              <a:rPr lang="en-US" sz="1400" b="1" dirty="0">
                <a:latin typeface="+mn-lt"/>
              </a:rPr>
            </a:br>
            <a:br>
              <a:rPr lang="en-US" sz="1400" b="1" dirty="0">
                <a:solidFill>
                  <a:schemeClr val="tx1"/>
                </a:solidFill>
                <a:latin typeface="+mn-lt"/>
              </a:rPr>
            </a:br>
            <a:br>
              <a:rPr lang="en-US" sz="1400" b="1" dirty="0">
                <a:solidFill>
                  <a:schemeClr val="tx1"/>
                </a:solidFill>
                <a:latin typeface="+mn-lt"/>
              </a:rPr>
            </a:b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r>
              <a:rPr lang="en-US" sz="3200" b="1" dirty="0">
                <a:solidFill>
                  <a:schemeClr val="tx1"/>
                </a:solidFill>
                <a:latin typeface="+mn-lt"/>
              </a:rPr>
              <a:t>Type 0 Conditionals  are used to express a general truth or a scientific fact. We can use when instead of if in this case.</a:t>
            </a:r>
            <a:br>
              <a:rPr lang="en-US" sz="3200" b="1" dirty="0">
                <a:solidFill>
                  <a:schemeClr val="tx1"/>
                </a:solidFill>
                <a:latin typeface="+mn-lt"/>
              </a:rPr>
            </a:b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3904331"/>
              </p:ext>
            </p:extLst>
          </p:nvPr>
        </p:nvGraphicFramePr>
        <p:xfrm>
          <a:off x="990600" y="1828800"/>
          <a:ext cx="73152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05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7528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 IF-CLAUSE</a:t>
                      </a:r>
                    </a:p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MAIN CLAUSE</a:t>
                      </a:r>
                    </a:p>
                    <a:p>
                      <a:r>
                        <a:rPr lang="en-US" sz="1800" b="1" baseline="0" dirty="0">
                          <a:solidFill>
                            <a:schemeClr val="tx1"/>
                          </a:solidFill>
                        </a:rPr>
                        <a:t>       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272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If  +present simple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            present simple </a:t>
                      </a: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9345" y="396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e.g</a:t>
            </a:r>
            <a:r>
              <a:rPr lang="en-US" sz="2400" dirty="0"/>
              <a:t> If you cut your finger with a knife, it hurts</a:t>
            </a:r>
          </a:p>
          <a:p>
            <a:r>
              <a:rPr lang="en-US" sz="2400" dirty="0"/>
              <a:t>Snow melts if the temperature rises above zero.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45799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228600"/>
            <a:ext cx="8572500" cy="1295400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+mn-lt"/>
              </a:rPr>
              <a:t>Type 1 Conditionals (real present) are used to express real or very probable situations in the present or future</a:t>
            </a:r>
            <a:endParaRPr lang="en-US" sz="6000" b="1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762280"/>
              </p:ext>
            </p:extLst>
          </p:nvPr>
        </p:nvGraphicFramePr>
        <p:xfrm>
          <a:off x="1123950" y="1828800"/>
          <a:ext cx="7162800" cy="2912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191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IF-CLAUSE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   MAIN CLAUSE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409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simple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continuous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+ present perfect   </a:t>
                      </a:r>
                    </a:p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 +present perfect continuous</a:t>
                      </a:r>
                    </a:p>
                    <a:p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will/can/may/might/must/should/+VERB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5045791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e.g</a:t>
            </a:r>
            <a:r>
              <a:rPr lang="en-US" sz="2400" dirty="0"/>
              <a:t> If the weather is good, we’ll walk our dogs in the park.</a:t>
            </a:r>
          </a:p>
          <a:p>
            <a:r>
              <a:rPr lang="en-US" sz="2400" dirty="0"/>
              <a:t>If you drink much coffee, you won’t sleep at night.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4840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708"/>
            <a:ext cx="8458200" cy="1572491"/>
          </a:xfrm>
        </p:spPr>
        <p:txBody>
          <a:bodyPr>
            <a:noAutofit/>
          </a:bodyPr>
          <a:lstStyle/>
          <a:p>
            <a:br>
              <a:rPr lang="en-US" sz="2400" b="1" dirty="0">
                <a:solidFill>
                  <a:schemeClr val="tx1"/>
                </a:solidFill>
                <a:latin typeface="+mn-lt"/>
              </a:rPr>
            </a:br>
            <a:r>
              <a:rPr lang="en-US" sz="2400" b="1" dirty="0">
                <a:solidFill>
                  <a:schemeClr val="tx1"/>
                </a:solidFill>
                <a:latin typeface="+mn-lt"/>
              </a:rPr>
              <a:t>Type 2 Conditionals (unreal present) are used to express imaginary situations which are contrary to facts in the present and, therefore, are unlikely to happen in the present or future.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557318"/>
              </p:ext>
            </p:extLst>
          </p:nvPr>
        </p:nvGraphicFramePr>
        <p:xfrm>
          <a:off x="762000" y="1905000"/>
          <a:ext cx="77724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       IF-CLAUSE</a:t>
                      </a:r>
                    </a:p>
                  </a:txBody>
                  <a:tcPr marL="107768" marR="107768"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  MAIN CLAUSE</a:t>
                      </a:r>
                    </a:p>
                  </a:txBody>
                  <a:tcPr marL="107768" marR="10776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If  +past simple/past continuous </a:t>
                      </a:r>
                    </a:p>
                  </a:txBody>
                  <a:tcPr marL="107768" marR="107768"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would/could/might+ VERB</a:t>
                      </a:r>
                    </a:p>
                  </a:txBody>
                  <a:tcPr marL="107768" marR="10776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4419601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e.g</a:t>
            </a:r>
            <a:r>
              <a:rPr lang="en-US" sz="2400" dirty="0"/>
              <a:t> If I lived in the countryside, I would walk in the forest every day.</a:t>
            </a:r>
          </a:p>
          <a:p>
            <a:r>
              <a:rPr lang="en-US" sz="2400" dirty="0"/>
              <a:t>I would never do this if I were you.</a:t>
            </a:r>
          </a:p>
          <a:p>
            <a:r>
              <a:rPr lang="en-US" sz="2400" dirty="0"/>
              <a:t>If I were in a tricky situation, I would take this opportunity.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72679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549640" cy="1313596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+mn-lt"/>
              </a:rPr>
              <a:t>Type 3 Conditionals (unreal past) are used to express imaginary situations which are contrary to facts in the past. They are also used to express regrets and criticism.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182719"/>
              </p:ext>
            </p:extLst>
          </p:nvPr>
        </p:nvGraphicFramePr>
        <p:xfrm>
          <a:off x="457200" y="1828800"/>
          <a:ext cx="8305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063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              IF-CLAUSE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MAIN CLAUSE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917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If  +past perfect/past perfect cont.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</a:rPr>
                        <a:t>would/could/might+ have+VERB-3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531" y="4412949"/>
            <a:ext cx="84535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e.g</a:t>
            </a:r>
            <a:r>
              <a:rPr lang="en-US" sz="2400" dirty="0"/>
              <a:t> If I hadn’t missed the bus, I wouldn’t have been late for work.</a:t>
            </a:r>
          </a:p>
          <a:p>
            <a:r>
              <a:rPr lang="en-US" sz="2400" dirty="0"/>
              <a:t>If you had listened carefully, you wouldn’t have made so many mistakes.</a:t>
            </a:r>
          </a:p>
          <a:p>
            <a:r>
              <a:rPr lang="en-US" sz="2400" dirty="0"/>
              <a:t>If I hadn’t taken the wrong way, I wouldn’t have met you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68130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en-GB" sz="2400" b="1" dirty="0">
                <a:latin typeface="Monotype Corsiva" panose="03010101010201010101" pitchFamily="66" charset="0"/>
              </a:rPr>
              <a:t>          </a:t>
            </a:r>
          </a:p>
          <a:p>
            <a:pPr indent="0" algn="just">
              <a:buNone/>
            </a:pPr>
            <a:endParaRPr lang="en-GB" sz="2400" b="1" dirty="0">
              <a:latin typeface="Monotype Corsiva" panose="03010101010201010101" pitchFamily="66" charset="0"/>
            </a:endParaRPr>
          </a:p>
          <a:p>
            <a:pPr indent="0" algn="ctr">
              <a:buNone/>
            </a:pPr>
            <a:r>
              <a:rPr lang="en-GB" sz="2400" b="1" dirty="0">
                <a:latin typeface="Monotype Corsiva" panose="03010101010201010101" pitchFamily="66" charset="0"/>
              </a:rPr>
              <a:t>           THANK YOU FOR </a:t>
            </a:r>
            <a:r>
              <a:rPr lang="en-GB" sz="2400" b="1">
                <a:latin typeface="Monotype Corsiva" panose="03010101010201010101" pitchFamily="66" charset="0"/>
              </a:rPr>
              <a:t>YOUR  ATTENTION</a:t>
            </a:r>
            <a:endParaRPr lang="en-US" sz="2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4012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</TotalTime>
  <Words>418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Algerian</vt:lpstr>
      <vt:lpstr>Calibri</vt:lpstr>
      <vt:lpstr>Calibri Light</vt:lpstr>
      <vt:lpstr>Monotype Corsiva</vt:lpstr>
      <vt:lpstr>Ретро</vt:lpstr>
      <vt:lpstr>Conditionals Spotlight 10</vt:lpstr>
      <vt:lpstr> Сonditionals </vt:lpstr>
      <vt:lpstr>      Type 0 Conditionals  are used to express a general truth or a scientific fact. We can use when instead of if in this case. </vt:lpstr>
      <vt:lpstr>Type 1 Conditionals (real present) are used to express real or very probable situations in the present or future</vt:lpstr>
      <vt:lpstr> Type 2 Conditionals (unreal present) are used to express imaginary situations which are contrary to facts in the present and, therefore, are unlikely to happen in the present or future.</vt:lpstr>
      <vt:lpstr>Type 3 Conditionals (unreal past) are used to express imaginary situations which are contrary to facts in the past. They are also used to express regrets and criticism.</vt:lpstr>
      <vt:lpstr>Презентация PowerPoint</vt:lpstr>
    </vt:vector>
  </TitlesOfParts>
  <Company>EF Education First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GBL ILS LAB</dc:creator>
  <cp:lastModifiedBy>Hamilton Rose</cp:lastModifiedBy>
  <cp:revision>11</cp:revision>
  <dcterms:created xsi:type="dcterms:W3CDTF">2014-09-18T09:41:01Z</dcterms:created>
  <dcterms:modified xsi:type="dcterms:W3CDTF">2020-11-12T16:24:36Z</dcterms:modified>
</cp:coreProperties>
</file>