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0" r:id="rId5"/>
    <p:sldId id="258" r:id="rId6"/>
    <p:sldId id="260" r:id="rId7"/>
    <p:sldId id="261" r:id="rId8"/>
    <p:sldId id="262" r:id="rId9"/>
    <p:sldId id="271" r:id="rId10"/>
    <p:sldId id="263" r:id="rId11"/>
    <p:sldId id="264" r:id="rId12"/>
    <p:sldId id="272" r:id="rId13"/>
    <p:sldId id="273" r:id="rId14"/>
    <p:sldId id="266" r:id="rId15"/>
    <p:sldId id="267" r:id="rId16"/>
    <p:sldId id="275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87" autoAdjust="0"/>
  </p:normalViewPr>
  <p:slideViewPr>
    <p:cSldViewPr>
      <p:cViewPr>
        <p:scale>
          <a:sx n="80" d="100"/>
          <a:sy n="80" d="100"/>
        </p:scale>
        <p:origin x="-108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4221088"/>
            <a:ext cx="8603456" cy="2376263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Сущность </a:t>
            </a:r>
            <a:r>
              <a:rPr lang="ru-RU" dirty="0"/>
              <a:t>финансов,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их </a:t>
            </a:r>
            <a:r>
              <a:rPr lang="ru-RU" dirty="0"/>
              <a:t>функции и роль в экономике. Структура финансовой </a:t>
            </a:r>
            <a:r>
              <a:rPr lang="ru-RU" dirty="0" smtClean="0"/>
              <a:t>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</p:txBody>
      </p:sp>
      <p:pic>
        <p:nvPicPr>
          <p:cNvPr id="1026" name="Picture 2" descr="http://rusk.ru/images/2015/26550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04663"/>
            <a:ext cx="4073597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homka.ru/images/Nov/21/de78a08faeef2c83604b3a8e9b8dc096/mini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20469"/>
            <a:ext cx="347912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7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Финансовая система и ее звенья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0467" y="836712"/>
            <a:ext cx="88924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b="1" dirty="0" smtClean="0"/>
              <a:t>Финансовая система</a:t>
            </a:r>
            <a:r>
              <a:rPr lang="ru-RU" sz="2400" dirty="0" smtClean="0"/>
              <a:t> – это совокупность звеньев финансовой отношений и элементов государственных финансов, которые действуют в тесном взаимодействии с кредитными организациями.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Каждое звено финансовой системы имеет свои конкретные функции и обслуживает определенную группу финансовых отношений в государстве.</a:t>
            </a:r>
          </a:p>
          <a:p>
            <a:pPr algn="just"/>
            <a:r>
              <a:rPr lang="ru-RU" sz="2400" dirty="0" smtClean="0"/>
              <a:t>	Наличие звеньев финансовой системы определяется существованием самостоятельных </a:t>
            </a:r>
            <a:r>
              <a:rPr lang="ru-RU" sz="2400" b="1" dirty="0" smtClean="0"/>
              <a:t>экономических субъектов</a:t>
            </a:r>
            <a:r>
              <a:rPr lang="ru-RU" sz="2400" dirty="0" smtClean="0"/>
              <a:t>, участвующих в хозяйственной деятельности: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b="1" dirty="0" smtClean="0"/>
              <a:t>Государство</a:t>
            </a:r>
            <a:r>
              <a:rPr lang="ru-RU" sz="2400" dirty="0" smtClean="0"/>
              <a:t>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b="1" dirty="0" smtClean="0"/>
              <a:t>Регион</a:t>
            </a:r>
            <a:r>
              <a:rPr lang="ru-RU" sz="2400" dirty="0" smtClean="0"/>
              <a:t>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b="1" dirty="0" smtClean="0"/>
              <a:t>Хозяйствующий субъект</a:t>
            </a:r>
            <a:r>
              <a:rPr lang="ru-RU" sz="2400" dirty="0" smtClean="0"/>
              <a:t> – коммерческое предприятие, некоммерческая организация, финансовый посредник;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b="1" dirty="0" smtClean="0"/>
              <a:t>Гражданин (физическое лицо)</a:t>
            </a:r>
            <a:r>
              <a:rPr lang="ru-RU" sz="2400" dirty="0" smtClean="0"/>
              <a:t> – производитель, предприниматель, посредник, продавец, покупатель и т.д.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266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Структура финансовой системы              на  примере  российской  федерации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Централизованные финансы: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4823496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Государственный (федеральный) бюджет;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Государственные внебюджетные фонды;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Государственный кредит;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Территориальные (региональные) финансы;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Местные (муниципальные) финансы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Децентрализованные финансы: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4751488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Финансы организаций;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Финансы страхования (личное страхование; страхование рисков; страхование ответственности; имущественное страхование);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Финансы населения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2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/>
              <a:t>Структура финансовой системы по основным формам организации: обще­государственные финансы и финансы хозяйствующих </a:t>
            </a:r>
            <a:r>
              <a:rPr lang="ru-RU" sz="2000" dirty="0" smtClean="0"/>
              <a:t>субъектов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124744"/>
            <a:ext cx="828092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	</a:t>
            </a:r>
            <a:r>
              <a:rPr lang="ru-RU" sz="2300" b="1" dirty="0" smtClean="0"/>
              <a:t>Финансы хозяйствующих субъектов </a:t>
            </a:r>
            <a:r>
              <a:rPr lang="ru-RU" sz="2300" dirty="0" smtClean="0"/>
              <a:t>– финансы коммерческих предприятий, некоммерческих организаций и финансовых посредников (кредитных, страховых организаций, частных пенсионных фондов).</a:t>
            </a:r>
          </a:p>
          <a:p>
            <a:pPr algn="just"/>
            <a:r>
              <a:rPr lang="ru-RU" sz="2300" dirty="0" smtClean="0"/>
              <a:t>	Они </a:t>
            </a:r>
            <a:r>
              <a:rPr lang="ru-RU" sz="2300" b="1" dirty="0" smtClean="0"/>
              <a:t>обслуживают</a:t>
            </a:r>
            <a:r>
              <a:rPr lang="ru-RU" sz="2300" dirty="0" smtClean="0"/>
              <a:t> процесс создания и распределения общественного продукта и национального дохода. </a:t>
            </a:r>
          </a:p>
          <a:p>
            <a:pPr algn="just"/>
            <a:r>
              <a:rPr lang="ru-RU" sz="2300" dirty="0"/>
              <a:t>	</a:t>
            </a:r>
            <a:r>
              <a:rPr lang="ru-RU" sz="2300" dirty="0" smtClean="0"/>
              <a:t>Именно в данном звене финансовой системы формируется основная часть доходов, которая в результате перераспределения по установленным государством правилам </a:t>
            </a:r>
            <a:r>
              <a:rPr lang="ru-RU" sz="2300" b="1" dirty="0" smtClean="0"/>
              <a:t>формирует доходы бюджетов</a:t>
            </a:r>
            <a:r>
              <a:rPr lang="ru-RU" sz="2300" dirty="0" smtClean="0"/>
              <a:t> всех уровней, а также внебюджетных фондов. </a:t>
            </a:r>
          </a:p>
          <a:p>
            <a:pPr algn="just"/>
            <a:r>
              <a:rPr lang="ru-RU" sz="2300" dirty="0"/>
              <a:t>	</a:t>
            </a:r>
            <a:r>
              <a:rPr lang="ru-RU" sz="2300" dirty="0" smtClean="0"/>
              <a:t>Однако существенная часть бюджетных средств в форме бюджетных ссуд, прямого бюджетного финансирования, гарантий государства направляется на финансирование текущей и инвестиционной деятельности предприятий.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52892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1.liveinternet.ru/images/attach/c/2/70/393/70393638_Deng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7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819552"/>
          </a:xfrm>
        </p:spPr>
        <p:txBody>
          <a:bodyPr/>
          <a:lstStyle/>
          <a:p>
            <a:r>
              <a:rPr lang="ru-RU" u="sng" dirty="0" smtClean="0"/>
              <a:t>Образуются из</a:t>
            </a:r>
            <a:endParaRPr lang="ru-RU" u="sng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765083" y="1988840"/>
            <a:ext cx="3200400" cy="310896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/>
              <a:t>н</a:t>
            </a:r>
            <a:r>
              <a:rPr lang="ru-RU" sz="2000" dirty="0" smtClean="0"/>
              <a:t>алоговых, таможенных и прочих платежей;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д</a:t>
            </a:r>
            <a:r>
              <a:rPr lang="ru-RU" sz="2000" dirty="0" smtClean="0"/>
              <a:t>оходов от размещения государственных финансовых ресурсов;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д</a:t>
            </a:r>
            <a:r>
              <a:rPr lang="ru-RU" sz="2000" dirty="0" smtClean="0"/>
              <a:t>оходов от реализации (приватизации) государственной собственности или от сдачи ее в аренду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и</a:t>
            </a:r>
            <a:r>
              <a:rPr lang="ru-RU" sz="2000" dirty="0" smtClean="0"/>
              <a:t> др.</a:t>
            </a:r>
            <a:endParaRPr lang="ru-RU" sz="20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716016" y="1052736"/>
            <a:ext cx="3200400" cy="819552"/>
          </a:xfrm>
        </p:spPr>
        <p:txBody>
          <a:bodyPr/>
          <a:lstStyle/>
          <a:p>
            <a:r>
              <a:rPr lang="ru-RU" u="sng" dirty="0" smtClean="0"/>
              <a:t>используются</a:t>
            </a:r>
            <a:endParaRPr lang="ru-RU" u="sng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4"/>
          </p:nvPr>
        </p:nvSpPr>
        <p:spPr>
          <a:xfrm>
            <a:off x="4644008" y="1988840"/>
            <a:ext cx="3200400" cy="3108960"/>
          </a:xfrm>
        </p:spPr>
        <p:txBody>
          <a:bodyPr>
            <a:normAutofit/>
          </a:bodyPr>
          <a:lstStyle/>
          <a:p>
            <a:r>
              <a:rPr lang="ru-RU" sz="2000" dirty="0"/>
              <a:t>д</a:t>
            </a:r>
            <a:r>
              <a:rPr lang="ru-RU" sz="2000" dirty="0" smtClean="0"/>
              <a:t>ля финансирования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социальных,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управленческих,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правоохранительных,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оборонных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производственных задач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260648"/>
            <a:ext cx="720080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Под общегосударственными (централизованными) финансами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понимают аккумулирование денежных средств в распоряжении государства, которые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835696" y="1368644"/>
            <a:ext cx="1080120" cy="260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004048" y="1368644"/>
            <a:ext cx="1008112" cy="260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60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 для закрепления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124744"/>
            <a:ext cx="82809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Что такое «финансы»?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Назовите хозяйствующих субъектов, между которыми возникают денежные отношения.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Что такое «финансовые ресурсы»?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Что представляет собой финансовая система?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/>
              <a:t>Приведите примеры взаимосвязи основных звеньев финансовой системы</a:t>
            </a:r>
            <a:r>
              <a:rPr lang="ru-RU" sz="2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 чем заключается распределительная функция финансов?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Что такое «общегосударственные финансы»?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7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16059" y="1124744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smtClean="0"/>
              <a:t>1. </a:t>
            </a:r>
            <a:r>
              <a:rPr lang="ru-RU" b="1" dirty="0" smtClean="0"/>
              <a:t>Янин </a:t>
            </a:r>
            <a:r>
              <a:rPr lang="ru-RU" b="1" dirty="0"/>
              <a:t>О.Е. Финансы, денежное обращение и кредит</a:t>
            </a:r>
            <a:r>
              <a:rPr lang="ru-RU" dirty="0"/>
              <a:t>: учеб. для студ. учреждений сред. проф. образования / О.Е. Янин. – М.: Издательский центр «Академия», 2013. – </a:t>
            </a:r>
            <a:r>
              <a:rPr lang="ru-RU" b="1" dirty="0" smtClean="0"/>
              <a:t>С. 39-43</a:t>
            </a:r>
            <a:r>
              <a:rPr lang="ru-RU" dirty="0" smtClean="0"/>
              <a:t>.</a:t>
            </a:r>
          </a:p>
          <a:p>
            <a:pPr lvl="0" algn="just"/>
            <a:r>
              <a:rPr lang="ru-RU" dirty="0" smtClean="0"/>
              <a:t>2. </a:t>
            </a:r>
            <a:r>
              <a:rPr lang="ru-RU" b="1" dirty="0" err="1" smtClean="0"/>
              <a:t>Перекрестова</a:t>
            </a:r>
            <a:r>
              <a:rPr lang="ru-RU" b="1" dirty="0" smtClean="0"/>
              <a:t> </a:t>
            </a:r>
            <a:r>
              <a:rPr lang="ru-RU" b="1" dirty="0"/>
              <a:t>Л.В. Финансы и кредит: </a:t>
            </a:r>
            <a:r>
              <a:rPr lang="ru-RU" dirty="0"/>
              <a:t>учеб. пособие для студ. сред. проф. учеб. заведений / Л.В. </a:t>
            </a:r>
            <a:r>
              <a:rPr lang="ru-RU" dirty="0" err="1"/>
              <a:t>Перекрестова</a:t>
            </a:r>
            <a:r>
              <a:rPr lang="ru-RU" dirty="0"/>
              <a:t>, Н.М. Романенко, С.П. Сазонов. – М.: Издательский центр «Академия», 2013. </a:t>
            </a:r>
            <a:r>
              <a:rPr lang="ru-RU" b="1" dirty="0"/>
              <a:t>– </a:t>
            </a:r>
            <a:r>
              <a:rPr lang="ru-RU" b="1" dirty="0" smtClean="0"/>
              <a:t>С. 35-51.</a:t>
            </a:r>
            <a:endParaRPr lang="ru-RU" b="1" dirty="0"/>
          </a:p>
          <a:p>
            <a:pPr algn="just"/>
            <a:r>
              <a:rPr lang="ru-RU" dirty="0" smtClean="0"/>
              <a:t>3. </a:t>
            </a:r>
            <a:r>
              <a:rPr lang="ru-RU" b="1" dirty="0" err="1" smtClean="0"/>
              <a:t>Перекрестова</a:t>
            </a:r>
            <a:r>
              <a:rPr lang="ru-RU" b="1" dirty="0" smtClean="0"/>
              <a:t> </a:t>
            </a:r>
            <a:r>
              <a:rPr lang="ru-RU" b="1" dirty="0"/>
              <a:t>Л.В. Финансы и кредит: практикум : </a:t>
            </a:r>
            <a:r>
              <a:rPr lang="ru-RU" dirty="0"/>
              <a:t>учеб. пособие для студ. сред. проф. учеб. заведений / Л.В. </a:t>
            </a:r>
            <a:r>
              <a:rPr lang="ru-RU" dirty="0" err="1"/>
              <a:t>Перекрестова</a:t>
            </a:r>
            <a:r>
              <a:rPr lang="ru-RU" dirty="0"/>
              <a:t>, Н.М. Романенко, Е.С. Старостина. – М.: Издательский центр «Академия», 2013. – </a:t>
            </a:r>
            <a:r>
              <a:rPr lang="ru-RU" b="1" dirty="0" smtClean="0"/>
              <a:t>С. 33-35.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910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8280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1. Повторите изученный материал с </a:t>
            </a:r>
            <a:r>
              <a:rPr lang="ru-RU" dirty="0"/>
              <a:t>использование конспекта лекции, </a:t>
            </a:r>
            <a:r>
              <a:rPr lang="ru-RU" dirty="0" smtClean="0"/>
              <a:t>учебников </a:t>
            </a:r>
            <a:r>
              <a:rPr lang="ru-RU" dirty="0"/>
              <a:t>по теме «Сущность финансов, их функции и роль в экономике. Структура финансовой системы</a:t>
            </a:r>
            <a:r>
              <a:rPr lang="ru-RU" dirty="0" smtClean="0"/>
              <a:t>»:</a:t>
            </a:r>
          </a:p>
          <a:p>
            <a:pPr lvl="0" algn="just"/>
            <a:r>
              <a:rPr lang="ru-RU" dirty="0" smtClean="0"/>
              <a:t>	</a:t>
            </a:r>
            <a:r>
              <a:rPr lang="ru-RU" b="1" dirty="0" smtClean="0"/>
              <a:t>Янин </a:t>
            </a:r>
            <a:r>
              <a:rPr lang="ru-RU" b="1" dirty="0"/>
              <a:t>О.Е. Финансы, денежное обращение и кредит</a:t>
            </a:r>
            <a:r>
              <a:rPr lang="ru-RU" dirty="0"/>
              <a:t>: учеб. для студ. учреждений сред. проф. образования / О.Е. Янин. – М.: Издательский центр «Академия», 2013. – </a:t>
            </a:r>
            <a:r>
              <a:rPr lang="ru-RU" b="1" dirty="0" smtClean="0"/>
              <a:t>С. 39-43</a:t>
            </a:r>
            <a:r>
              <a:rPr lang="ru-RU" dirty="0" smtClean="0"/>
              <a:t>.</a:t>
            </a:r>
          </a:p>
          <a:p>
            <a:pPr lvl="0" algn="just"/>
            <a:r>
              <a:rPr lang="ru-RU" dirty="0" smtClean="0"/>
              <a:t>	</a:t>
            </a:r>
            <a:r>
              <a:rPr lang="ru-RU" b="1" dirty="0" err="1" smtClean="0"/>
              <a:t>Перекрестова</a:t>
            </a:r>
            <a:r>
              <a:rPr lang="ru-RU" b="1" dirty="0" smtClean="0"/>
              <a:t> </a:t>
            </a:r>
            <a:r>
              <a:rPr lang="ru-RU" b="1" dirty="0"/>
              <a:t>Л.В. Финансы и кредит: </a:t>
            </a:r>
            <a:r>
              <a:rPr lang="ru-RU" dirty="0"/>
              <a:t>учеб. пособие для студ. сред. проф. учеб. заведений / Л.В. </a:t>
            </a:r>
            <a:r>
              <a:rPr lang="ru-RU" dirty="0" err="1"/>
              <a:t>Перекрестова</a:t>
            </a:r>
            <a:r>
              <a:rPr lang="ru-RU" dirty="0"/>
              <a:t>, Н.М. Романенко, С.П. Сазонов. – М.: Издательский центр «Академия», 2013. </a:t>
            </a:r>
            <a:r>
              <a:rPr lang="ru-RU" b="1" dirty="0"/>
              <a:t>– </a:t>
            </a:r>
            <a:r>
              <a:rPr lang="ru-RU" b="1" dirty="0" smtClean="0"/>
              <a:t>С. 35-51.</a:t>
            </a:r>
            <a:endParaRPr lang="ru-RU" b="1" dirty="0"/>
          </a:p>
          <a:p>
            <a:pPr algn="just"/>
            <a:r>
              <a:rPr lang="ru-RU" dirty="0" smtClean="0"/>
              <a:t>2. Выполните задания </a:t>
            </a:r>
            <a:r>
              <a:rPr lang="ru-RU" dirty="0"/>
              <a:t>для закрепления изученного </a:t>
            </a:r>
            <a:r>
              <a:rPr lang="ru-RU" dirty="0" smtClean="0"/>
              <a:t>материала:</a:t>
            </a:r>
          </a:p>
          <a:p>
            <a:pPr algn="just"/>
            <a:r>
              <a:rPr lang="ru-RU" dirty="0" smtClean="0"/>
              <a:t>	</a:t>
            </a:r>
            <a:r>
              <a:rPr lang="ru-RU" b="1" dirty="0" err="1" smtClean="0"/>
              <a:t>Перекрестова</a:t>
            </a:r>
            <a:r>
              <a:rPr lang="ru-RU" b="1" dirty="0" smtClean="0"/>
              <a:t> </a:t>
            </a:r>
            <a:r>
              <a:rPr lang="ru-RU" b="1" dirty="0"/>
              <a:t>Л.В. Финансы и кредит: практикум : </a:t>
            </a:r>
            <a:r>
              <a:rPr lang="ru-RU" dirty="0"/>
              <a:t>учеб. пособие для студ. сред. проф. учеб. заведений / Л.В. </a:t>
            </a:r>
            <a:r>
              <a:rPr lang="ru-RU" dirty="0" err="1"/>
              <a:t>Перекрестова</a:t>
            </a:r>
            <a:r>
              <a:rPr lang="ru-RU" dirty="0"/>
              <a:t>, Н.М. Романенко, Е.С. Старостина. – М.: Издательский центр «Академия», 2013. – </a:t>
            </a:r>
            <a:r>
              <a:rPr lang="ru-RU" b="1" dirty="0" smtClean="0"/>
              <a:t>С. 33-35.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807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0.proshkolu.ru/content/media/pic/std/4000000/3878000/3877595-eb28c2c5d7c611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34274"/>
            <a:ext cx="4749386" cy="341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55892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3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norbekovclub.ru/upload/resize_cache/blog/7f5/721_1000_1/7f53f39e5e55cced92baa8127d7eca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76864" cy="457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				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	</a:t>
            </a:r>
            <a:r>
              <a:rPr lang="ru-RU" sz="1600" dirty="0" smtClean="0"/>
              <a:t>			Автор</a:t>
            </a:r>
            <a:r>
              <a:rPr lang="ru-RU" sz="1600" dirty="0"/>
              <a:t>: </a:t>
            </a:r>
            <a:r>
              <a:rPr lang="ru-RU" sz="1600" dirty="0" err="1"/>
              <a:t>Каранда</a:t>
            </a:r>
            <a:r>
              <a:rPr lang="ru-RU" sz="1600" dirty="0"/>
              <a:t> Ольга Николаевна</a:t>
            </a:r>
            <a:br>
              <a:rPr lang="ru-RU" sz="1600" dirty="0"/>
            </a:br>
            <a:r>
              <a:rPr lang="ru-RU" sz="1600" dirty="0"/>
              <a:t>				</a:t>
            </a:r>
            <a:r>
              <a:rPr lang="en-US" sz="1600" dirty="0" err="1"/>
              <a:t>olgakaranda</a:t>
            </a:r>
            <a:r>
              <a:rPr lang="ru-RU" sz="1600" dirty="0"/>
              <a:t>@</a:t>
            </a:r>
            <a:r>
              <a:rPr lang="en-US" sz="1600" dirty="0"/>
              <a:t>mail</a:t>
            </a:r>
            <a:r>
              <a:rPr lang="ru-RU" sz="1600" dirty="0"/>
              <a:t>.</a:t>
            </a:r>
            <a:r>
              <a:rPr lang="en-US" sz="1600" dirty="0" err="1"/>
              <a:t>ru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dirty="0"/>
              <a:t>ГОУ СПО ЛНР «</a:t>
            </a:r>
            <a:r>
              <a:rPr lang="ru-RU" sz="1600" dirty="0" err="1"/>
              <a:t>Краснодонский</a:t>
            </a:r>
            <a:r>
              <a:rPr lang="ru-RU" sz="1600" dirty="0"/>
              <a:t> промышленно-экономический колледж»</a:t>
            </a:r>
            <a:br>
              <a:rPr lang="ru-RU" sz="1600" dirty="0"/>
            </a:br>
            <a:r>
              <a:rPr lang="ru-RU" sz="1600" dirty="0"/>
              <a:t>kgt1957@mail.ru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520940" cy="4992668"/>
          </a:xfrm>
        </p:spPr>
        <p:txBody>
          <a:bodyPr>
            <a:normAutofit/>
          </a:bodyPr>
          <a:lstStyle/>
          <a:p>
            <a:pPr algn="ctr"/>
            <a:endParaRPr lang="ru-RU" sz="1400" dirty="0" smtClean="0"/>
          </a:p>
          <a:p>
            <a:pPr algn="ctr"/>
            <a:r>
              <a:rPr lang="ru-RU" sz="2800" dirty="0" smtClean="0"/>
              <a:t>ПРЕЗЕНТАЦИЯ</a:t>
            </a:r>
          </a:p>
          <a:p>
            <a:pPr algn="ctr"/>
            <a:r>
              <a:rPr lang="ru-RU" sz="3600" dirty="0" smtClean="0"/>
              <a:t>на тему «Сущность финансов, их функции и роль в экономике. Структура финансовой системы»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по </a:t>
            </a:r>
            <a:r>
              <a:rPr lang="ru-RU" dirty="0" smtClean="0"/>
              <a:t>дисциплине ОПД.06 Финансы, денежное обращение и </a:t>
            </a:r>
            <a:r>
              <a:rPr lang="ru-RU" dirty="0" smtClean="0"/>
              <a:t>кредит</a:t>
            </a:r>
            <a:endParaRPr lang="ru-RU" dirty="0" smtClean="0"/>
          </a:p>
          <a:p>
            <a:pPr marL="324000">
              <a:spcBef>
                <a:spcPts val="0"/>
              </a:spcBef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6890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e-text.ru/uploads/articles/2416_1_ma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" y="116631"/>
            <a:ext cx="2520280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АННОТАЦИЯ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100629"/>
            <a:ext cx="6408712" cy="348050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000" b="0" dirty="0" smtClean="0"/>
              <a:t>В данной презентации в лаконичной и наглядной форме представлены понятие финансов, их основные функции, структура финансовой системы. </a:t>
            </a:r>
          </a:p>
          <a:p>
            <a:pPr algn="just">
              <a:spcBef>
                <a:spcPts val="0"/>
              </a:spcBef>
            </a:pPr>
            <a:r>
              <a:rPr lang="ru-RU" sz="2000" b="0" dirty="0" smtClean="0"/>
              <a:t>Презентация предназначена для использования на занятиях по дисциплине ОПД.06 Финансы, денежное обращение и кредит. </a:t>
            </a:r>
          </a:p>
          <a:p>
            <a:pPr algn="just">
              <a:spcBef>
                <a:spcPts val="0"/>
              </a:spcBef>
            </a:pPr>
            <a:r>
              <a:rPr lang="ru-RU" sz="2000" b="0" dirty="0" smtClean="0"/>
              <a:t>Представленная информация, схемы, картинки способствуют изучению материала, позволяют расширить представление обучающихся по изучаемой теме.</a:t>
            </a:r>
          </a:p>
          <a:p>
            <a:pPr algn="just">
              <a:spcBef>
                <a:spcPts val="0"/>
              </a:spcBef>
            </a:pPr>
            <a:r>
              <a:rPr lang="ru-RU" sz="2000" b="0" dirty="0" smtClean="0"/>
              <a:t>Презентация может быть использована студентами при самостоятельной подготовке.</a:t>
            </a:r>
            <a:endParaRPr lang="ru-RU" sz="20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1547664" y="544522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/>
              <a:t>Цель занятия </a:t>
            </a:r>
            <a:r>
              <a:rPr lang="ru-RU" sz="2400" dirty="0" smtClean="0"/>
              <a:t>– изучить сущность финансов, финансовую систему, ее основные звенья и их взаимосвязь.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796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0176" y="980728"/>
            <a:ext cx="7632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Финансы зародились с появлением государства, поэтому сущность финансов, закономерности их развития, роль и сфера действия финансовых отношений определяются общественным экономическим строем, природой и </a:t>
            </a:r>
            <a:r>
              <a:rPr lang="ru-RU" sz="2400" dirty="0" err="1" smtClean="0"/>
              <a:t>фугкциями</a:t>
            </a:r>
            <a:r>
              <a:rPr lang="ru-RU" sz="2400" dirty="0" smtClean="0"/>
              <a:t> государства.</a:t>
            </a:r>
          </a:p>
          <a:p>
            <a:pPr algn="just"/>
            <a:r>
              <a:rPr lang="ru-RU" sz="2400" dirty="0"/>
              <a:t>	</a:t>
            </a:r>
            <a:r>
              <a:rPr lang="ru-RU" sz="2400" dirty="0" smtClean="0"/>
              <a:t>Термин </a:t>
            </a:r>
            <a:r>
              <a:rPr lang="ru-RU" sz="2400" b="1" dirty="0" smtClean="0"/>
              <a:t>«</a:t>
            </a:r>
            <a:r>
              <a:rPr lang="en-US" sz="2400" b="1" dirty="0" err="1" smtClean="0"/>
              <a:t>finansia</a:t>
            </a:r>
            <a:r>
              <a:rPr lang="ru-RU" sz="2400" b="1" dirty="0" smtClean="0"/>
              <a:t>» </a:t>
            </a:r>
            <a:r>
              <a:rPr lang="ru-RU" sz="2400" dirty="0" smtClean="0"/>
              <a:t>возник в </a:t>
            </a:r>
            <a:r>
              <a:rPr lang="en-US" sz="2400" dirty="0" smtClean="0"/>
              <a:t>XIII-XV </a:t>
            </a:r>
            <a:r>
              <a:rPr lang="ru-RU" sz="2400" dirty="0" smtClean="0"/>
              <a:t>вв. в торговых городах Италии и сначала обозначал любой денежный платеж. В дальнейшем он получил международное распространение и стал употребляться как понятие, связанное с системой денежных отношений между населением и государством, возникающих в процессе образования государственных фондов денежных средств.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Финансы как экономическая категория</a:t>
            </a:r>
          </a:p>
        </p:txBody>
      </p:sp>
    </p:spTree>
    <p:extLst>
      <p:ext uri="{BB962C8B-B14F-4D97-AF65-F5344CB8AC3E}">
        <p14:creationId xmlns:p14="http://schemas.microsoft.com/office/powerpoint/2010/main" val="7641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81378"/>
            <a:ext cx="4458072" cy="3767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682659"/>
            <a:ext cx="8280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b="1" dirty="0" smtClean="0"/>
              <a:t>Финансы</a:t>
            </a:r>
            <a:r>
              <a:rPr lang="ru-RU" sz="2400" dirty="0" smtClean="0"/>
              <a:t> – это система отношений по поводу распределения и использования специальных фондов денежных средств (финансовых ресурсов).</a:t>
            </a:r>
          </a:p>
          <a:p>
            <a:r>
              <a:rPr lang="ru-RU" sz="2400" dirty="0" smtClean="0"/>
              <a:t>	Денежные отношения возникают между следующими хозяйствующими субъектами: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г</a:t>
            </a:r>
            <a:r>
              <a:rPr lang="ru-RU" sz="2400" dirty="0" smtClean="0"/>
              <a:t>осударством и юридическими и физическими лицами;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ф</a:t>
            </a:r>
            <a:r>
              <a:rPr lang="ru-RU" sz="2400" dirty="0" smtClean="0"/>
              <a:t>изическими и юридическими лицами;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ю</a:t>
            </a:r>
            <a:r>
              <a:rPr lang="ru-RU" sz="2400" dirty="0" smtClean="0"/>
              <a:t>ридическими лицами;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отдельными физическими лицами;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/>
              <a:t>о</a:t>
            </a:r>
            <a:r>
              <a:rPr lang="ru-RU" sz="2400" dirty="0" smtClean="0"/>
              <a:t>тдельными государствами.</a:t>
            </a:r>
          </a:p>
        </p:txBody>
      </p:sp>
    </p:spTree>
    <p:extLst>
      <p:ext uri="{BB962C8B-B14F-4D97-AF65-F5344CB8AC3E}">
        <p14:creationId xmlns:p14="http://schemas.microsoft.com/office/powerpoint/2010/main" val="332584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Основные звенья финансовой системы: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/>
              <a:t>Финансы </a:t>
            </a:r>
            <a:r>
              <a:rPr lang="ru-RU" sz="2400" b="1" dirty="0"/>
              <a:t>хозяйствующих субъектов</a:t>
            </a:r>
            <a:r>
              <a:rPr lang="ru-RU" sz="2400" dirty="0"/>
              <a:t> – это финансовые отношения между юридическими лицами и </a:t>
            </a:r>
            <a:r>
              <a:rPr lang="ru-RU" sz="2400" dirty="0" smtClean="0"/>
              <a:t>государством. Основным показателем состояния таких отношений является счет прибылей и убытков отдельных хозяйствующих субъектов.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/>
              <a:t>Доходную часть </a:t>
            </a:r>
            <a:r>
              <a:rPr lang="ru-RU" sz="2400" b="1" dirty="0" smtClean="0"/>
              <a:t>финансов населения </a:t>
            </a:r>
            <a:r>
              <a:rPr lang="ru-RU" sz="2400" dirty="0" smtClean="0"/>
              <a:t>образуют первичные доходы семей, расходную. Часть – все расходы и сбережения населения.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/>
              <a:t>Государственные финансы</a:t>
            </a:r>
            <a:r>
              <a:rPr lang="ru-RU" sz="2400" dirty="0" smtClean="0"/>
              <a:t> формируют центральную часть всей финансовой системы, а ведущим звеном финансов государства является государственный бюджет страны (план доходов и расходов государства). Именно с его помощью государство осуществляет территориальное и межотраслевое распределение и перераспределение валового внутреннего продукта.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1713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.liveinternet.ru/images/attach/c/11/128/259/128259257_6rublioboidengi1366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1553"/>
            <a:ext cx="8465577" cy="475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2293" y="404664"/>
            <a:ext cx="1872208" cy="165618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Финансы хозяйствующих субъектов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24228" y="355437"/>
            <a:ext cx="1944216" cy="1656184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Финансы населения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75992" y="3356992"/>
            <a:ext cx="3096344" cy="1728192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Государственные и муниципальные финансы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6084168" y="2011621"/>
            <a:ext cx="1332596" cy="18494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6084168" y="2011621"/>
            <a:ext cx="1944216" cy="2713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364502" y="764704"/>
            <a:ext cx="42597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364501" y="1628800"/>
            <a:ext cx="425972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5" idx="1"/>
            <a:endCxn id="3" idx="2"/>
          </p:cNvCxnSpPr>
          <p:nvPr/>
        </p:nvCxnSpPr>
        <p:spPr>
          <a:xfrm flipH="1" flipV="1">
            <a:off x="1428397" y="2060848"/>
            <a:ext cx="1547595" cy="21602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27584" y="2065286"/>
            <a:ext cx="2148408" cy="28758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08252" y="35543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Вклады, взносы, платежи, залог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364502" y="1183529"/>
            <a:ext cx="4290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Доходы, займы, страховое возмещение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 rot="18234061">
            <a:off x="5625576" y="2399102"/>
            <a:ext cx="1775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Налоги, сборы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 rot="18354336">
            <a:off x="6373097" y="3423588"/>
            <a:ext cx="208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Выплаты, дотации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 rot="3214080">
            <a:off x="1327728" y="2779002"/>
            <a:ext cx="207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Кредиты, выплаты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 rot="3210954">
            <a:off x="363998" y="342358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Налоги, сборы</a:t>
            </a:r>
            <a:endParaRPr lang="ru-RU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611559" y="5517232"/>
            <a:ext cx="8280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Взаимосвязь основных звеньев финансовой системы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5645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и роль финансов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9172" y="856357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b="1" dirty="0" smtClean="0"/>
              <a:t>Распределительная функция </a:t>
            </a:r>
            <a:r>
              <a:rPr lang="ru-RU" sz="2400" dirty="0" smtClean="0"/>
              <a:t>финансов выражается в разделении валового национального продукта между участниками процесса материального производства, отраслями национальной экономики, бюджетами различных уровней.</a:t>
            </a:r>
          </a:p>
          <a:p>
            <a:pPr marL="342900" indent="-342900" algn="just">
              <a:buAutoNum type="arabicPeriod"/>
            </a:pPr>
            <a:r>
              <a:rPr lang="ru-RU" sz="2400" b="1" dirty="0" smtClean="0"/>
              <a:t>Стимулирующая функция </a:t>
            </a:r>
            <a:r>
              <a:rPr lang="ru-RU" sz="2400" dirty="0" smtClean="0"/>
              <a:t>финансов состоит в том, что государство с помощью целой системы финансовых рычагов (распределение денежных доходов; цены и тарифы; налоги и др.) может оказывать воздействие на развитие предприятий, отраслей в нужном обществе направлении.</a:t>
            </a:r>
          </a:p>
          <a:p>
            <a:pPr marL="342900" indent="-342900" algn="just">
              <a:buAutoNum type="arabicPeriod"/>
            </a:pPr>
            <a:r>
              <a:rPr lang="ru-RU" sz="2400" dirty="0" smtClean="0"/>
              <a:t>Основу </a:t>
            </a:r>
            <a:r>
              <a:rPr lang="ru-RU" sz="2400" b="1" dirty="0" smtClean="0"/>
              <a:t>контрольной функции </a:t>
            </a:r>
            <a:r>
              <a:rPr lang="ru-RU" sz="2400" dirty="0" smtClean="0"/>
              <a:t>финансов составляет мониторинг (наблюдение) за движением денежных средств. Степень и глубина действия контрольной функции во многом определяется состоянием финансовой дисциплины в национальной экономике.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5923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Финансовые ресурсы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980728"/>
            <a:ext cx="820891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b="1" dirty="0" smtClean="0"/>
              <a:t>Финансовые ресурсы </a:t>
            </a:r>
            <a:r>
              <a:rPr lang="ru-RU" sz="2000" dirty="0" smtClean="0"/>
              <a:t>– это денежные доходы, накопления и поступления, находящиеся в распоряжении субъекта хозяйствования, государства или граждан и предназначенные для выполнения ими финансовых обязательств, осуществления экономической, социальной и иных функций.</a:t>
            </a:r>
          </a:p>
          <a:p>
            <a:pPr algn="just"/>
            <a:r>
              <a:rPr lang="ru-RU" sz="2000" dirty="0"/>
              <a:t>	</a:t>
            </a:r>
            <a:r>
              <a:rPr lang="ru-RU" sz="2000" dirty="0" smtClean="0"/>
              <a:t>Например, для предприятий различных форм собственности исходным </a:t>
            </a:r>
            <a:r>
              <a:rPr lang="ru-RU" sz="2000" b="1" dirty="0" smtClean="0"/>
              <a:t>источником формирования ресурсов</a:t>
            </a:r>
            <a:r>
              <a:rPr lang="ru-RU" sz="2000" dirty="0" smtClean="0"/>
              <a:t> является первоначальный капитал, выраженный в уставном, складочном, паевом капитале. Впоследствии, в ходе выполнения ими хозяйственной деятельности, финансовые ресурсы формируются по трем важным направлениям: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/>
              <a:t>с</a:t>
            </a:r>
            <a:r>
              <a:rPr lang="ru-RU" sz="2000" dirty="0" smtClean="0"/>
              <a:t>обственные и приравненные к ним средства (прибыль, амортизационные отчисления по основным средствам и нематериальным активам, выручка от реализации выбывшего имущества, целевые поступления и др.);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/>
              <a:t>м</a:t>
            </a:r>
            <a:r>
              <a:rPr lang="ru-RU" sz="2000" dirty="0" smtClean="0"/>
              <a:t>обилизация ресурсов на финансовых рынках (эмиссия акций, облигаций, привлечение кредитов и др.);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/>
              <a:t>п</a:t>
            </a:r>
            <a:r>
              <a:rPr lang="ru-RU" sz="2000" dirty="0" smtClean="0"/>
              <a:t>оступление финансовых средств через бюджетную и кредитную систему.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06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297</TotalTime>
  <Words>714</Words>
  <Application>Microsoft Office PowerPoint</Application>
  <PresentationFormat>Экран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 Сущность финансов,  их функции и роль в экономике. Структура финансовой системы</vt:lpstr>
      <vt:lpstr>           Автор: Каранда Ольга Николаевна     olgakaranda@mail.ru  ГОУ СПО ЛНР «Краснодонский промышленно-экономический колледж» kgt1957@mail.ru</vt:lpstr>
      <vt:lpstr>АННОТАЦИЯ</vt:lpstr>
      <vt:lpstr>Финансы как экономическая категория</vt:lpstr>
      <vt:lpstr>Презентация PowerPoint</vt:lpstr>
      <vt:lpstr>Презентация PowerPoint</vt:lpstr>
      <vt:lpstr>Презентация PowerPoint</vt:lpstr>
      <vt:lpstr>Функции и роль финансов</vt:lpstr>
      <vt:lpstr>Финансовые ресурсы</vt:lpstr>
      <vt:lpstr>Финансовая система и ее звенья</vt:lpstr>
      <vt:lpstr>Структура финансовой системы              на  примере  российской  федерации</vt:lpstr>
      <vt:lpstr>Структура финансовой системы по основным формам организации: обще­государственные финансы и финансы хозяйствующих субъектов</vt:lpstr>
      <vt:lpstr>Презентация PowerPoint</vt:lpstr>
      <vt:lpstr>Вопросы для закрепления</vt:lpstr>
      <vt:lpstr>Список использованной литературы</vt:lpstr>
      <vt:lpstr>Домашнее задание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финансов, их функции и роль в экономике. Структура финансовой системы</dc:title>
  <dc:creator>GIGABYTE</dc:creator>
  <cp:lastModifiedBy>Ольга</cp:lastModifiedBy>
  <cp:revision>32</cp:revision>
  <dcterms:created xsi:type="dcterms:W3CDTF">2016-11-05T15:46:38Z</dcterms:created>
  <dcterms:modified xsi:type="dcterms:W3CDTF">2020-10-30T16:11:35Z</dcterms:modified>
</cp:coreProperties>
</file>