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6" r:id="rId3"/>
    <p:sldId id="267" r:id="rId4"/>
    <p:sldId id="268" r:id="rId5"/>
    <p:sldId id="269" r:id="rId6"/>
    <p:sldId id="270" r:id="rId7"/>
    <p:sldId id="271" r:id="rId8"/>
    <p:sldId id="259" r:id="rId9"/>
    <p:sldId id="273" r:id="rId10"/>
    <p:sldId id="272" r:id="rId11"/>
    <p:sldId id="274" r:id="rId12"/>
    <p:sldId id="275" r:id="rId13"/>
    <p:sldId id="276" r:id="rId14"/>
    <p:sldId id="278" r:id="rId15"/>
    <p:sldId id="277" r:id="rId16"/>
    <p:sldId id="279" r:id="rId17"/>
    <p:sldId id="281" r:id="rId18"/>
    <p:sldId id="28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44F"/>
    <a:srgbClr val="FF0B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FB66-DBE4-4599-9B3C-E1452FD2AC05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17C1-F26B-438E-A831-981D0DF28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167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FB66-DBE4-4599-9B3C-E1452FD2AC05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17C1-F26B-438E-A831-981D0DF28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195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FB66-DBE4-4599-9B3C-E1452FD2AC05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17C1-F26B-438E-A831-981D0DF28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680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FB66-DBE4-4599-9B3C-E1452FD2AC05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17C1-F26B-438E-A831-981D0DF28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36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FB66-DBE4-4599-9B3C-E1452FD2AC05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17C1-F26B-438E-A831-981D0DF28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075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FB66-DBE4-4599-9B3C-E1452FD2AC05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17C1-F26B-438E-A831-981D0DF28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53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FB66-DBE4-4599-9B3C-E1452FD2AC05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17C1-F26B-438E-A831-981D0DF28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539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FB66-DBE4-4599-9B3C-E1452FD2AC05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17C1-F26B-438E-A831-981D0DF28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287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FB66-DBE4-4599-9B3C-E1452FD2AC05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17C1-F26B-438E-A831-981D0DF28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638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FB66-DBE4-4599-9B3C-E1452FD2AC05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17C1-F26B-438E-A831-981D0DF28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385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FB66-DBE4-4599-9B3C-E1452FD2AC05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E17C1-F26B-438E-A831-981D0DF28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080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9FB66-DBE4-4599-9B3C-E1452FD2AC05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E17C1-F26B-438E-A831-981D0DF28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671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274618" y="1596044"/>
            <a:ext cx="9144000" cy="3566158"/>
          </a:xfrm>
          <a:solidFill>
            <a:schemeClr val="bg1">
              <a:alpha val="67000"/>
            </a:schemeClr>
          </a:solidFill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B53"/>
                </a:solidFill>
                <a:latin typeface="+mn-lt"/>
              </a:rPr>
              <a:t>История </a:t>
            </a:r>
            <a:r>
              <a:rPr lang="ru-RU" sz="8000" b="1" dirty="0">
                <a:solidFill>
                  <a:srgbClr val="FF0B53"/>
                </a:solidFill>
                <a:latin typeface="+mn-lt"/>
              </a:rPr>
              <a:t>развития вычислительной техники</a:t>
            </a:r>
            <a:endParaRPr lang="en-US" sz="8000" b="1" dirty="0">
              <a:solidFill>
                <a:srgbClr val="FF0B53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473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02833"/>
            <a:ext cx="10515600" cy="794372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Интегральные схемы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0175" y="1382565"/>
            <a:ext cx="10515600" cy="1209806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>
                <a:latin typeface="Bookman Old Style" panose="02050604050505020204" pitchFamily="18" charset="0"/>
              </a:rPr>
              <a:t>Совокупность транзисторов и элементов соединения между ними</a:t>
            </a:r>
          </a:p>
          <a:p>
            <a:pPr algn="ctr"/>
            <a:r>
              <a:rPr lang="ru-RU" dirty="0" smtClean="0">
                <a:latin typeface="Bookman Old Style" panose="02050604050505020204" pitchFamily="18" charset="0"/>
              </a:rPr>
              <a:t>Одна интегральная схема способна заменить десятки тысяч транзисторов</a:t>
            </a:r>
            <a:endParaRPr lang="ru-RU" dirty="0"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175" y="2777731"/>
            <a:ext cx="5591598" cy="37555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9570" y="2777731"/>
            <a:ext cx="3939389" cy="375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4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7605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Третье поколение ЭВМ (1965-1975)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053" y="986639"/>
            <a:ext cx="10515600" cy="4351338"/>
          </a:xfrm>
        </p:spPr>
        <p:txBody>
          <a:bodyPr/>
          <a:lstStyle/>
          <a:p>
            <a:pPr algn="ctr"/>
            <a:r>
              <a:rPr lang="ru-RU" dirty="0" smtClean="0">
                <a:latin typeface="Bookman Old Style" panose="02050604050505020204" pitchFamily="18" charset="0"/>
              </a:rPr>
              <a:t>ЭВМ выполнена в виде однотипных стоек.</a:t>
            </a:r>
          </a:p>
          <a:p>
            <a:pPr algn="ctr"/>
            <a:r>
              <a:rPr lang="ru-RU" dirty="0" smtClean="0">
                <a:latin typeface="Bookman Old Style" panose="02050604050505020204" pitchFamily="18" charset="0"/>
              </a:rPr>
              <a:t>Выполняется от 1 до 10 млн. операций в секунду.</a:t>
            </a:r>
          </a:p>
          <a:p>
            <a:pPr algn="ctr"/>
            <a:r>
              <a:rPr lang="ru-RU" dirty="0">
                <a:latin typeface="Bookman Old Style" panose="02050604050505020204" pitchFamily="18" charset="0"/>
              </a:rPr>
              <a:t>Появляются вычислительные центры, дисплейные классы, новая специальность — 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системный программист.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483" y="3417596"/>
            <a:ext cx="4733041" cy="34404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7868" y="3417596"/>
            <a:ext cx="4834785" cy="338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574277" y="137261"/>
            <a:ext cx="9455085" cy="3354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kumimoji="0" lang="ru-RU" altLang="ru-RU" sz="3200" i="0" u="none" strike="noStrike" cap="none" normalizeH="0" baseline="0" dirty="0" smtClean="0">
                <a:ln>
                  <a:noFill/>
                </a:ln>
                <a:latin typeface="Bookman Old Style" panose="02050604050505020204" pitchFamily="18" charset="0"/>
              </a:rPr>
              <a:t>Программирование осуществляется</a:t>
            </a:r>
            <a:r>
              <a:rPr kumimoji="0" lang="ru-RU" altLang="ru-RU" sz="3200" i="0" u="none" strike="noStrike" cap="none" normalizeH="0" dirty="0" smtClean="0">
                <a:ln>
                  <a:noFill/>
                </a:ln>
                <a:latin typeface="Bookman Old Style" panose="02050604050505020204" pitchFamily="18" charset="0"/>
              </a:rPr>
              <a:t> на  </a:t>
            </a:r>
            <a:r>
              <a:rPr kumimoji="0" lang="ru-RU" altLang="ru-RU" sz="320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алгоритмических языках.</a:t>
            </a:r>
            <a:r>
              <a:rPr kumimoji="0" lang="ru-RU" altLang="ru-RU" sz="3200" i="0" u="none" strike="noStrike" cap="none" normalizeH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kumimoji="0" lang="ru-RU" altLang="ru-RU" sz="3200" i="0" u="none" strike="noStrike" cap="none" normalizeH="0" dirty="0" smtClean="0">
                <a:ln>
                  <a:noFill/>
                </a:ln>
                <a:latin typeface="Bookman Old Style" panose="02050604050505020204" pitchFamily="18" charset="0"/>
              </a:rPr>
              <a:t>Появляются </a:t>
            </a:r>
            <a:r>
              <a:rPr kumimoji="0" lang="ru-RU" altLang="ru-RU" sz="3200" i="0" u="sng" strike="noStrike" cap="none" normalizeH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различные</a:t>
            </a:r>
            <a:r>
              <a:rPr kumimoji="0" lang="ru-RU" altLang="ru-RU" sz="320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операционные системы.</a:t>
            </a:r>
            <a:endParaRPr lang="ru-RU" alt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>
              <a:lnSpc>
                <a:spcPct val="100000"/>
              </a:lnSpc>
            </a:pPr>
            <a:r>
              <a:rPr kumimoji="0" lang="ru-RU" altLang="ru-RU" sz="320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Оперативная память составляет 64 Кбайт.</a:t>
            </a:r>
          </a:p>
          <a:p>
            <a:pPr marL="0" indent="0">
              <a:lnSpc>
                <a:spcPct val="100000"/>
              </a:lnSpc>
              <a:buNone/>
            </a:pPr>
            <a:endParaRPr kumimoji="0" lang="ru-RU" altLang="ru-RU" sz="3200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>
              <a:lnSpc>
                <a:spcPct val="100000"/>
              </a:lnSpc>
            </a:pPr>
            <a:endParaRPr kumimoji="0" lang="ru-RU" altLang="ru-RU" sz="3200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kumimoji="0" lang="ru-RU" altLang="ru-RU" sz="160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</a:t>
            </a:r>
            <a:endParaRPr kumimoji="0" lang="ru-RU" altLang="ru-RU" sz="4400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18821" y="4319407"/>
            <a:ext cx="8678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200" dirty="0">
                <a:latin typeface="Bookman Old Style" panose="02050604050505020204" pitchFamily="18" charset="0"/>
              </a:rPr>
              <a:t>В 1968 году сотрудник Стэндфордского исследовательского центра </a:t>
            </a:r>
            <a:r>
              <a:rPr lang="ru-RU" altLang="ru-RU" sz="3200" b="1" dirty="0">
                <a:latin typeface="Bookman Old Style" panose="02050604050505020204" pitchFamily="18" charset="0"/>
              </a:rPr>
              <a:t>Дуглас </a:t>
            </a:r>
            <a:r>
              <a:rPr lang="ru-RU" altLang="ru-RU" sz="3200" b="1" dirty="0" err="1">
                <a:latin typeface="Bookman Old Style" panose="02050604050505020204" pitchFamily="18" charset="0"/>
              </a:rPr>
              <a:t>Энгельбарт</a:t>
            </a:r>
            <a:r>
              <a:rPr lang="ru-RU" altLang="ru-RU" sz="3200" b="1" dirty="0">
                <a:latin typeface="Bookman Old Style" panose="02050604050505020204" pitchFamily="18" charset="0"/>
              </a:rPr>
              <a:t> </a:t>
            </a:r>
            <a:r>
              <a:rPr lang="ru-RU" altLang="ru-RU" sz="3200" dirty="0">
                <a:latin typeface="Bookman Old Style" panose="02050604050505020204" pitchFamily="18" charset="0"/>
              </a:rPr>
              <a:t>продемонстрировал работу первой мыши.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514" y="2313632"/>
            <a:ext cx="2981558" cy="200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0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1004" y="392750"/>
            <a:ext cx="10515600" cy="54424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dirty="0" smtClean="0">
                <a:latin typeface="Bookman Old Style" panose="02050604050505020204" pitchFamily="18" charset="0"/>
              </a:rPr>
              <a:t>В</a:t>
            </a:r>
            <a:r>
              <a:rPr lang="ru-RU" altLang="ru-RU" dirty="0">
                <a:latin typeface="Bookman Old Style" panose="02050604050505020204" pitchFamily="18" charset="0"/>
              </a:rPr>
              <a:t> </a:t>
            </a:r>
            <a:r>
              <a:rPr lang="ru-RU" altLang="ru-RU" sz="3200" dirty="0">
                <a:latin typeface="Bookman Old Style" panose="02050604050505020204" pitchFamily="18" charset="0"/>
              </a:rPr>
              <a:t>1969</a:t>
            </a:r>
            <a:r>
              <a:rPr lang="ru-RU" altLang="ru-RU" dirty="0">
                <a:latin typeface="Bookman Old Style" panose="02050604050505020204" pitchFamily="18" charset="0"/>
              </a:rPr>
              <a:t> году фирма </a:t>
            </a:r>
            <a:r>
              <a:rPr lang="ru-RU" altLang="ru-RU" b="1" dirty="0">
                <a:latin typeface="Bookman Old Style" panose="02050604050505020204" pitchFamily="18" charset="0"/>
              </a:rPr>
              <a:t>IBM</a:t>
            </a:r>
            <a:r>
              <a:rPr lang="ru-RU" altLang="ru-RU" dirty="0">
                <a:latin typeface="Bookman Old Style" panose="02050604050505020204" pitchFamily="18" charset="0"/>
              </a:rPr>
              <a:t> разделила понятия аппаратных средств (</a:t>
            </a:r>
            <a:r>
              <a:rPr lang="ru-RU" altLang="ru-RU" dirty="0" err="1">
                <a:latin typeface="Bookman Old Style" panose="02050604050505020204" pitchFamily="18" charset="0"/>
              </a:rPr>
              <a:t>hardware</a:t>
            </a:r>
            <a:r>
              <a:rPr lang="ru-RU" altLang="ru-RU" dirty="0">
                <a:latin typeface="Bookman Old Style" panose="02050604050505020204" pitchFamily="18" charset="0"/>
              </a:rPr>
              <a:t>) и </a:t>
            </a:r>
            <a:r>
              <a:rPr lang="ru-RU" altLang="ru-RU" dirty="0" smtClean="0">
                <a:latin typeface="Bookman Old Style" panose="02050604050505020204" pitchFamily="18" charset="0"/>
              </a:rPr>
              <a:t>программных средств </a:t>
            </a:r>
            <a:r>
              <a:rPr lang="ru-RU" altLang="ru-RU" dirty="0">
                <a:latin typeface="Bookman Old Style" panose="02050604050505020204" pitchFamily="18" charset="0"/>
              </a:rPr>
              <a:t>(</a:t>
            </a:r>
            <a:r>
              <a:rPr lang="ru-RU" altLang="ru-RU" dirty="0" err="1">
                <a:latin typeface="Bookman Old Style" panose="02050604050505020204" pitchFamily="18" charset="0"/>
              </a:rPr>
              <a:t>software</a:t>
            </a:r>
            <a:r>
              <a:rPr lang="ru-RU" altLang="ru-RU" dirty="0">
                <a:latin typeface="Bookman Old Style" panose="02050604050505020204" pitchFamily="18" charset="0"/>
              </a:rPr>
              <a:t>). </a:t>
            </a:r>
            <a:endParaRPr lang="ru-RU" altLang="ru-RU" dirty="0" smtClean="0">
              <a:latin typeface="Bookman Old Style" panose="02050604050505020204" pitchFamily="18" charset="0"/>
            </a:endParaRPr>
          </a:p>
          <a:p>
            <a:pPr marL="0" lvl="0" indent="0">
              <a:buNone/>
            </a:pPr>
            <a:r>
              <a:rPr lang="ru-RU" altLang="ru-RU" dirty="0" smtClean="0">
                <a:latin typeface="Bookman Old Style" panose="02050604050505020204" pitchFamily="18" charset="0"/>
              </a:rPr>
              <a:t>Фирма </a:t>
            </a:r>
            <a:r>
              <a:rPr lang="ru-RU" altLang="ru-RU" dirty="0">
                <a:latin typeface="Bookman Old Style" panose="02050604050505020204" pitchFamily="18" charset="0"/>
              </a:rPr>
              <a:t>начала продавать программное обеспечение отдельно от железа, положив начало индустрии </a:t>
            </a:r>
            <a:r>
              <a:rPr lang="ru-RU" alt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программного обеспечения</a:t>
            </a:r>
            <a:r>
              <a:rPr lang="ru-RU" altLang="ru-RU" dirty="0">
                <a:latin typeface="Bookman Old Style" panose="02050604050505020204" pitchFamily="18" charset="0"/>
              </a:rPr>
              <a:t>.</a:t>
            </a:r>
            <a:r>
              <a:rPr lang="ru-RU" altLang="ru-RU" sz="1400" dirty="0">
                <a:latin typeface="Bookman Old Style" panose="02050604050505020204" pitchFamily="18" charset="0"/>
              </a:rPr>
              <a:t> </a:t>
            </a:r>
            <a:endParaRPr lang="ru-RU" altLang="ru-RU" sz="1400" dirty="0" smtClean="0">
              <a:latin typeface="Bookman Old Style" panose="02050604050505020204" pitchFamily="18" charset="0"/>
            </a:endParaRPr>
          </a:p>
          <a:p>
            <a:pPr marL="0" lvl="0" indent="0" algn="ctr">
              <a:buNone/>
            </a:pPr>
            <a:endParaRPr lang="ru-RU" altLang="ru-RU" sz="4000" dirty="0"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Первые ПО: </a:t>
            </a:r>
          </a:p>
          <a:p>
            <a:pPr algn="ctr"/>
            <a:r>
              <a:rPr lang="ru-RU" dirty="0" smtClean="0">
                <a:latin typeface="Bookman Old Style" panose="02050604050505020204" pitchFamily="18" charset="0"/>
              </a:rPr>
              <a:t>генератор </a:t>
            </a:r>
            <a:r>
              <a:rPr lang="ru-RU" dirty="0">
                <a:latin typeface="Bookman Old Style" panose="02050604050505020204" pitchFamily="18" charset="0"/>
              </a:rPr>
              <a:t>компьютерной документации AUTOFLOW, автоматически рисующий блок-схемы, </a:t>
            </a:r>
            <a:endParaRPr lang="ru-RU" dirty="0" smtClean="0">
              <a:latin typeface="Bookman Old Style" panose="02050604050505020204" pitchFamily="18" charset="0"/>
            </a:endParaRPr>
          </a:p>
          <a:p>
            <a:pPr algn="ctr"/>
            <a:r>
              <a:rPr lang="ru-RU" dirty="0" smtClean="0">
                <a:latin typeface="Bookman Old Style" panose="02050604050505020204" pitchFamily="18" charset="0"/>
              </a:rPr>
              <a:t>транслятор </a:t>
            </a:r>
            <a:r>
              <a:rPr lang="ru-RU" dirty="0">
                <a:latin typeface="Bookman Old Style" panose="02050604050505020204" pitchFamily="18" charset="0"/>
              </a:rPr>
              <a:t>языка </a:t>
            </a:r>
            <a:r>
              <a:rPr lang="ru-RU" dirty="0" smtClean="0">
                <a:latin typeface="Bookman Old Style" panose="02050604050505020204" pitchFamily="18" charset="0"/>
              </a:rPr>
              <a:t>программирования MARK-IV[</a:t>
            </a:r>
            <a:r>
              <a:rPr lang="ru-RU" dirty="0" err="1" smtClean="0">
                <a:latin typeface="Bookman Old Style" panose="02050604050505020204" pitchFamily="18" charset="0"/>
              </a:rPr>
              <a:t>en</a:t>
            </a:r>
            <a:r>
              <a:rPr lang="en-US" dirty="0" smtClean="0">
                <a:latin typeface="Bookman Old Style" panose="02050604050505020204" pitchFamily="18" charset="0"/>
              </a:rPr>
              <a:t>]</a:t>
            </a:r>
            <a:r>
              <a:rPr lang="ru-RU" dirty="0" smtClean="0">
                <a:latin typeface="Bookman Old Style" panose="02050604050505020204" pitchFamily="18" charset="0"/>
              </a:rPr>
              <a:t>.</a:t>
            </a:r>
            <a:endParaRPr lang="ru-RU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40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>
            <a:off x="3855563" y="1489437"/>
            <a:ext cx="1687398" cy="3996964"/>
          </a:xfrm>
          <a:prstGeom prst="downArrow">
            <a:avLst/>
          </a:prstGeom>
          <a:solidFill>
            <a:srgbClr val="FF0B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761295" y="5406345"/>
            <a:ext cx="5863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Четвертое поколение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38659" y="630336"/>
            <a:ext cx="5863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Третье поколение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89300" y="1670545"/>
            <a:ext cx="586347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Появление микропроцессоров</a:t>
            </a:r>
          </a:p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(большой интегральной схемы)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162" y="1187007"/>
            <a:ext cx="4060786" cy="3521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78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75414" y="480767"/>
            <a:ext cx="6187938" cy="5755422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Элементная база: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Bookman Old Style" panose="02050604050505020204" pitchFamily="18" charset="0"/>
              </a:rPr>
              <a:t>большие интегральные схемы (БИС).</a:t>
            </a:r>
            <a:endParaRPr lang="ru-RU" altLang="ru-RU" sz="1200" dirty="0">
              <a:latin typeface="Bookman Old Style" panose="02050604050505020204" pitchFamily="18" charset="0"/>
            </a:endParaRPr>
          </a:p>
          <a:p>
            <a:pPr algn="ctr">
              <a:lnSpc>
                <a:spcPct val="100000"/>
              </a:lnSpc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Габариты: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Bookman Old Style" panose="02050604050505020204" pitchFamily="18" charset="0"/>
              </a:rPr>
              <a:t>компактные ЭВМ, ноутбуки.</a:t>
            </a:r>
            <a:endParaRPr lang="ru-RU" altLang="ru-RU" sz="1200" dirty="0">
              <a:latin typeface="Bookman Old Style" panose="02050604050505020204" pitchFamily="18" charset="0"/>
            </a:endParaRPr>
          </a:p>
          <a:p>
            <a:pPr algn="ctr">
              <a:lnSpc>
                <a:spcPct val="100000"/>
              </a:lnSpc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Быстродействие: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Bookman Old Style" panose="02050604050505020204" pitchFamily="18" charset="0"/>
              </a:rPr>
              <a:t> 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Bookman Old Style" panose="02050604050505020204" pitchFamily="18" charset="0"/>
              </a:rPr>
              <a:t>10−100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Bookman Old Style" panose="02050604050505020204" pitchFamily="18" charset="0"/>
              </a:rPr>
              <a:t> млн. операций в секунду.</a:t>
            </a:r>
            <a:endParaRPr lang="ru-RU" altLang="ru-RU" sz="1200" dirty="0">
              <a:latin typeface="Bookman Old Style" panose="02050604050505020204" pitchFamily="18" charset="0"/>
            </a:endParaRPr>
          </a:p>
          <a:p>
            <a:pPr algn="ctr">
              <a:lnSpc>
                <a:spcPct val="100000"/>
              </a:lnSpc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Эксплуатация: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Bookman Old Style" panose="02050604050505020204" pitchFamily="18" charset="0"/>
              </a:rPr>
              <a:t>многопроцессорные и многомашинные комплексы, любые пользователи ЭВМ.</a:t>
            </a:r>
            <a:endParaRPr lang="ru-RU" altLang="ru-RU" sz="1200" dirty="0">
              <a:latin typeface="Bookman Old Style" panose="02050604050505020204" pitchFamily="18" charset="0"/>
            </a:endParaRPr>
          </a:p>
          <a:p>
            <a:pPr algn="ctr">
              <a:lnSpc>
                <a:spcPct val="100000"/>
              </a:lnSpc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Программирование: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Bookman Old Style" panose="02050604050505020204" pitchFamily="18" charset="0"/>
              </a:rPr>
              <a:t>базы и банки данных.</a:t>
            </a:r>
            <a:endParaRPr lang="ru-RU" altLang="ru-RU" sz="1200" dirty="0">
              <a:latin typeface="Bookman Old Style" panose="02050604050505020204" pitchFamily="18" charset="0"/>
            </a:endParaRPr>
          </a:p>
          <a:p>
            <a:pPr algn="ctr">
              <a:lnSpc>
                <a:spcPct val="100000"/>
              </a:lnSpc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Оперативная память: 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Bookman Old Style" panose="02050604050505020204" pitchFamily="18" charset="0"/>
              </a:rPr>
              <a:t>2−5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Bookman Old Style" panose="02050604050505020204" pitchFamily="18" charset="0"/>
              </a:rPr>
              <a:t> Мбайт.</a:t>
            </a:r>
            <a:endParaRPr lang="ru-RU" altLang="ru-RU" sz="1200" dirty="0">
              <a:latin typeface="Bookman Old Style" panose="02050604050505020204" pitchFamily="18" charset="0"/>
            </a:endParaRPr>
          </a:p>
          <a:p>
            <a:pPr algn="ctr">
              <a:lnSpc>
                <a:spcPct val="100000"/>
              </a:lnSpc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Bookman Old Style" panose="02050604050505020204" pitchFamily="18" charset="0"/>
              </a:rPr>
              <a:t>Телекоммуникационная обработка данных, объединение в компьютерные сети.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effectLst/>
                <a:latin typeface="Bookman Old Style" panose="02050604050505020204" pitchFamily="18" charset="0"/>
              </a:rPr>
              <a:t> 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effectLst/>
              <a:latin typeface="Bookman Old Style" panose="02050604050505020204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366462" y="338407"/>
            <a:ext cx="5410987" cy="2246598"/>
          </a:xfrm>
          <a:solidFill>
            <a:schemeClr val="bg1">
              <a:alpha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Четвертое поколение ЭВМ (1975 – начало 90-х годов)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8052" y="2695295"/>
            <a:ext cx="4282356" cy="3429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6462" y="2887137"/>
            <a:ext cx="5410987" cy="30456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94115" y="6381935"/>
            <a:ext cx="4252541" cy="369332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Изначальные характеристики!!!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877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1510492" y="1379914"/>
            <a:ext cx="7623810" cy="30976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5667" y="135188"/>
            <a:ext cx="1047680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 smtClean="0">
                <a:latin typeface="Bookman Old Style" panose="02050604050505020204" pitchFamily="18" charset="0"/>
              </a:rPr>
              <a:t>В </a:t>
            </a:r>
            <a:r>
              <a:rPr lang="ru-RU" alt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1976</a:t>
            </a:r>
            <a:r>
              <a:rPr lang="ru-RU" altLang="ru-RU" sz="2800" dirty="0" smtClean="0">
                <a:latin typeface="Bookman Old Style" panose="02050604050505020204" pitchFamily="18" charset="0"/>
              </a:rPr>
              <a:t> году была создана первая </a:t>
            </a:r>
            <a:r>
              <a:rPr lang="ru-RU" alt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ПЕРСОНАЛЬНАЯ ЭВМ.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 smtClean="0">
                <a:latin typeface="Bookman Old Style" panose="02050604050505020204" pitchFamily="18" charset="0"/>
              </a:rPr>
              <a:t>Стив </a:t>
            </a:r>
            <a:r>
              <a:rPr lang="ru-RU" alt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Джобс</a:t>
            </a:r>
            <a:r>
              <a:rPr lang="ru-RU" altLang="ru-RU" sz="2800" dirty="0">
                <a:latin typeface="Bookman Old Style" panose="02050604050505020204" pitchFamily="18" charset="0"/>
              </a:rPr>
              <a:t> и Стив </a:t>
            </a:r>
            <a:r>
              <a:rPr lang="ru-RU" alt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Возняк</a:t>
            </a:r>
            <a:r>
              <a:rPr lang="ru-RU" altLang="ru-RU" sz="2800" dirty="0" smtClean="0">
                <a:latin typeface="Bookman Old Style" panose="02050604050505020204" pitchFamily="18" charset="0"/>
              </a:rPr>
              <a:t> организовали </a:t>
            </a:r>
            <a:r>
              <a:rPr lang="ru-RU" altLang="ru-RU" sz="2800" dirty="0">
                <a:latin typeface="Bookman Old Style" panose="02050604050505020204" pitchFamily="18" charset="0"/>
              </a:rPr>
              <a:t>предприятие по изготовлению персональных компьютеров </a:t>
            </a:r>
            <a:r>
              <a:rPr lang="ru-RU" alt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«</a:t>
            </a:r>
            <a:r>
              <a:rPr lang="ru-RU" alt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Apple</a:t>
            </a:r>
            <a:r>
              <a:rPr lang="ru-RU" alt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»,</a:t>
            </a:r>
            <a:r>
              <a:rPr lang="ru-RU" altLang="ru-RU" sz="2800" dirty="0">
                <a:latin typeface="Bookman Old Style" panose="02050604050505020204" pitchFamily="18" charset="0"/>
              </a:rPr>
              <a:t> предназначенных для большого круга непрофессиональных пользователей. Продавался </a:t>
            </a:r>
            <a:r>
              <a:rPr lang="ru-RU" altLang="ru-RU" sz="3200" dirty="0">
                <a:latin typeface="Bookman Old Style" panose="02050604050505020204" pitchFamily="18" charset="0"/>
              </a:rPr>
              <a:t>Apple1</a:t>
            </a:r>
            <a:r>
              <a:rPr lang="ru-RU" altLang="ru-RU" sz="2800" dirty="0">
                <a:latin typeface="Bookman Old Style" panose="02050604050505020204" pitchFamily="18" charset="0"/>
              </a:rPr>
              <a:t> по весьма интересной цене — </a:t>
            </a:r>
            <a:r>
              <a:rPr lang="ru-RU" altLang="ru-RU" sz="3200" dirty="0">
                <a:latin typeface="Bookman Old Style" panose="02050604050505020204" pitchFamily="18" charset="0"/>
              </a:rPr>
              <a:t>666,66</a:t>
            </a:r>
            <a:r>
              <a:rPr lang="ru-RU" altLang="ru-RU" sz="2800" dirty="0">
                <a:latin typeface="Bookman Old Style" panose="02050604050505020204" pitchFamily="18" charset="0"/>
              </a:rPr>
              <a:t> доллара. За десять месяцев удалось реализовать около двухсот комплектов.</a:t>
            </a:r>
            <a:r>
              <a:rPr lang="ru-RU" altLang="ru-RU" sz="1400" dirty="0">
                <a:latin typeface="Bookman Old Style" panose="02050604050505020204" pitchFamily="18" charset="0"/>
              </a:rPr>
              <a:t> </a:t>
            </a:r>
            <a:endParaRPr lang="ru-RU" altLang="ru-RU" sz="4000" dirty="0">
              <a:latin typeface="Bookman Old Style" panose="020506040505050202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5994" y="4228616"/>
            <a:ext cx="3776403" cy="2294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6951" y="4195655"/>
            <a:ext cx="4138046" cy="2327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325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>
            <a:off x="3855563" y="1489437"/>
            <a:ext cx="1687398" cy="3996964"/>
          </a:xfrm>
          <a:prstGeom prst="downArrow">
            <a:avLst/>
          </a:prstGeom>
          <a:solidFill>
            <a:srgbClr val="FF0B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532325" y="5818930"/>
            <a:ext cx="50125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Пятое поколение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38659" y="630336"/>
            <a:ext cx="5863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Четвертое поколение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7118" y="1670751"/>
            <a:ext cx="58634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Разработка сверхбольших</a:t>
            </a:r>
          </a:p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интегральных схем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162" y="1187007"/>
            <a:ext cx="4060786" cy="352162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35480" y="5331344"/>
            <a:ext cx="232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???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83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569027" y="171261"/>
            <a:ext cx="9220200" cy="1384995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V поколение ЭВМ: разработки с </a:t>
            </a:r>
            <a:r>
              <a:rPr kumimoji="0" lang="ru-RU" altLang="ru-RU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90</a:t>
            </a:r>
            <a:r>
              <a:rPr kumimoji="0" lang="ru-RU" altLang="ru-RU" sz="400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-х годов ХХ века</a:t>
            </a:r>
            <a:r>
              <a:rPr kumimoji="0" lang="ru-RU" altLang="ru-RU" sz="120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</a:t>
            </a:r>
            <a:endParaRPr kumimoji="0" lang="ru-RU" altLang="ru-RU" sz="3600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1569027" y="1633005"/>
            <a:ext cx="9220200" cy="707886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ru-RU" alt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Ориентир: создание ИИ</a:t>
            </a:r>
            <a:endParaRPr lang="ru-RU" altLang="ru-RU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88876" y="5804652"/>
            <a:ext cx="3648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2021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Суперкомпьютер </a:t>
            </a:r>
            <a:r>
              <a:rPr lang="en-US" dirty="0" smtClean="0">
                <a:solidFill>
                  <a:srgbClr val="2021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IBM </a:t>
            </a:r>
            <a:r>
              <a:rPr lang="en-US" dirty="0">
                <a:solidFill>
                  <a:srgbClr val="2021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Watson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7382" y="2555699"/>
            <a:ext cx="4531745" cy="303414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611389" y="2555699"/>
            <a:ext cx="429490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Bookman Old Style" panose="02050604050505020204" pitchFamily="18" charset="0"/>
              </a:rPr>
              <a:t>Основная задача Уотсона — понимать вопросы, сформулированные на естественном языке, и находить на них ответы с помощью </a:t>
            </a:r>
            <a:r>
              <a:rPr lang="ru-RU" sz="2400" dirty="0" smtClean="0">
                <a:latin typeface="Bookman Old Style" panose="02050604050505020204" pitchFamily="18" charset="0"/>
              </a:rPr>
              <a:t>ИИ.</a:t>
            </a:r>
            <a:endParaRPr lang="ru-RU" sz="24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87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Первое поколение ЭВМ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1945-1955 гг.)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3297" y="1872760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Bookman Old Style" panose="02050604050505020204" pitchFamily="18" charset="0"/>
              </a:rPr>
              <a:t>Вычислительные </a:t>
            </a:r>
            <a:r>
              <a:rPr lang="ru-RU" dirty="0">
                <a:latin typeface="Bookman Old Style" panose="02050604050505020204" pitchFamily="18" charset="0"/>
              </a:rPr>
              <a:t>машины на электронных лампах - </a:t>
            </a:r>
            <a:r>
              <a:rPr lang="ru-RU" dirty="0" smtClean="0">
                <a:latin typeface="Bookman Old Style" panose="02050604050505020204" pitchFamily="18" charset="0"/>
              </a:rPr>
              <a:t>диодах </a:t>
            </a:r>
            <a:r>
              <a:rPr lang="ru-RU" dirty="0">
                <a:latin typeface="Bookman Old Style" panose="02050604050505020204" pitchFamily="18" charset="0"/>
              </a:rPr>
              <a:t>и </a:t>
            </a:r>
            <a:r>
              <a:rPr lang="ru-RU" dirty="0" smtClean="0">
                <a:latin typeface="Bookman Old Style" panose="02050604050505020204" pitchFamily="18" charset="0"/>
              </a:rPr>
              <a:t>триодах в количестве от 4.000 – 18.000.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48" y="3003094"/>
            <a:ext cx="4537435" cy="3403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1779" y="3003094"/>
            <a:ext cx="5243569" cy="3403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834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1638" y="138228"/>
            <a:ext cx="10515600" cy="5970342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Машины предназначались для решения сравнительно несложных научно-технических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задач и эксплуатировались только крупными корпорациями.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Были значительных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размеров.</a:t>
            </a: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отребляли большое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количество электроэнергии и выделяли много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тепла.</a:t>
            </a: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мели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невысокую надежность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работы.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Выполняли 10-20 тыс. операций в секунду.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0753" y="3905823"/>
            <a:ext cx="5397371" cy="2698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5285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7627" y="223068"/>
            <a:ext cx="10515600" cy="4351338"/>
          </a:xfrm>
        </p:spPr>
        <p:txBody>
          <a:bodyPr/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Программирование осуществлялось посредством машинных кодов (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необходимо было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знать все команды машины, двоичное представление, архитектуру ЭВМ). </a:t>
            </a: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Оперативная память составляла до 2 Кбайт.</a:t>
            </a: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Данные вводились и выводились с помощью перфокарт, перфолент.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6662" y="3065405"/>
            <a:ext cx="6005759" cy="33903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5610" b="12401"/>
          <a:stretch/>
        </p:blipFill>
        <p:spPr>
          <a:xfrm>
            <a:off x="1334473" y="3065405"/>
            <a:ext cx="3460714" cy="3390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55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>
            <a:off x="3855563" y="1489437"/>
            <a:ext cx="1687398" cy="3996964"/>
          </a:xfrm>
          <a:prstGeom prst="downArrow">
            <a:avLst/>
          </a:prstGeom>
          <a:solidFill>
            <a:srgbClr val="FF0B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855563" y="5410985"/>
            <a:ext cx="5863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Второе поколение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51781" y="667657"/>
            <a:ext cx="5863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Первое поколение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84612" y="2550049"/>
            <a:ext cx="58634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Изобретение </a:t>
            </a:r>
            <a:r>
              <a:rPr lang="ru-RU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транзисторов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162" y="1187007"/>
            <a:ext cx="4060786" cy="3521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28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7463" y="345681"/>
            <a:ext cx="9883219" cy="945855"/>
          </a:xfrm>
          <a:solidFill>
            <a:schemeClr val="bg1">
              <a:alpha val="71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Транзистор</a:t>
            </a:r>
            <a:r>
              <a:rPr lang="ru-RU" sz="2400" dirty="0" smtClean="0">
                <a:latin typeface="Bookman Old Style" panose="02050604050505020204" pitchFamily="18" charset="0"/>
              </a:rPr>
              <a:t> – прибор, заменяющий электронные лампы. </a:t>
            </a:r>
          </a:p>
          <a:p>
            <a:pPr marL="0" indent="0" algn="ctr">
              <a:buNone/>
            </a:pPr>
            <a:r>
              <a:rPr lang="ru-RU" sz="2400" dirty="0" smtClean="0">
                <a:latin typeface="Bookman Old Style" panose="02050604050505020204" pitchFamily="18" charset="0"/>
              </a:rPr>
              <a:t>(1 транзистор = 40 электроламп)</a:t>
            </a:r>
          </a:p>
          <a:p>
            <a:endParaRPr lang="ru-RU" sz="2400" dirty="0"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553" y="2771479"/>
            <a:ext cx="4999348" cy="3749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331694" y="2636105"/>
            <a:ext cx="2877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Вход для тока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96967" y="2640819"/>
            <a:ext cx="2762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Коллектор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5999" y="3014865"/>
            <a:ext cx="1677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База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24672" y="3324300"/>
            <a:ext cx="1677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Эмитер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31694" y="3314872"/>
            <a:ext cx="2877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Выход для тока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16214" y="2969124"/>
            <a:ext cx="2877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«Вентиль»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9073" y="4003067"/>
            <a:ext cx="3754813" cy="2546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Объект 2"/>
          <p:cNvSpPr txBox="1">
            <a:spLocks/>
          </p:cNvSpPr>
          <p:nvPr/>
        </p:nvSpPr>
        <p:spPr>
          <a:xfrm>
            <a:off x="1239918" y="1385638"/>
            <a:ext cx="9769507" cy="1066978"/>
          </a:xfrm>
          <a:prstGeom prst="rect">
            <a:avLst/>
          </a:prstGeom>
          <a:solidFill>
            <a:schemeClr val="bg1">
              <a:alpha val="63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Функция транзистора</a:t>
            </a:r>
            <a:r>
              <a:rPr lang="ru-RU" sz="2400" dirty="0" smtClean="0">
                <a:latin typeface="Bookman Old Style" panose="02050604050505020204" pitchFamily="18" charset="0"/>
              </a:rPr>
              <a:t> – работа с электрическими сигналами:</a:t>
            </a:r>
          </a:p>
          <a:p>
            <a:pPr lvl="1"/>
            <a:r>
              <a:rPr lang="ru-RU" sz="2000" dirty="0" smtClean="0">
                <a:latin typeface="Bookman Old Style" panose="02050604050505020204" pitchFamily="18" charset="0"/>
              </a:rPr>
              <a:t>усиление электрического тока;</a:t>
            </a:r>
          </a:p>
          <a:p>
            <a:pPr lvl="1"/>
            <a:r>
              <a:rPr lang="ru-RU" sz="2000" dirty="0" smtClean="0">
                <a:latin typeface="Bookman Old Style" panose="02050604050505020204" pitchFamily="18" charset="0"/>
              </a:rPr>
              <a:t>переключение электрического тока. 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765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9551" y="1721930"/>
            <a:ext cx="3746820" cy="4595614"/>
          </a:xfrm>
          <a:prstGeom prst="rect">
            <a:avLst/>
          </a:prstGeom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838200" y="1721930"/>
            <a:ext cx="6627829" cy="4595614"/>
          </a:xfrm>
          <a:prstGeom prst="rect">
            <a:avLst/>
          </a:prstGeom>
          <a:solidFill>
            <a:schemeClr val="bg1">
              <a:alpha val="63000"/>
            </a:schemeClr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ru-RU" dirty="0" smtClean="0">
                <a:latin typeface="Bookman Old Style" panose="02050604050505020204" pitchFamily="18" charset="0"/>
              </a:rPr>
              <a:t>Более компактные ЭВМ, чем ЭВМ предыдущего поколения.</a:t>
            </a:r>
            <a:r>
              <a:rPr lang="ru-RU" dirty="0">
                <a:latin typeface="Bookman Old Style" panose="02050604050505020204" pitchFamily="18" charset="0"/>
              </a:rPr>
              <a:t> </a:t>
            </a:r>
            <a:r>
              <a:rPr lang="ru-RU" dirty="0" smtClean="0">
                <a:latin typeface="Bookman Old Style" panose="02050604050505020204" pitchFamily="18" charset="0"/>
              </a:rPr>
              <a:t>Выполнена </a:t>
            </a:r>
            <a:r>
              <a:rPr lang="ru-RU" dirty="0">
                <a:latin typeface="Bookman Old Style" panose="02050604050505020204" pitchFamily="18" charset="0"/>
              </a:rPr>
              <a:t>в виде однотипных стоек, чуть выше человеческого роста, но для размещения требовался специальный машинный зал</a:t>
            </a:r>
            <a:r>
              <a:rPr lang="ru-RU" dirty="0" smtClean="0">
                <a:latin typeface="Bookman Old Style" panose="02050604050505020204" pitchFamily="18" charset="0"/>
              </a:rPr>
              <a:t>.</a:t>
            </a:r>
          </a:p>
          <a:p>
            <a:pPr lvl="1"/>
            <a:r>
              <a:rPr lang="ru-RU" dirty="0" smtClean="0">
                <a:latin typeface="Bookman Old Style" panose="02050604050505020204" pitchFamily="18" charset="0"/>
              </a:rPr>
              <a:t>Более быстродействующие: выполняли 100 – 500 тыс. операций в секунду.</a:t>
            </a:r>
          </a:p>
          <a:p>
            <a:pPr lvl="1">
              <a:lnSpc>
                <a:spcPct val="100000"/>
              </a:lnSpc>
            </a:pPr>
            <a:r>
              <a:rPr lang="ru-RU" dirty="0">
                <a:latin typeface="Bookman Old Style" panose="02050604050505020204" pitchFamily="18" charset="0"/>
              </a:rPr>
              <a:t>Эксплуатировались вычислительными центрами со специальным штатом обслуживающего персонала, появилась новая специальность — 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оператор ЭВМ</a:t>
            </a:r>
            <a:r>
              <a:rPr lang="ru-RU" dirty="0">
                <a:latin typeface="Bookman Old Style" panose="02050604050505020204" pitchFamily="18" charset="0"/>
              </a:rPr>
              <a:t>.</a:t>
            </a:r>
          </a:p>
          <a:p>
            <a:pPr lvl="1"/>
            <a:endParaRPr lang="ru-RU" dirty="0" smtClean="0">
              <a:latin typeface="Bookman Old Style" panose="02050604050505020204" pitchFamily="18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38200" y="167162"/>
            <a:ext cx="10515600" cy="14605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Второе поколение ЭВМ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1955–1965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)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40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4443" y="101108"/>
            <a:ext cx="10515600" cy="3829869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Bookman Old Style" panose="02050604050505020204" pitchFamily="18" charset="0"/>
              </a:rPr>
              <a:t>Программирование осуществлялось </a:t>
            </a:r>
            <a:r>
              <a:rPr lang="ru-RU" sz="2000" dirty="0">
                <a:latin typeface="Bookman Old Style" panose="02050604050505020204" pitchFamily="18" charset="0"/>
              </a:rPr>
              <a:t>на алгоритмических </a:t>
            </a:r>
            <a:r>
              <a:rPr lang="ru-RU" sz="2000" dirty="0" smtClean="0">
                <a:latin typeface="Bookman Old Style" panose="02050604050505020204" pitchFamily="18" charset="0"/>
              </a:rPr>
              <a:t>языках.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В это время появляются первые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операционные системы</a:t>
            </a:r>
            <a:r>
              <a:rPr lang="ru-RU" sz="2000" dirty="0" smtClean="0">
                <a:latin typeface="Bookman Old Style" panose="02050604050505020204" pitchFamily="18" charset="0"/>
              </a:rPr>
              <a:t>.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Оперативная память составляет от 2 до 32 Кбайт.</a:t>
            </a:r>
          </a:p>
          <a:p>
            <a:r>
              <a:rPr lang="ru-RU" altLang="ru-RU" sz="2000" dirty="0" smtClean="0">
                <a:latin typeface="Bookman Old Style" panose="02050604050505020204" pitchFamily="18" charset="0"/>
              </a:rPr>
              <a:t>Уже </a:t>
            </a:r>
            <a:r>
              <a:rPr lang="ru-RU" altLang="ru-RU" sz="2000" dirty="0">
                <a:latin typeface="Bookman Old Style" panose="02050604050505020204" pitchFamily="18" charset="0"/>
              </a:rPr>
              <a:t>начиная со второго поколения, машины стали делиться на большие, средние и малые по признакам размеров, стоимости, вычислительных возможностей.</a:t>
            </a:r>
            <a:endParaRPr lang="ru-RU" altLang="ru-RU" sz="1100" dirty="0">
              <a:latin typeface="Bookman Old Style" panose="020506040505050202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000" dirty="0">
                <a:solidFill>
                  <a:srgbClr val="4E4E3F"/>
                </a:solidFill>
                <a:latin typeface="Bookman Old Style" panose="02050604050505020204" pitchFamily="18" charset="0"/>
              </a:rPr>
              <a:t> </a:t>
            </a:r>
            <a:endParaRPr lang="ru-RU" altLang="ru-RU" sz="1100" dirty="0">
              <a:latin typeface="Bookman Old Style" panose="02050604050505020204" pitchFamily="18" charset="0"/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000" i="1" dirty="0">
                <a:solidFill>
                  <a:srgbClr val="4E4E3F"/>
                </a:solidFill>
                <a:latin typeface="Bookman Old Style" panose="02050604050505020204" pitchFamily="18" charset="0"/>
              </a:rPr>
              <a:t>Так, небольшие отечественные машины второго поколения («</a:t>
            </a:r>
            <a:r>
              <a:rPr lang="ru-RU" altLang="ru-RU" sz="2000" b="1" i="1" dirty="0" err="1">
                <a:solidFill>
                  <a:srgbClr val="FF044F"/>
                </a:solidFill>
                <a:latin typeface="Bookman Old Style" panose="02050604050505020204" pitchFamily="18" charset="0"/>
              </a:rPr>
              <a:t>Наири</a:t>
            </a:r>
            <a:r>
              <a:rPr lang="ru-RU" altLang="ru-RU" sz="2000" i="1" dirty="0">
                <a:solidFill>
                  <a:srgbClr val="4E4E3F"/>
                </a:solidFill>
                <a:latin typeface="Bookman Old Style" panose="02050604050505020204" pitchFamily="18" charset="0"/>
              </a:rPr>
              <a:t>», «</a:t>
            </a:r>
            <a:r>
              <a:rPr lang="ru-RU" altLang="ru-RU" sz="2000" b="1" i="1" dirty="0" err="1">
                <a:solidFill>
                  <a:srgbClr val="FF0000"/>
                </a:solidFill>
                <a:latin typeface="Bookman Old Style" panose="02050604050505020204" pitchFamily="18" charset="0"/>
              </a:rPr>
              <a:t>Раздан</a:t>
            </a:r>
            <a:r>
              <a:rPr lang="ru-RU" altLang="ru-RU" sz="2000" i="1" dirty="0">
                <a:solidFill>
                  <a:srgbClr val="4E4E3F"/>
                </a:solidFill>
                <a:latin typeface="Bookman Old Style" panose="02050604050505020204" pitchFamily="18" charset="0"/>
              </a:rPr>
              <a:t>», «</a:t>
            </a:r>
            <a:r>
              <a:rPr lang="ru-RU" altLang="ru-RU" sz="2000" b="1" i="1" dirty="0">
                <a:solidFill>
                  <a:srgbClr val="FF0000"/>
                </a:solidFill>
                <a:latin typeface="Bookman Old Style" panose="02050604050505020204" pitchFamily="18" charset="0"/>
              </a:rPr>
              <a:t>Мир</a:t>
            </a:r>
            <a:r>
              <a:rPr lang="ru-RU" altLang="ru-RU" sz="2000" i="1" dirty="0">
                <a:solidFill>
                  <a:srgbClr val="4E4E3F"/>
                </a:solidFill>
                <a:latin typeface="Bookman Old Style" panose="02050604050505020204" pitchFamily="18" charset="0"/>
              </a:rPr>
              <a:t>» и др.) были в конце </a:t>
            </a:r>
            <a:r>
              <a:rPr lang="ru-RU" altLang="ru-RU" sz="2400" i="1" dirty="0">
                <a:solidFill>
                  <a:srgbClr val="FF0000"/>
                </a:solidFill>
                <a:latin typeface="Bookman Old Style" panose="02050604050505020204" pitchFamily="18" charset="0"/>
              </a:rPr>
              <a:t>60</a:t>
            </a:r>
            <a:r>
              <a:rPr lang="ru-RU" altLang="ru-RU" sz="2000" i="1" dirty="0">
                <a:solidFill>
                  <a:srgbClr val="4E4E3F"/>
                </a:solidFill>
                <a:latin typeface="Bookman Old Style" panose="02050604050505020204" pitchFamily="18" charset="0"/>
              </a:rPr>
              <a:t>-х годов вполне доступны каждому вузу, в то время как упомянутая выше </a:t>
            </a:r>
            <a:r>
              <a:rPr lang="ru-RU" altLang="ru-RU" sz="2000" b="1" i="1" dirty="0">
                <a:solidFill>
                  <a:srgbClr val="FF0000"/>
                </a:solidFill>
                <a:latin typeface="Bookman Old Style" panose="02050604050505020204" pitchFamily="18" charset="0"/>
              </a:rPr>
              <a:t>БЭСМ-6</a:t>
            </a:r>
            <a:r>
              <a:rPr lang="ru-RU" altLang="ru-RU" sz="2000" i="1" dirty="0">
                <a:solidFill>
                  <a:srgbClr val="4E4E3F"/>
                </a:solidFill>
                <a:latin typeface="Bookman Old Style" panose="02050604050505020204" pitchFamily="18" charset="0"/>
              </a:rPr>
              <a:t> имела профессиональные показатели (и стоимость) на </a:t>
            </a:r>
            <a:r>
              <a:rPr lang="ru-RU" altLang="ru-RU" sz="2400" i="1" dirty="0">
                <a:solidFill>
                  <a:srgbClr val="FF0000"/>
                </a:solidFill>
                <a:latin typeface="Bookman Old Style" panose="02050604050505020204" pitchFamily="18" charset="0"/>
              </a:rPr>
              <a:t>2−3</a:t>
            </a:r>
            <a:r>
              <a:rPr lang="ru-RU" altLang="ru-RU" sz="2000" i="1" dirty="0">
                <a:solidFill>
                  <a:srgbClr val="4E4E3F"/>
                </a:solidFill>
                <a:latin typeface="Bookman Old Style" panose="02050604050505020204" pitchFamily="18" charset="0"/>
              </a:rPr>
              <a:t> </a:t>
            </a:r>
            <a:r>
              <a:rPr lang="ru-RU" altLang="ru-RU" sz="2000" i="1" dirty="0" smtClean="0">
                <a:solidFill>
                  <a:srgbClr val="4E4E3F"/>
                </a:solidFill>
                <a:latin typeface="Bookman Old Style" panose="02050604050505020204" pitchFamily="18" charset="0"/>
              </a:rPr>
              <a:t>порядка выше</a:t>
            </a:r>
            <a:endParaRPr lang="ru-RU" sz="2000" i="1" dirty="0">
              <a:latin typeface="Bookman Old Style" panose="020506040505050202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2880" y="4356464"/>
            <a:ext cx="4558971" cy="177799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2609" y="4108983"/>
            <a:ext cx="4915441" cy="262583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816" y="4043505"/>
            <a:ext cx="3714161" cy="2691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7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>
            <a:off x="3855563" y="1489437"/>
            <a:ext cx="1687398" cy="3996964"/>
          </a:xfrm>
          <a:prstGeom prst="downArrow">
            <a:avLst/>
          </a:prstGeom>
          <a:solidFill>
            <a:srgbClr val="FF0B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855563" y="5410985"/>
            <a:ext cx="5863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Третье поколение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51781" y="667657"/>
            <a:ext cx="5863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Второе поколение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84612" y="1608416"/>
            <a:ext cx="586347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Распространение интегральных схем  (</a:t>
            </a:r>
            <a:r>
              <a:rPr lang="ru-RU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транзисторы + соединение между ними)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162" y="1187007"/>
            <a:ext cx="4060786" cy="3521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75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367</Words>
  <Application>Microsoft Office PowerPoint</Application>
  <PresentationFormat>Широкоэкранный</PresentationFormat>
  <Paragraphs>82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Bookman Old Style</vt:lpstr>
      <vt:lpstr>Calibri</vt:lpstr>
      <vt:lpstr>Calibri Light</vt:lpstr>
      <vt:lpstr>Office Theme</vt:lpstr>
      <vt:lpstr>История развития вычислительной техники</vt:lpstr>
      <vt:lpstr>Первое поколение ЭВМ (1945-1955 гг.)</vt:lpstr>
      <vt:lpstr>Презентация PowerPoint</vt:lpstr>
      <vt:lpstr>Презентация PowerPoint</vt:lpstr>
      <vt:lpstr>Презентация PowerPoint</vt:lpstr>
      <vt:lpstr>Презентация PowerPoint</vt:lpstr>
      <vt:lpstr>Второе поколение ЭВМ  (1955–1965) </vt:lpstr>
      <vt:lpstr>Презентация PowerPoint</vt:lpstr>
      <vt:lpstr>Презентация PowerPoint</vt:lpstr>
      <vt:lpstr>Интегральные схемы</vt:lpstr>
      <vt:lpstr>Третье поколение ЭВМ (1965-1975)</vt:lpstr>
      <vt:lpstr>Презентация PowerPoint</vt:lpstr>
      <vt:lpstr>Презентация PowerPoint</vt:lpstr>
      <vt:lpstr>Презентация PowerPoint</vt:lpstr>
      <vt:lpstr>Четвертое поколение ЭВМ (1975 – начало 90-х годов)</vt:lpstr>
      <vt:lpstr>Презентация PowerPoint</vt:lpstr>
      <vt:lpstr>Презентация PowerPoint</vt:lpstr>
      <vt:lpstr>V поколение ЭВМ: разработки с 90-х годов ХХ века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User</dc:creator>
  <cp:lastModifiedBy>Юлия Савенко</cp:lastModifiedBy>
  <cp:revision>37</cp:revision>
  <dcterms:created xsi:type="dcterms:W3CDTF">2020-05-18T13:32:58Z</dcterms:created>
  <dcterms:modified xsi:type="dcterms:W3CDTF">2020-11-12T13:43:32Z</dcterms:modified>
</cp:coreProperties>
</file>