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61" r:id="rId7"/>
    <p:sldId id="260" r:id="rId8"/>
    <p:sldId id="258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B551-6FAF-404C-B6BD-FF5741DBA8A8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DD2A1-A092-47BF-8DB8-EE87A340A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3173D-12A1-408D-8BAD-CB2B7EA8B148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B558C-C6DC-4144-AE07-5689505F5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1259A-797A-40A8-BCA7-32AB8977BA8D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6C07-0D66-40C4-8516-25B11D005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E1FE8-15D0-419C-98C8-1EFB50124249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47025-C1C0-4AE5-B68F-78FA5DA82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C3ECF-AF7C-4915-9204-E5B974CE9286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5CA9-E68D-486C-A6E4-54D96A594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DE491-6BA2-40ED-A590-315761100209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A34ED-2A1E-45BF-8237-E7B9DC02B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56A22-8063-4926-A151-55F75319ACD3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12E4F-1991-4B95-AF2F-9FE4339DF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5EA1-A705-40B4-B5C7-D09C40B01226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A1B96-C0F3-435B-AD4E-4CB353DBC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D4329-131E-4463-AB98-E056D814CA62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BB913-7C51-4DD0-A54F-D7C88512F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6D62A-7F65-4FBD-AAC2-A26A34C382DE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25C98-ED18-4508-8447-5647E59CB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6EC8A-A6C3-4A20-96F8-DF67195CE698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A9F12-323D-49E5-8F24-C3612DF32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E22767F-1563-4789-BF91-69612164590C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E0009E7-322F-4170-9117-A828D3878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1341438"/>
            <a:ext cx="49911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6871" y="188640"/>
            <a:ext cx="8077200" cy="167335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Герои волшебных сказок.</a:t>
            </a:r>
            <a:b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dirty="0" err="1" smtClean="0">
                <a:solidFill>
                  <a:schemeClr val="accent1">
                    <a:satMod val="150000"/>
                  </a:schemeClr>
                </a:solidFill>
              </a:rPr>
              <a:t>Кащей</a:t>
            </a: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 Бессмертный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5229225"/>
            <a:ext cx="8077200" cy="1500188"/>
          </a:xfrm>
        </p:spPr>
        <p:txBody>
          <a:bodyPr/>
          <a:lstStyle/>
          <a:p>
            <a:r>
              <a:rPr lang="ru-RU" smtClean="0"/>
              <a:t>Автор:</a:t>
            </a:r>
          </a:p>
          <a:p>
            <a:r>
              <a:rPr lang="ru-RU" smtClean="0"/>
              <a:t>Ученица 5 </a:t>
            </a:r>
            <a:r>
              <a:rPr lang="ru-RU" smtClean="0">
                <a:latin typeface="Arial" charset="0"/>
              </a:rPr>
              <a:t>Г класса средней школы № 6 Спирина Ульяна</a:t>
            </a:r>
          </a:p>
          <a:p>
            <a:endParaRPr lang="ru-RU" smtClean="0"/>
          </a:p>
        </p:txBody>
      </p:sp>
      <p:pic>
        <p:nvPicPr>
          <p:cNvPr id="13316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8313" y="2133600"/>
            <a:ext cx="3233737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2975" y="2430463"/>
            <a:ext cx="3182938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013192" cy="7029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satMod val="150000"/>
                  </a:schemeClr>
                </a:solidFill>
              </a:rPr>
              <a:t>Использованные ресурсы:</a:t>
            </a:r>
            <a:endParaRPr lang="ru-RU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>
          <a:xfrm>
            <a:off x="250825" y="1341438"/>
            <a:ext cx="8023225" cy="6858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1. </a:t>
            </a:r>
            <a:r>
              <a:rPr lang="en-US" smtClean="0">
                <a:solidFill>
                  <a:srgbClr val="FF0000"/>
                </a:solidFill>
              </a:rPr>
              <a:t>http://potomy.ru/school/3034.html</a:t>
            </a:r>
            <a:endParaRPr lang="ru-RU" smtClean="0">
              <a:solidFill>
                <a:srgbClr val="FF0000"/>
              </a:solidFill>
            </a:endParaRPr>
          </a:p>
          <a:p>
            <a:r>
              <a:rPr lang="ru-RU" smtClean="0">
                <a:solidFill>
                  <a:srgbClr val="FF0000"/>
                </a:solidFill>
              </a:rPr>
              <a:t>2. </a:t>
            </a:r>
            <a:r>
              <a:rPr lang="en-US" smtClean="0">
                <a:solidFill>
                  <a:srgbClr val="FF0000"/>
                </a:solidFill>
              </a:rPr>
              <a:t>http://ctypa.ucoz.ru/publ/2-1-0-10</a:t>
            </a:r>
            <a:endParaRPr lang="ru-RU" smtClean="0">
              <a:solidFill>
                <a:srgbClr val="FF0000"/>
              </a:solidFill>
            </a:endParaRPr>
          </a:p>
        </p:txBody>
      </p:sp>
      <p:pic>
        <p:nvPicPr>
          <p:cNvPr id="2253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8163" y="333375"/>
            <a:ext cx="20955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76538"/>
            <a:ext cx="475297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013192" cy="1852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satMod val="150000"/>
                  </a:schemeClr>
                </a:solidFill>
              </a:rPr>
              <a:t>Кощей Бессмертный (</a:t>
            </a:r>
            <a:r>
              <a:rPr lang="ru-RU" sz="2400" dirty="0" err="1">
                <a:solidFill>
                  <a:schemeClr val="accent1">
                    <a:satMod val="150000"/>
                  </a:schemeClr>
                </a:solidFill>
              </a:rPr>
              <a:t>Кащей</a:t>
            </a:r>
            <a:r>
              <a:rPr lang="ru-RU" sz="2400" dirty="0">
                <a:solidFill>
                  <a:schemeClr val="accent1">
                    <a:satMod val="150000"/>
                  </a:schemeClr>
                </a:solidFill>
              </a:rPr>
              <a:t> Бессмертный) — отрицательный персонаж русских сказок. Царь, иногда — всадник на волшебном говорящем коне. Часто выступает в роли похитителя невесты главного героя.</a:t>
            </a:r>
            <a:br>
              <a:rPr lang="ru-RU" sz="2400" dirty="0">
                <a:solidFill>
                  <a:schemeClr val="accent1">
                    <a:satMod val="150000"/>
                  </a:schemeClr>
                </a:solidFill>
              </a:rPr>
            </a:br>
            <a:endParaRPr lang="ru-RU" sz="24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4338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290763"/>
            <a:ext cx="5851525" cy="436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223224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accent1">
                    <a:satMod val="150000"/>
                  </a:schemeClr>
                </a:solidFill>
              </a:rPr>
              <a:t>Кащей</a:t>
            </a:r>
            <a:r>
              <a:rPr lang="ru-RU" sz="2400" dirty="0">
                <a:solidFill>
                  <a:schemeClr val="accent1">
                    <a:satMod val="150000"/>
                  </a:schemeClr>
                </a:solidFill>
              </a:rPr>
              <a:t> Бессмертный является одним из самых загадочных персонажей русских волшебных сказок. В отличие от других героев, например Бабы Яги, он всегда выступает только как враг героя. Поэтому основными качествами </a:t>
            </a:r>
            <a:r>
              <a:rPr lang="ru-RU" sz="2400" dirty="0" err="1">
                <a:solidFill>
                  <a:schemeClr val="accent1">
                    <a:satMod val="150000"/>
                  </a:schemeClr>
                </a:solidFill>
              </a:rPr>
              <a:t>Кащея</a:t>
            </a:r>
            <a:r>
              <a:rPr lang="ru-RU" sz="2400" dirty="0">
                <a:solidFill>
                  <a:schemeClr val="accent1">
                    <a:satMod val="150000"/>
                  </a:schemeClr>
                </a:solidFill>
              </a:rPr>
              <a:t> являются ненасытная злоба, жадность и коварство.</a:t>
            </a:r>
            <a:br>
              <a:rPr lang="ru-RU" sz="2400" dirty="0">
                <a:solidFill>
                  <a:schemeClr val="accent1">
                    <a:satMod val="150000"/>
                  </a:schemeClr>
                </a:solidFill>
              </a:rPr>
            </a:br>
            <a:endParaRPr lang="ru-RU" sz="24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5362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924175"/>
            <a:ext cx="57150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214083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satMod val="150000"/>
                  </a:schemeClr>
                </a:solidFill>
              </a:rPr>
              <a:t>Поскольку он представляет собой отрицательного персонажа, его внешний облик соответствует его сюжетной функции и не отличается большим разнообразием.</a:t>
            </a:r>
            <a:br>
              <a:rPr lang="ru-RU" sz="2800" dirty="0">
                <a:solidFill>
                  <a:schemeClr val="accent1">
                    <a:satMod val="150000"/>
                  </a:schemeClr>
                </a:solidFill>
              </a:rPr>
            </a:b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638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8575" y="3649663"/>
            <a:ext cx="16541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235325"/>
            <a:ext cx="3121025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25" y="2759075"/>
            <a:ext cx="3344863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" y="692150"/>
            <a:ext cx="5718175" cy="364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229200"/>
            <a:ext cx="8784976" cy="151216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err="1">
                <a:solidFill>
                  <a:srgbClr val="002060"/>
                </a:solidFill>
              </a:rPr>
              <a:t>Кащей</a:t>
            </a:r>
            <a:r>
              <a:rPr lang="ru-RU" sz="1800" dirty="0">
                <a:solidFill>
                  <a:srgbClr val="002060"/>
                </a:solidFill>
              </a:rPr>
              <a:t> практически одинаково выглядит во всех сказках. Это худой, длиннобородый старик с костлявыми руками. Однако главное его качество связано с тем, что он — оборотень и могущественный волшебник, </a:t>
            </a:r>
            <a:r>
              <a:rPr lang="ru-RU" sz="1800" dirty="0" smtClean="0">
                <a:solidFill>
                  <a:srgbClr val="002060"/>
                </a:solidFill>
              </a:rPr>
              <a:t>наделённый </a:t>
            </a:r>
            <a:r>
              <a:rPr lang="ru-RU" sz="1800" dirty="0">
                <a:solidFill>
                  <a:srgbClr val="002060"/>
                </a:solidFill>
              </a:rPr>
              <a:t>бессмертием. Сила его волшебства огромна, и для борьбы с ней герою требуется специальный талисман, а также многочисленные </a:t>
            </a:r>
            <a:r>
              <a:rPr lang="ru-RU" sz="1800" dirty="0" smtClean="0">
                <a:solidFill>
                  <a:srgbClr val="002060"/>
                </a:solidFill>
              </a:rPr>
              <a:t>помощники.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17411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4288"/>
            <a:ext cx="3595687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0613" y="2757488"/>
            <a:ext cx="6607175" cy="42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208823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1">
                    <a:satMod val="150000"/>
                  </a:schemeClr>
                </a:solidFill>
              </a:rPr>
              <a:t>В ряде сказок врагом Кощея выступает Баба-Яга, которая сообщает главному герою информацию о том, как его убить.</a:t>
            </a:r>
            <a:br>
              <a:rPr lang="ru-RU" sz="3200" dirty="0">
                <a:solidFill>
                  <a:schemeClr val="accent1">
                    <a:satMod val="150000"/>
                  </a:schemeClr>
                </a:solidFill>
              </a:rPr>
            </a:br>
            <a:endParaRPr lang="ru-RU" sz="3200" dirty="0">
              <a:solidFill>
                <a:schemeClr val="accent1"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228484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satMod val="150000"/>
                  </a:schemeClr>
                </a:solidFill>
              </a:rPr>
              <a:t>Смерть Кощея спрятана на острове </a:t>
            </a:r>
            <a:r>
              <a:rPr lang="ru-RU" sz="2800" dirty="0" smtClean="0">
                <a:solidFill>
                  <a:schemeClr val="accent1">
                    <a:satMod val="150000"/>
                  </a:schemeClr>
                </a:solidFill>
              </a:rPr>
              <a:t>Буяне, </a:t>
            </a:r>
            <a:r>
              <a:rPr lang="ru-RU" sz="2800" dirty="0">
                <a:solidFill>
                  <a:schemeClr val="accent1">
                    <a:satMod val="150000"/>
                  </a:schemeClr>
                </a:solidFill>
              </a:rPr>
              <a:t>на котором растёт дуб, на дубе висит сундук, в сундуке заяц, в зайце утка, в утке яйцо, в яйце игла. Если сломать эту иглу, то Кощей умрёт.</a:t>
            </a:r>
            <a:br>
              <a:rPr lang="ru-RU" sz="2800" dirty="0">
                <a:solidFill>
                  <a:schemeClr val="accent1">
                    <a:satMod val="150000"/>
                  </a:schemeClr>
                </a:solidFill>
              </a:rPr>
            </a:br>
            <a:endParaRPr lang="ru-RU" sz="28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9458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9963" y="3576638"/>
            <a:ext cx="30670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429000"/>
            <a:ext cx="21002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033713"/>
            <a:ext cx="3476625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Текст 3"/>
          <p:cNvSpPr>
            <a:spLocks noGrp="1"/>
          </p:cNvSpPr>
          <p:nvPr>
            <p:ph type="body" sz="half" idx="2"/>
          </p:nvPr>
        </p:nvSpPr>
        <p:spPr>
          <a:xfrm>
            <a:off x="107950" y="115888"/>
            <a:ext cx="2735263" cy="6553200"/>
          </a:xfrm>
        </p:spPr>
        <p:txBody>
          <a:bodyPr/>
          <a:lstStyle/>
          <a:p>
            <a:r>
              <a:rPr lang="ru-RU" sz="1800" smtClean="0">
                <a:solidFill>
                  <a:srgbClr val="FF0000"/>
                </a:solidFill>
              </a:rPr>
              <a:t>О происхождении этого образа до сих пор нет единого мнения. </a:t>
            </a:r>
          </a:p>
          <a:p>
            <a:endParaRPr lang="ru-RU" sz="1800" smtClean="0">
              <a:solidFill>
                <a:srgbClr val="FF0000"/>
              </a:solidFill>
            </a:endParaRPr>
          </a:p>
          <a:p>
            <a:endParaRPr lang="ru-RU" sz="1800" smtClean="0">
              <a:solidFill>
                <a:srgbClr val="FF0000"/>
              </a:solidFill>
            </a:endParaRPr>
          </a:p>
          <a:p>
            <a:r>
              <a:rPr lang="ru-RU" sz="1800" smtClean="0">
                <a:solidFill>
                  <a:srgbClr val="FF0000"/>
                </a:solidFill>
              </a:rPr>
              <a:t>Правда, ряд исследователей полагают, что Кащей пришел в русский фольклор из тюркского. Само его имя означает «пленник, раб» и связано с корнем «кость», то есть с обозначением истощённого, измождённого человека. Именно поэтому вначале в русских сказках Кащей действовал под именем Карачун (от слова «карачиться» — корчиться, насылать корчи (судороги)).</a:t>
            </a:r>
          </a:p>
        </p:txBody>
      </p:sp>
      <p:pic>
        <p:nvPicPr>
          <p:cNvPr id="20482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" b="8"/>
          <a:stretch>
            <a:fillRect/>
          </a:stretch>
        </p:blipFill>
        <p:spPr>
          <a:xfrm>
            <a:off x="2897188" y="1484313"/>
            <a:ext cx="6246812" cy="5373687"/>
          </a:xfr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44450"/>
            <a:ext cx="2468562" cy="6553200"/>
          </a:xfrm>
        </p:spPr>
        <p:txBody>
          <a:bodyPr/>
          <a:lstStyle/>
          <a:p>
            <a:r>
              <a:rPr lang="ru-RU" sz="2000" smtClean="0">
                <a:solidFill>
                  <a:srgbClr val="FF0000"/>
                </a:solidFill>
              </a:rPr>
              <a:t>Однако, в сказке слабость Кащея превратилась в его силу. </a:t>
            </a:r>
          </a:p>
          <a:p>
            <a:endParaRPr lang="ru-RU" sz="2000" smtClean="0">
              <a:solidFill>
                <a:srgbClr val="FF0000"/>
              </a:solidFill>
            </a:endParaRPr>
          </a:p>
          <a:p>
            <a:r>
              <a:rPr lang="ru-RU" sz="2000" smtClean="0">
                <a:solidFill>
                  <a:srgbClr val="FF0000"/>
                </a:solidFill>
              </a:rPr>
              <a:t>Обретя бессмертие, невзрачный и тщедушный герой стал властителем собственного царства. Победа над ним даётся труднее, чем над любым другим врагом, но тем не менее он всегда оказывается поверженным своими противниками.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144" r="11144"/>
          <a:stretch>
            <a:fillRect/>
          </a:stretch>
        </p:blipFill>
        <p:spPr>
          <a:xfrm>
            <a:off x="2903538" y="1484313"/>
            <a:ext cx="6248400" cy="5373687"/>
          </a:xfr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66</TotalTime>
  <Words>113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23" baseType="lpstr">
      <vt:lpstr>Corbel</vt:lpstr>
      <vt:lpstr>Arial</vt:lpstr>
      <vt:lpstr>Wingdings 2</vt:lpstr>
      <vt:lpstr>Wingdings</vt:lpstr>
      <vt:lpstr>Wingdings 3</vt:lpstr>
      <vt:lpstr>Calibri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волшебных сказок. Кащей Бессмертный</dc:title>
  <dc:creator>н</dc:creator>
  <cp:lastModifiedBy>Андрей</cp:lastModifiedBy>
  <cp:revision>10</cp:revision>
  <dcterms:created xsi:type="dcterms:W3CDTF">2012-07-16T01:23:44Z</dcterms:created>
  <dcterms:modified xsi:type="dcterms:W3CDTF">2013-05-27T13:36:25Z</dcterms:modified>
</cp:coreProperties>
</file>