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1FBA6B-D3A4-46D6-8B1D-4451E5445537}"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1FBA6B-D3A4-46D6-8B1D-4451E5445537}"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1FBA6B-D3A4-46D6-8B1D-4451E5445537}"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71FBA6B-D3A4-46D6-8B1D-4451E544553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1FBA6B-D3A4-46D6-8B1D-4451E5445537}"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E9A09D3-A5E0-4AE6-8CB6-8BE4C5F9FD28}" type="datetimeFigureOut">
              <a:rPr lang="ru-RU" smtClean="0"/>
              <a:pPr/>
              <a:t>03.12.2019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71FBA6B-D3A4-46D6-8B1D-4451E5445537}"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4E9A09D3-A5E0-4AE6-8CB6-8BE4C5F9FD28}" type="datetimeFigureOut">
              <a:rPr lang="ru-RU" smtClean="0"/>
              <a:pPr/>
              <a:t>03.12.2019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71FBA6B-D3A4-46D6-8B1D-4451E5445537}"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6600" dirty="0" smtClean="0"/>
              <a:t>СНЕЖНЫЕ ЛАВИНЫ</a:t>
            </a:r>
            <a:endParaRPr lang="ru-RU" sz="6600" dirty="0"/>
          </a:p>
        </p:txBody>
      </p:sp>
      <p:sp>
        <p:nvSpPr>
          <p:cNvPr id="3" name="Подзаголовок 2"/>
          <p:cNvSpPr>
            <a:spLocks noGrp="1"/>
          </p:cNvSpPr>
          <p:nvPr>
            <p:ph type="subTitle" idx="1"/>
          </p:nvPr>
        </p:nvSpPr>
        <p:spPr>
          <a:xfrm>
            <a:off x="1763688" y="5013176"/>
            <a:ext cx="6400800" cy="1473200"/>
          </a:xfrm>
        </p:spPr>
        <p:txBody>
          <a:bodyPr/>
          <a:lstStyle/>
          <a:p>
            <a:r>
              <a:rPr lang="ru-RU" dirty="0" smtClean="0">
                <a:solidFill>
                  <a:schemeClr val="tx2"/>
                </a:solidFill>
              </a:rPr>
              <a:t>МБОУ «Майская СОШ»</a:t>
            </a:r>
            <a:endParaRPr lang="ru-RU" dirty="0" smtClean="0">
              <a:solidFill>
                <a:schemeClr val="tx2"/>
              </a:solidFill>
            </a:endParaRPr>
          </a:p>
          <a:p>
            <a:r>
              <a:rPr lang="ru-RU" dirty="0" smtClean="0">
                <a:solidFill>
                  <a:schemeClr val="tx2"/>
                </a:solidFill>
              </a:rPr>
              <a:t>Учитель </a:t>
            </a:r>
            <a:r>
              <a:rPr lang="ru-RU" dirty="0" smtClean="0">
                <a:solidFill>
                  <a:schemeClr val="tx2"/>
                </a:solidFill>
              </a:rPr>
              <a:t>ОБЖ</a:t>
            </a:r>
          </a:p>
          <a:p>
            <a:r>
              <a:rPr lang="ru-RU" dirty="0" smtClean="0">
                <a:solidFill>
                  <a:schemeClr val="tx2"/>
                </a:solidFill>
              </a:rPr>
              <a:t>Кузнецов </a:t>
            </a:r>
            <a:r>
              <a:rPr lang="ru-RU" smtClean="0">
                <a:solidFill>
                  <a:schemeClr val="tx2"/>
                </a:solidFill>
              </a:rPr>
              <a:t>Максим Сергеевич </a:t>
            </a:r>
            <a:endParaRPr lang="ru-RU" dirty="0" smtClean="0">
              <a:solidFill>
                <a:schemeClr val="tx2"/>
              </a:solidFill>
            </a:endParaRPr>
          </a:p>
        </p:txBody>
      </p:sp>
    </p:spTree>
    <p:extLst>
      <p:ext uri="{BB962C8B-B14F-4D97-AF65-F5344CB8AC3E}">
        <p14:creationId xmlns:p14="http://schemas.microsoft.com/office/powerpoint/2010/main" xmlns="" val="3719398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772815"/>
            <a:ext cx="7225119" cy="461665"/>
          </a:xfrm>
          <a:prstGeom prst="rect">
            <a:avLst/>
          </a:prstGeom>
        </p:spPr>
        <p:txBody>
          <a:bodyPr wrap="none">
            <a:spAutoFit/>
          </a:bodyPr>
          <a:lstStyle/>
          <a:p>
            <a:r>
              <a:rPr lang="ru-RU" sz="2400" b="1" dirty="0" smtClean="0">
                <a:solidFill>
                  <a:srgbClr val="FF0000"/>
                </a:solidFill>
              </a:rPr>
              <a:t>ПРАВИЛА ПОВЕДЕНИЯ В ЛАВИНООПАСНЫХ ЗОНАХ</a:t>
            </a:r>
            <a:endParaRPr lang="ru-RU" sz="2400" b="1" dirty="0">
              <a:solidFill>
                <a:srgbClr val="FF0000"/>
              </a:solidFill>
            </a:endParaRPr>
          </a:p>
        </p:txBody>
      </p:sp>
      <p:sp>
        <p:nvSpPr>
          <p:cNvPr id="3" name="Прямоугольник 2"/>
          <p:cNvSpPr/>
          <p:nvPr/>
        </p:nvSpPr>
        <p:spPr>
          <a:xfrm>
            <a:off x="395536" y="2420888"/>
            <a:ext cx="8424936" cy="3416320"/>
          </a:xfrm>
          <a:prstGeom prst="rect">
            <a:avLst/>
          </a:prstGeom>
        </p:spPr>
        <p:txBody>
          <a:bodyPr wrap="square">
            <a:spAutoFit/>
          </a:bodyPr>
          <a:lstStyle/>
          <a:p>
            <a:r>
              <a:rPr lang="ru-RU" sz="2400" dirty="0" smtClean="0"/>
              <a:t>Рассмотрим рекомендации специалистов МЧС России, разработанные для населения, проживающего в лавиноопасных зонах.</a:t>
            </a:r>
          </a:p>
          <a:p>
            <a:endParaRPr lang="ru-RU" sz="2400" dirty="0" smtClean="0"/>
          </a:p>
          <a:p>
            <a:r>
              <a:rPr lang="ru-RU" sz="2400" dirty="0" smtClean="0"/>
              <a:t>Соблюдайте основные правила поведения в районах схода лавин: не выходите в горы в снегопад и непогоду: находясь в горах, следите за изменением погоды; выходя в горы, знайте места возможного схода снежных лавин в районе своего пути.</a:t>
            </a:r>
            <a:endParaRPr lang="ru-RU" sz="2400" dirty="0"/>
          </a:p>
        </p:txBody>
      </p:sp>
    </p:spTree>
    <p:extLst>
      <p:ext uri="{BB962C8B-B14F-4D97-AF65-F5344CB8AC3E}">
        <p14:creationId xmlns:p14="http://schemas.microsoft.com/office/powerpoint/2010/main" xmlns="" val="2200460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7704" y="1484784"/>
            <a:ext cx="5524500" cy="5029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176684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443841"/>
            <a:ext cx="8352928" cy="4154984"/>
          </a:xfrm>
          <a:prstGeom prst="rect">
            <a:avLst/>
          </a:prstGeom>
        </p:spPr>
        <p:txBody>
          <a:bodyPr wrap="square">
            <a:spAutoFit/>
          </a:bodyPr>
          <a:lstStyle/>
          <a:p>
            <a:r>
              <a:rPr lang="ru-RU" sz="2400" dirty="0" smtClean="0"/>
              <a:t>Информацию о сходе лавин можно узнать в поисково-спасательной службе МЧС России. А если вы собираетесь находиться в лавиноопасной зоне, сообщите о своих намерениях (зарегистрируйтесь) в поисково-спасательной службе МЧС России.</a:t>
            </a:r>
          </a:p>
          <a:p>
            <a:endParaRPr lang="ru-RU" sz="2400" dirty="0" smtClean="0"/>
          </a:p>
          <a:p>
            <a:r>
              <a:rPr lang="ru-RU" sz="2400" dirty="0" smtClean="0"/>
              <a:t>Избегайте мест возможного схода лавин. Они чаще всего сходят со склонов крутизной более 30°; если склон без кустарника и деревьев — при крутизне более 20°. При крутизне более 45° лавины сходят практически при каждом снегопаде.</a:t>
            </a:r>
            <a:endParaRPr lang="ru-RU" sz="2400" dirty="0"/>
          </a:p>
        </p:txBody>
      </p:sp>
    </p:spTree>
    <p:extLst>
      <p:ext uri="{BB962C8B-B14F-4D97-AF65-F5344CB8AC3E}">
        <p14:creationId xmlns:p14="http://schemas.microsoft.com/office/powerpoint/2010/main" xmlns="" val="4189523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628800"/>
            <a:ext cx="8136904" cy="1200329"/>
          </a:xfrm>
          <a:prstGeom prst="rect">
            <a:avLst/>
          </a:prstGeom>
        </p:spPr>
        <p:txBody>
          <a:bodyPr wrap="square">
            <a:spAutoFit/>
          </a:bodyPr>
          <a:lstStyle/>
          <a:p>
            <a:pPr algn="ctr"/>
            <a:r>
              <a:rPr lang="ru-RU" sz="2400" b="1" dirty="0" smtClean="0">
                <a:solidFill>
                  <a:srgbClr val="FF0000"/>
                </a:solidFill>
              </a:rPr>
              <a:t>ЗАПОМНИТЕ</a:t>
            </a:r>
          </a:p>
          <a:p>
            <a:r>
              <a:rPr lang="ru-RU" sz="2400" dirty="0" smtClean="0"/>
              <a:t>Наиболее опасный период схода лавин — весна и лето с 10 ч утра до захода солнца!</a:t>
            </a:r>
            <a:endParaRPr lang="ru-RU" sz="2400" dirty="0"/>
          </a:p>
        </p:txBody>
      </p:sp>
      <p:sp>
        <p:nvSpPr>
          <p:cNvPr id="3" name="Прямоугольник 2"/>
          <p:cNvSpPr/>
          <p:nvPr/>
        </p:nvSpPr>
        <p:spPr>
          <a:xfrm>
            <a:off x="755576" y="3140968"/>
            <a:ext cx="7920880" cy="1569660"/>
          </a:xfrm>
          <a:prstGeom prst="rect">
            <a:avLst/>
          </a:prstGeom>
        </p:spPr>
        <p:txBody>
          <a:bodyPr wrap="square">
            <a:spAutoFit/>
          </a:bodyPr>
          <a:lstStyle/>
          <a:p>
            <a:r>
              <a:rPr lang="ru-RU" sz="2400" dirty="0" smtClean="0"/>
              <a:t>При сходе лавины, если от вас до неё есть приличное расстояние, необходимо ускоренным шагом или бегом уйти с пути лавины в безопасное место или укрыться за выступом скалы, в выемке.</a:t>
            </a:r>
            <a:endParaRPr lang="ru-RU" sz="2400" dirty="0"/>
          </a:p>
        </p:txBody>
      </p:sp>
    </p:spTree>
    <p:extLst>
      <p:ext uri="{BB962C8B-B14F-4D97-AF65-F5344CB8AC3E}">
        <p14:creationId xmlns:p14="http://schemas.microsoft.com/office/powerpoint/2010/main" xmlns="" val="1314968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3717032"/>
            <a:ext cx="7848872" cy="25690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Прямоугольник 1"/>
          <p:cNvSpPr/>
          <p:nvPr/>
        </p:nvSpPr>
        <p:spPr>
          <a:xfrm>
            <a:off x="251520" y="980728"/>
            <a:ext cx="8352928" cy="2308324"/>
          </a:xfrm>
          <a:prstGeom prst="rect">
            <a:avLst/>
          </a:prstGeom>
        </p:spPr>
        <p:txBody>
          <a:bodyPr wrap="square">
            <a:spAutoFit/>
          </a:bodyPr>
          <a:lstStyle/>
          <a:p>
            <a:r>
              <a:rPr lang="ru-RU" dirty="0" smtClean="0"/>
              <a:t>Е</a:t>
            </a:r>
            <a:r>
              <a:rPr lang="ru-RU" sz="2400" dirty="0" smtClean="0"/>
              <a:t>сли от лавины невозможно уйти, избавьтесь от всех вещей и примите горизонтальное положение; прикройте варежкой или шарфом рот и нос, чтобы не задохнуться; в снежной массе двигайте руками и ногами (изображайте плавание), чтобы остаться на поверхности; попытайтесь расчистить слой снега перед собой для облегчения дыхания.</a:t>
            </a:r>
            <a:endParaRPr lang="ru-RU" sz="2400" dirty="0"/>
          </a:p>
        </p:txBody>
      </p:sp>
    </p:spTree>
    <p:extLst>
      <p:ext uri="{BB962C8B-B14F-4D97-AF65-F5344CB8AC3E}">
        <p14:creationId xmlns:p14="http://schemas.microsoft.com/office/powerpoint/2010/main" xmlns="" val="3366239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221088"/>
            <a:ext cx="8352928" cy="2308324"/>
          </a:xfrm>
          <a:prstGeom prst="rect">
            <a:avLst/>
          </a:prstGeom>
        </p:spPr>
        <p:txBody>
          <a:bodyPr wrap="square">
            <a:spAutoFit/>
          </a:bodyPr>
          <a:lstStyle/>
          <a:p>
            <a:r>
              <a:rPr lang="ru-RU" sz="2400" dirty="0" smtClean="0"/>
              <a:t>Когда лавина остановилась, постарайтесь двигаться вверх.</a:t>
            </a:r>
          </a:p>
          <a:p>
            <a:endParaRPr lang="ru-RU" sz="2400" dirty="0" smtClean="0"/>
          </a:p>
          <a:p>
            <a:r>
              <a:rPr lang="ru-RU" sz="2400" dirty="0" smtClean="0"/>
              <a:t>Не теряйте самообладания, не засыпайте, экономьте силы, помните, что вас ищут (известны случаи, когда из-под лавины спасали людей на пятые и даже на тринадцатые сутки).</a:t>
            </a:r>
            <a:endParaRPr lang="ru-RU" sz="2400"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581150"/>
            <a:ext cx="8280919" cy="24959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852292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551837"/>
            <a:ext cx="4572000" cy="3539430"/>
          </a:xfrm>
          <a:prstGeom prst="rect">
            <a:avLst/>
          </a:prstGeom>
        </p:spPr>
        <p:txBody>
          <a:bodyPr>
            <a:spAutoFit/>
          </a:bodyPr>
          <a:lstStyle/>
          <a:p>
            <a:pPr algn="ctr"/>
            <a:r>
              <a:rPr lang="ru-RU" sz="2800" b="1" dirty="0" smtClean="0">
                <a:solidFill>
                  <a:srgbClr val="FF0000"/>
                </a:solidFill>
              </a:rPr>
              <a:t>Практикум</a:t>
            </a:r>
          </a:p>
          <a:p>
            <a:endParaRPr lang="ru-RU" sz="2800" dirty="0" smtClean="0"/>
          </a:p>
          <a:p>
            <a:r>
              <a:rPr lang="ru-RU" sz="2800" dirty="0" smtClean="0"/>
              <a:t>Вы попали в горную местность, где возможен сход снежных лавин. Ваши действия по сохранению личной безопасности в подобной ситуации?</a:t>
            </a:r>
            <a:endParaRPr lang="ru-RU" sz="2800" dirty="0"/>
          </a:p>
        </p:txBody>
      </p:sp>
    </p:spTree>
    <p:extLst>
      <p:ext uri="{BB962C8B-B14F-4D97-AF65-F5344CB8AC3E}">
        <p14:creationId xmlns:p14="http://schemas.microsoft.com/office/powerpoint/2010/main" xmlns="" val="3426736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284984"/>
            <a:ext cx="8229600" cy="1252728"/>
          </a:xfrm>
        </p:spPr>
        <p:txBody>
          <a:bodyPr>
            <a:noAutofit/>
          </a:bodyPr>
          <a:lstStyle/>
          <a:p>
            <a:r>
              <a:rPr lang="ru-RU" sz="8000" dirty="0" smtClean="0">
                <a:solidFill>
                  <a:schemeClr val="bg2">
                    <a:lumMod val="50000"/>
                  </a:schemeClr>
                </a:solidFill>
              </a:rPr>
              <a:t>Спасибо за внимание!</a:t>
            </a:r>
            <a:endParaRPr lang="ru-RU" sz="8000" dirty="0">
              <a:solidFill>
                <a:schemeClr val="bg2">
                  <a:lumMod val="50000"/>
                </a:schemeClr>
              </a:solidFill>
            </a:endParaRPr>
          </a:p>
        </p:txBody>
      </p:sp>
    </p:spTree>
    <p:extLst>
      <p:ext uri="{BB962C8B-B14F-4D97-AF65-F5344CB8AC3E}">
        <p14:creationId xmlns:p14="http://schemas.microsoft.com/office/powerpoint/2010/main" xmlns="" val="3100761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844824"/>
            <a:ext cx="8208912" cy="1938992"/>
          </a:xfrm>
          <a:prstGeom prst="rect">
            <a:avLst/>
          </a:prstGeom>
        </p:spPr>
        <p:txBody>
          <a:bodyPr wrap="square">
            <a:spAutoFit/>
          </a:bodyPr>
          <a:lstStyle/>
          <a:p>
            <a:r>
              <a:rPr lang="ru-RU" sz="2400" b="1" dirty="0" smtClean="0">
                <a:solidFill>
                  <a:srgbClr val="FF0000"/>
                </a:solidFill>
              </a:rPr>
              <a:t>ЛАВИНА</a:t>
            </a:r>
            <a:r>
              <a:rPr lang="ru-RU" sz="2400" dirty="0" smtClean="0"/>
              <a:t> — быстрое, внезапно возникающее движение снега и (или) льда вниз по крутым склонам гор, представляющее угрозу жизни и здоровью людей, наносящее ущерб объектам экономики и окружающей среде.</a:t>
            </a:r>
            <a:endParaRPr lang="ru-RU" sz="24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75656" y="3717032"/>
            <a:ext cx="6480719" cy="27363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51204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772816"/>
            <a:ext cx="8280920" cy="2677656"/>
          </a:xfrm>
          <a:prstGeom prst="rect">
            <a:avLst/>
          </a:prstGeom>
        </p:spPr>
        <p:txBody>
          <a:bodyPr wrap="square">
            <a:spAutoFit/>
          </a:bodyPr>
          <a:lstStyle/>
          <a:p>
            <a:r>
              <a:rPr lang="ru-RU" sz="2400" dirty="0" smtClean="0"/>
              <a:t>Лавины образуются на безлесных склонах гор, угол наклона которых больше 14°. Это критический наклон, при котором снег постоянно сползает вниз. Сход лавины начинается при слое свежевыпавшего снега 30 см или при толщине старого снега более 70 см. Крутизна склона, наиболее благоприятная для образования лавины, составляет 30—40°.</a:t>
            </a:r>
            <a:endParaRPr lang="ru-RU" sz="24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1800" y="4149079"/>
            <a:ext cx="3384376" cy="26728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64260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700808"/>
            <a:ext cx="8496944" cy="2677656"/>
          </a:xfrm>
          <a:prstGeom prst="rect">
            <a:avLst/>
          </a:prstGeom>
        </p:spPr>
        <p:txBody>
          <a:bodyPr wrap="square">
            <a:spAutoFit/>
          </a:bodyPr>
          <a:lstStyle/>
          <a:p>
            <a:r>
              <a:rPr lang="ru-RU" sz="2400" dirty="0" smtClean="0"/>
              <a:t>Скорость схода лавины может достигать от 20 до 100 м/с. Таким образом, снежная лавина — это масса снега, падающая или соскальзывающая с крутых склонов гор и движущаяся в среднем со скоростью 20—30 м/с. Падение снежной лавины сопровождается образованием</a:t>
            </a:r>
            <a:r>
              <a:rPr lang="ru-RU" sz="2400" b="1" dirty="0" smtClean="0">
                <a:solidFill>
                  <a:srgbClr val="FF0000"/>
                </a:solidFill>
              </a:rPr>
              <a:t> воздушной пред лавинной волны</a:t>
            </a:r>
            <a:r>
              <a:rPr lang="ru-RU" sz="2400" dirty="0" smtClean="0"/>
              <a:t>, производящей наибольшие разрушения.</a:t>
            </a:r>
            <a:endParaRPr lang="ru-RU" sz="24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3933056"/>
            <a:ext cx="5616624" cy="27363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20387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99592" y="2348880"/>
            <a:ext cx="7488832" cy="3590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Прямоугольник 2"/>
          <p:cNvSpPr/>
          <p:nvPr/>
        </p:nvSpPr>
        <p:spPr>
          <a:xfrm>
            <a:off x="323528" y="965627"/>
            <a:ext cx="8280920" cy="1323439"/>
          </a:xfrm>
          <a:prstGeom prst="rect">
            <a:avLst/>
          </a:prstGeom>
        </p:spPr>
        <p:txBody>
          <a:bodyPr wrap="square">
            <a:spAutoFit/>
          </a:bodyPr>
          <a:lstStyle/>
          <a:p>
            <a:r>
              <a:rPr lang="ru-RU" sz="2000" dirty="0" smtClean="0"/>
              <a:t>Возникновение лавин возможно во всех горных районах, где устанавливается снежный покров. Лавиноопасными районами в России являются Кольский полуостров, Урал, Северный Кавказ, Восточная и Западная Сибирь, Дальний Восток.</a:t>
            </a:r>
            <a:endParaRPr lang="ru-RU" sz="2000" dirty="0"/>
          </a:p>
        </p:txBody>
      </p:sp>
    </p:spTree>
    <p:extLst>
      <p:ext uri="{BB962C8B-B14F-4D97-AF65-F5344CB8AC3E}">
        <p14:creationId xmlns:p14="http://schemas.microsoft.com/office/powerpoint/2010/main" xmlns="" val="195400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7528" y="980728"/>
            <a:ext cx="8208912" cy="5632311"/>
          </a:xfrm>
          <a:prstGeom prst="rect">
            <a:avLst/>
          </a:prstGeom>
        </p:spPr>
        <p:txBody>
          <a:bodyPr wrap="square">
            <a:spAutoFit/>
          </a:bodyPr>
          <a:lstStyle/>
          <a:p>
            <a:r>
              <a:rPr lang="ru-RU" sz="2400" dirty="0" smtClean="0"/>
              <a:t>Формирование лавин происходит в лавинном очаге, представляющем собой участок склона и его подножия, в пределах которого движется лавина.</a:t>
            </a:r>
          </a:p>
          <a:p>
            <a:endParaRPr lang="ru-RU" sz="2400" dirty="0" smtClean="0"/>
          </a:p>
          <a:p>
            <a:r>
              <a:rPr lang="ru-RU" sz="2400" dirty="0" smtClean="0"/>
              <a:t>Причинами схода лавины являются длительные снегопады, интенсивное таяние снега, а также взрывы при прокладке дорог.</a:t>
            </a:r>
          </a:p>
          <a:p>
            <a:endParaRPr lang="ru-RU" sz="2400" dirty="0" smtClean="0"/>
          </a:p>
          <a:p>
            <a:r>
              <a:rPr lang="ru-RU" sz="2400" dirty="0" smtClean="0"/>
              <a:t>Сила удара сходящей лавины может достигать от 5 до 50 тонн на квадратный метр. Сходящие лавины могут вызвать разрушение зданий, инженерных сооружений, засыпать снегом дороги и горные тропы. Жители горных селений, туристы, альпинисты, геологоразведчики и другие люди, оказавшиеся в горах и захваченные лавиной, могут получить травмы и оказаться под толщей снега.</a:t>
            </a:r>
            <a:endParaRPr lang="ru-RU" sz="2400" dirty="0"/>
          </a:p>
        </p:txBody>
      </p:sp>
    </p:spTree>
    <p:extLst>
      <p:ext uri="{BB962C8B-B14F-4D97-AF65-F5344CB8AC3E}">
        <p14:creationId xmlns:p14="http://schemas.microsoft.com/office/powerpoint/2010/main" xmlns="" val="2660688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ЛАВИННЫЙ ОЧАГ</a:t>
            </a:r>
            <a:endParaRPr lang="ru-RU" dirty="0"/>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2492896"/>
            <a:ext cx="8136904" cy="38164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96222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ЗАЩИТА НАСЕЛЕНИЯ ОТ ПОСЛЕДСТВИИ ЛАВИН</a:t>
            </a:r>
            <a:endParaRPr lang="ru-RU" dirty="0"/>
          </a:p>
        </p:txBody>
      </p:sp>
      <p:sp>
        <p:nvSpPr>
          <p:cNvPr id="3" name="Текст 2"/>
          <p:cNvSpPr>
            <a:spLocks noGrp="1"/>
          </p:cNvSpPr>
          <p:nvPr>
            <p:ph type="body" idx="1"/>
          </p:nvPr>
        </p:nvSpPr>
        <p:spPr/>
        <p:txBody>
          <a:bodyPr>
            <a:noAutofit/>
          </a:bodyPr>
          <a:lstStyle/>
          <a:p>
            <a:r>
              <a:rPr lang="ru-RU" sz="2400" dirty="0"/>
              <a:t>Большое значение для защиты населения от последствий снежных лавин имеет их прогнозирование. Для этого действует специальная система наблюдения.</a:t>
            </a:r>
          </a:p>
        </p:txBody>
      </p:sp>
    </p:spTree>
    <p:extLst>
      <p:ext uri="{BB962C8B-B14F-4D97-AF65-F5344CB8AC3E}">
        <p14:creationId xmlns:p14="http://schemas.microsoft.com/office/powerpoint/2010/main" xmlns="" val="3638268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62725" y="1628800"/>
            <a:ext cx="2581275" cy="49625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Прямоугольник 1"/>
          <p:cNvSpPr/>
          <p:nvPr/>
        </p:nvSpPr>
        <p:spPr>
          <a:xfrm>
            <a:off x="395536" y="1655175"/>
            <a:ext cx="5688632" cy="4093428"/>
          </a:xfrm>
          <a:prstGeom prst="rect">
            <a:avLst/>
          </a:prstGeom>
        </p:spPr>
        <p:txBody>
          <a:bodyPr wrap="square">
            <a:spAutoFit/>
          </a:bodyPr>
          <a:lstStyle/>
          <a:p>
            <a:r>
              <a:rPr lang="ru-RU" sz="2000" dirty="0" smtClean="0"/>
              <a:t>Данные, полученные от системы наблюдения, обрабатываются и представляются в виде прогнозов.</a:t>
            </a:r>
          </a:p>
          <a:p>
            <a:endParaRPr lang="ru-RU" sz="2000" dirty="0" smtClean="0"/>
          </a:p>
          <a:p>
            <a:r>
              <a:rPr lang="ru-RU" sz="2000" dirty="0" smtClean="0"/>
              <a:t>На основании полученных прогнозов планируются и осуществляются профилактические мероприятия.</a:t>
            </a:r>
          </a:p>
          <a:p>
            <a:endParaRPr lang="ru-RU" sz="2000" dirty="0" smtClean="0"/>
          </a:p>
          <a:p>
            <a:r>
              <a:rPr lang="ru-RU" sz="2000" dirty="0" smtClean="0"/>
              <a:t>В условиях угрозы схода снежных лавин организуют контроль за накоплением снега на лавиноопасных направлениях, вызывают искусственный сход формирующихся лавин в период их наименьшей опасности.</a:t>
            </a:r>
            <a:endParaRPr lang="ru-RU" sz="2000" dirty="0"/>
          </a:p>
        </p:txBody>
      </p:sp>
    </p:spTree>
    <p:extLst>
      <p:ext uri="{BB962C8B-B14F-4D97-AF65-F5344CB8AC3E}">
        <p14:creationId xmlns:p14="http://schemas.microsoft.com/office/powerpoint/2010/main" xmlns="" val="34922134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31</TotalTime>
  <Words>670</Words>
  <Application>Microsoft Office PowerPoint</Application>
  <PresentationFormat>Экран (4:3)</PresentationFormat>
  <Paragraphs>39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Волна</vt:lpstr>
      <vt:lpstr>СНЕЖНЫЕ ЛАВИНЫ</vt:lpstr>
      <vt:lpstr>Слайд 2</vt:lpstr>
      <vt:lpstr>Слайд 3</vt:lpstr>
      <vt:lpstr>Слайд 4</vt:lpstr>
      <vt:lpstr>Слайд 5</vt:lpstr>
      <vt:lpstr>Слайд 6</vt:lpstr>
      <vt:lpstr>ЛАВИННЫЙ ОЧАГ</vt:lpstr>
      <vt:lpstr>ЗАЩИТА НАСЕЛЕНИЯ ОТ ПОСЛЕДСТВИИ ЛАВИН</vt:lpstr>
      <vt:lpstr>Слайд 9</vt:lpstr>
      <vt:lpstr>Слайд 10</vt:lpstr>
      <vt:lpstr>Слайд 11</vt:lpstr>
      <vt:lpstr>Слайд 12</vt:lpstr>
      <vt:lpstr>Слайд 13</vt:lpstr>
      <vt:lpstr>Слайд 14</vt:lpstr>
      <vt:lpstr>Слайд 15</vt:lpstr>
      <vt:lpstr>Слайд 16</vt:lpstr>
      <vt:lpstr>Спасибо за внимание!</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СНЕЖНЫЕ ЛАВИНЫ</dc:title>
  <dc:creator>User</dc:creator>
  <cp:lastModifiedBy>Пользователь Windows</cp:lastModifiedBy>
  <cp:revision>9</cp:revision>
  <dcterms:created xsi:type="dcterms:W3CDTF">2017-12-06T11:26:20Z</dcterms:created>
  <dcterms:modified xsi:type="dcterms:W3CDTF">2019-12-03T13:42:07Z</dcterms:modified>
</cp:coreProperties>
</file>