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70" r:id="rId3"/>
    <p:sldId id="271" r:id="rId4"/>
    <p:sldId id="273" r:id="rId5"/>
    <p:sldId id="272" r:id="rId6"/>
    <p:sldId id="275" r:id="rId7"/>
    <p:sldId id="276" r:id="rId8"/>
    <p:sldId id="277" r:id="rId9"/>
    <p:sldId id="278" r:id="rId10"/>
    <p:sldId id="293" r:id="rId11"/>
    <p:sldId id="287" r:id="rId12"/>
    <p:sldId id="285" r:id="rId13"/>
    <p:sldId id="280" r:id="rId14"/>
    <p:sldId id="279" r:id="rId15"/>
    <p:sldId id="284" r:id="rId16"/>
    <p:sldId id="289" r:id="rId17"/>
    <p:sldId id="288" r:id="rId18"/>
    <p:sldId id="294" r:id="rId19"/>
    <p:sldId id="283" r:id="rId20"/>
    <p:sldId id="290" r:id="rId21"/>
    <p:sldId id="274" r:id="rId22"/>
    <p:sldId id="281" r:id="rId23"/>
    <p:sldId id="292" r:id="rId24"/>
    <p:sldId id="282" r:id="rId25"/>
    <p:sldId id="291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00"/>
    <a:srgbClr val="333300"/>
    <a:srgbClr val="0033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6" d="100"/>
          <a:sy n="96" d="100"/>
        </p:scale>
        <p:origin x="-624" y="10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29.10.2020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image" Target="../media/image28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avatars.mds.yandex.net/get-pdb/1926095/1a3b6a0d-b044-4574-a799-4449c27c832a/s1200?webp=false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1"/>
            <a:ext cx="9144000" cy="6852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123728" y="184545"/>
            <a:ext cx="4572000" cy="923330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dirty="0">
                <a:ln w="11430"/>
                <a:solidFill>
                  <a:srgbClr val="8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Муниципальное автономное дошкольное образовательное учреждение </a:t>
            </a:r>
            <a:br>
              <a:rPr lang="ru-RU" b="1" dirty="0">
                <a:ln w="11430"/>
                <a:solidFill>
                  <a:srgbClr val="8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b="1" dirty="0">
                <a:ln w="11430"/>
                <a:solidFill>
                  <a:srgbClr val="8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«Детский сад №5 «Крепыш»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257944" y="2102834"/>
            <a:ext cx="6264696" cy="132343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Краткосрочный </a:t>
            </a:r>
          </a:p>
          <a:p>
            <a:pPr algn="ctr"/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информационно-творческий </a:t>
            </a:r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проект</a:t>
            </a:r>
          </a:p>
          <a:p>
            <a:pPr algn="ctr"/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3200" b="1" dirty="0" smtClean="0">
                <a:ln w="11430"/>
                <a:solidFill>
                  <a:srgbClr val="8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«Осень</a:t>
            </a:r>
            <a:r>
              <a:rPr lang="ru-RU" sz="3200" b="1" dirty="0">
                <a:ln w="11430"/>
                <a:solidFill>
                  <a:srgbClr val="8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 Осень, в гости просим!»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967536" y="4077072"/>
            <a:ext cx="4176464" cy="153888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just"/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Авторы: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  <a:p>
            <a:pPr algn="just"/>
            <a:r>
              <a:rPr lang="ru-RU" sz="2000" b="1" dirty="0">
                <a:ln w="11430"/>
                <a:solidFill>
                  <a:srgbClr val="8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Кожевникова Альбина Замировна</a:t>
            </a:r>
            <a:r>
              <a:rPr lang="ru-RU" sz="2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,</a:t>
            </a:r>
          </a:p>
          <a:p>
            <a:pPr algn="just"/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учитель-логопед</a:t>
            </a:r>
          </a:p>
          <a:p>
            <a:pPr algn="just"/>
            <a:r>
              <a:rPr lang="ru-RU" b="1" dirty="0" smtClean="0">
                <a:ln w="11430"/>
                <a:solidFill>
                  <a:srgbClr val="8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Кутлаева Ольга Анатольевна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, </a:t>
            </a:r>
          </a:p>
          <a:p>
            <a:pPr algn="just"/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воспитатель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131840" y="6060924"/>
            <a:ext cx="1147750" cy="369332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dirty="0">
                <a:ln w="11430"/>
                <a:solidFill>
                  <a:srgbClr val="8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г. Мегион</a:t>
            </a:r>
          </a:p>
        </p:txBody>
      </p:sp>
    </p:spTree>
    <p:extLst>
      <p:ext uri="{BB962C8B-B14F-4D97-AF65-F5344CB8AC3E}">
        <p14:creationId xmlns:p14="http://schemas.microsoft.com/office/powerpoint/2010/main" val="152363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avatars.mds.yandex.net/get-pdb/1926095/1a3b6a0d-b044-4574-a799-4449c27c832a/s1200?webp=false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225" y="-16422"/>
            <a:ext cx="9152634" cy="6852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627228" y="74889"/>
            <a:ext cx="568863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 smtClean="0">
                <a:solidFill>
                  <a:srgbClr val="800000"/>
                </a:solidFill>
              </a:rPr>
              <a:t>Цикл наблюдений </a:t>
            </a:r>
            <a:r>
              <a:rPr lang="ru-RU" sz="2200" b="1" dirty="0">
                <a:solidFill>
                  <a:srgbClr val="800000"/>
                </a:solidFill>
              </a:rPr>
              <a:t>«</a:t>
            </a:r>
            <a:r>
              <a:rPr lang="ru-RU" sz="2200" b="1" dirty="0" smtClean="0">
                <a:solidFill>
                  <a:srgbClr val="800000"/>
                </a:solidFill>
              </a:rPr>
              <a:t>Ищем приметы осени»</a:t>
            </a:r>
            <a:endParaRPr lang="ru-RU" sz="2200" dirty="0">
              <a:solidFill>
                <a:srgbClr val="800000"/>
              </a:solidFill>
            </a:endParaRPr>
          </a:p>
        </p:txBody>
      </p:sp>
      <p:pic>
        <p:nvPicPr>
          <p:cNvPr id="1026" name="Picture 2" descr="G:\фото осень\20190927_11085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49583" y="622577"/>
            <a:ext cx="3843924" cy="310480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G:\фото осень\20190927_11244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6121633" y="2467229"/>
            <a:ext cx="3360407" cy="252030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G:\фото осень\20190927_11222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2935374" y="4147827"/>
            <a:ext cx="3072341" cy="23042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G:\фото осень\20190925_110502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295174" y="2336469"/>
            <a:ext cx="3328947" cy="24967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6794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avatars.mds.yandex.net/get-pdb/1926095/1a3b6a0d-b044-4574-a799-4449c27c832a/s1200?webp=false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1"/>
            <a:ext cx="9152634" cy="6852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116632"/>
            <a:ext cx="756084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800000"/>
                </a:solidFill>
              </a:rPr>
              <a:t>Организованная образовательная деятельность </a:t>
            </a:r>
            <a:endParaRPr lang="ru-RU" sz="2000" b="1" dirty="0" smtClean="0">
              <a:solidFill>
                <a:srgbClr val="800000"/>
              </a:solidFill>
            </a:endParaRPr>
          </a:p>
          <a:p>
            <a:pPr algn="ctr"/>
            <a:r>
              <a:rPr lang="ru-RU" sz="2000" b="1" dirty="0" smtClean="0">
                <a:solidFill>
                  <a:srgbClr val="800000"/>
                </a:solidFill>
              </a:rPr>
              <a:t>по </a:t>
            </a:r>
            <a:r>
              <a:rPr lang="ru-RU" sz="2000" b="1" dirty="0">
                <a:solidFill>
                  <a:srgbClr val="800000"/>
                </a:solidFill>
              </a:rPr>
              <a:t>речевому развитию </a:t>
            </a:r>
            <a:r>
              <a:rPr lang="ru-RU" sz="2000" b="1" dirty="0" smtClean="0">
                <a:solidFill>
                  <a:srgbClr val="800000"/>
                </a:solidFill>
              </a:rPr>
              <a:t>«Поездка на дачу»</a:t>
            </a:r>
            <a:endParaRPr lang="ru-RU" sz="2000" dirty="0"/>
          </a:p>
        </p:txBody>
      </p:sp>
      <p:pic>
        <p:nvPicPr>
          <p:cNvPr id="5" name="Рисунок 4" descr="H:\Альбине\Занятие овощи\20191011_094625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987824" y="906979"/>
            <a:ext cx="3816424" cy="304698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 descr="H:\Альбине\Занятие овощи\20191011_094500.jpg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76317" y="3991318"/>
            <a:ext cx="4407083" cy="28898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 descr="H:\Альбине\Занятие овощи\20191011_093859.jpg"/>
          <p:cNvPicPr/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5496" y="3140968"/>
            <a:ext cx="2952328" cy="36286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125996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avatars.mds.yandex.net/get-pdb/1926095/1a3b6a0d-b044-4574-a799-4449c27c832a/s1200?webp=false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52634" cy="6852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C:\Users\ПК-3\Desktop\ФОТО к проекту Осень 2020\20201001_105015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872194" y="2348880"/>
            <a:ext cx="6211701" cy="33123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ПК-3\Desktop\ФОТО к проекту Осень 2020\20201001_104043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-291003" y="1916710"/>
            <a:ext cx="3566983" cy="219390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401679" y="188640"/>
            <a:ext cx="654562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800000"/>
                </a:solidFill>
              </a:rPr>
              <a:t>Организованная образовательная деятельность </a:t>
            </a:r>
          </a:p>
          <a:p>
            <a:pPr algn="ctr"/>
            <a:r>
              <a:rPr lang="ru-RU" sz="2000" b="1" dirty="0">
                <a:solidFill>
                  <a:srgbClr val="800000"/>
                </a:solidFill>
              </a:rPr>
              <a:t>по художественно-эстетическому творчеству</a:t>
            </a:r>
          </a:p>
          <a:p>
            <a:pPr algn="ctr"/>
            <a:r>
              <a:rPr lang="ru-RU" sz="2000" b="1" dirty="0" smtClean="0">
                <a:solidFill>
                  <a:srgbClr val="800000"/>
                </a:solidFill>
              </a:rPr>
              <a:t>Коллективная аппликация «Дары осени»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330137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avatars.mds.yandex.net/get-pdb/1926095/1a3b6a0d-b044-4574-a799-4449c27c832a/s1200?webp=false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5453"/>
            <a:ext cx="9152634" cy="6852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ПК-3\Desktop\ФОТО к проекту Осень 2020\20201012_11435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26275" y="3757475"/>
            <a:ext cx="6093772" cy="29622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ПК-3\Desktop\ФОТО к проекту Осень 2020\20201002_16325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412776"/>
            <a:ext cx="4888313" cy="23762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75087" y="116632"/>
            <a:ext cx="72728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800000"/>
                </a:solidFill>
              </a:rPr>
              <a:t>Организованная образовательная деятельность </a:t>
            </a:r>
            <a:endParaRPr lang="ru-RU" sz="2000" b="1" dirty="0" smtClean="0">
              <a:solidFill>
                <a:srgbClr val="800000"/>
              </a:solidFill>
            </a:endParaRPr>
          </a:p>
          <a:p>
            <a:pPr algn="ctr"/>
            <a:r>
              <a:rPr lang="ru-RU" sz="2000" b="1" dirty="0" smtClean="0">
                <a:solidFill>
                  <a:srgbClr val="800000"/>
                </a:solidFill>
              </a:rPr>
              <a:t>по художественно-эстетическому творчеству</a:t>
            </a:r>
            <a:endParaRPr lang="ru-RU" sz="2000" b="1" dirty="0">
              <a:solidFill>
                <a:srgbClr val="800000"/>
              </a:solidFill>
            </a:endParaRPr>
          </a:p>
          <a:p>
            <a:pPr algn="ctr"/>
            <a:r>
              <a:rPr lang="ru-RU" sz="2000" b="1" dirty="0">
                <a:solidFill>
                  <a:srgbClr val="800000"/>
                </a:solidFill>
              </a:rPr>
              <a:t>«</a:t>
            </a:r>
            <a:r>
              <a:rPr lang="ru-RU" sz="2000" b="1" dirty="0" smtClean="0">
                <a:solidFill>
                  <a:srgbClr val="800000"/>
                </a:solidFill>
              </a:rPr>
              <a:t>Листопад» (плоскостная лепка)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289700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avatars.mds.yandex.net/get-pdb/1926095/1a3b6a0d-b044-4574-a799-4449c27c832a/s1200?webp=false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52634" cy="6852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ПК-3\Desktop\ФОТО к проекту Осень 2020\20201012_11394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1" y="2187727"/>
            <a:ext cx="6248512" cy="303747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123728" y="332656"/>
            <a:ext cx="585848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800000"/>
                </a:solidFill>
              </a:rPr>
              <a:t>Организованная образовательная деятельность </a:t>
            </a:r>
          </a:p>
          <a:p>
            <a:pPr algn="ctr"/>
            <a:r>
              <a:rPr lang="ru-RU" b="1" dirty="0">
                <a:solidFill>
                  <a:srgbClr val="800000"/>
                </a:solidFill>
              </a:rPr>
              <a:t>по художественно-эстетическому </a:t>
            </a:r>
            <a:r>
              <a:rPr lang="ru-RU" b="1" dirty="0" smtClean="0">
                <a:solidFill>
                  <a:srgbClr val="800000"/>
                </a:solidFill>
              </a:rPr>
              <a:t>творчеству аппликация из салфеток + рисование гуашью</a:t>
            </a:r>
          </a:p>
          <a:p>
            <a:pPr algn="ctr"/>
            <a:r>
              <a:rPr lang="ru-RU" b="1" dirty="0" smtClean="0">
                <a:solidFill>
                  <a:srgbClr val="800000"/>
                </a:solidFill>
              </a:rPr>
              <a:t>«Осенняя береза»</a:t>
            </a:r>
            <a:endParaRPr lang="ru-RU" dirty="0"/>
          </a:p>
          <a:p>
            <a:pPr algn="ctr"/>
            <a:endParaRPr lang="ru-RU" b="1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8766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avatars.mds.yandex.net/get-pdb/1926095/1a3b6a0d-b044-4574-a799-4449c27c832a/s1200?webp=false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1116"/>
            <a:ext cx="9152634" cy="6852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C:\Users\ПК-3\Desktop\ФОТО к проекту Осень 2020\20201001_105757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87302" y="3179437"/>
            <a:ext cx="5156698" cy="305852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641811" y="188640"/>
            <a:ext cx="56886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800000"/>
                </a:solidFill>
              </a:rPr>
              <a:t>Организованная </a:t>
            </a:r>
            <a:r>
              <a:rPr lang="ru-RU" sz="2000" b="1" dirty="0">
                <a:solidFill>
                  <a:srgbClr val="800000"/>
                </a:solidFill>
              </a:rPr>
              <a:t>образовательная деятельность </a:t>
            </a:r>
          </a:p>
          <a:p>
            <a:pPr algn="ctr"/>
            <a:r>
              <a:rPr lang="ru-RU" sz="2000" b="1" dirty="0">
                <a:solidFill>
                  <a:srgbClr val="800000"/>
                </a:solidFill>
              </a:rPr>
              <a:t>по художественно-эстетическому </a:t>
            </a:r>
            <a:r>
              <a:rPr lang="ru-RU" sz="2000" b="1" dirty="0" smtClean="0">
                <a:solidFill>
                  <a:srgbClr val="800000"/>
                </a:solidFill>
              </a:rPr>
              <a:t>творчеству</a:t>
            </a:r>
            <a:endParaRPr lang="ru-RU" sz="2000" b="1" dirty="0">
              <a:solidFill>
                <a:srgbClr val="800000"/>
              </a:solidFill>
            </a:endParaRPr>
          </a:p>
        </p:txBody>
      </p:sp>
      <p:pic>
        <p:nvPicPr>
          <p:cNvPr id="5" name="Picture 2" descr="C:\Users\ПК-3\Desktop\ФОТО к проекту Осень 2020\20201012_09191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4730" y="2133402"/>
            <a:ext cx="3555182" cy="34558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 flipH="1">
            <a:off x="4860032" y="2348880"/>
            <a:ext cx="38477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800000"/>
                </a:solidFill>
              </a:rPr>
              <a:t>Нетрадиционная техника рисования «</a:t>
            </a:r>
            <a:r>
              <a:rPr lang="ru-RU" b="1" dirty="0">
                <a:solidFill>
                  <a:srgbClr val="800000"/>
                </a:solidFill>
              </a:rPr>
              <a:t>О</a:t>
            </a:r>
            <a:r>
              <a:rPr lang="ru-RU" b="1" dirty="0" smtClean="0">
                <a:solidFill>
                  <a:srgbClr val="800000"/>
                </a:solidFill>
              </a:rPr>
              <a:t>тпечаток листьев на бумаге» </a:t>
            </a:r>
            <a:endParaRPr lang="ru-RU" b="1" dirty="0">
              <a:solidFill>
                <a:srgbClr val="800000"/>
              </a:solidFill>
            </a:endParaRPr>
          </a:p>
          <a:p>
            <a:pPr algn="ctr"/>
            <a:r>
              <a:rPr lang="ru-RU" b="1" dirty="0">
                <a:solidFill>
                  <a:srgbClr val="800000"/>
                </a:solidFill>
              </a:rPr>
              <a:t>«Разноцветный лес»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1355277"/>
            <a:ext cx="42119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800000"/>
                </a:solidFill>
              </a:rPr>
              <a:t>Рисование </a:t>
            </a:r>
            <a:endParaRPr lang="ru-RU" b="1" dirty="0">
              <a:solidFill>
                <a:srgbClr val="800000"/>
              </a:solidFill>
            </a:endParaRPr>
          </a:p>
          <a:p>
            <a:pPr algn="ctr"/>
            <a:r>
              <a:rPr lang="ru-RU" b="1" dirty="0" smtClean="0">
                <a:solidFill>
                  <a:srgbClr val="800000"/>
                </a:solidFill>
              </a:rPr>
              <a:t>«Осенний натюрморт»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79797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avatars.mds.yandex.net/get-pdb/1926095/1a3b6a0d-b044-4574-a799-4449c27c832a/s1200?webp=false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1"/>
            <a:ext cx="9152634" cy="6852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38697" y="332656"/>
            <a:ext cx="536408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800000"/>
                </a:solidFill>
              </a:rPr>
              <a:t>Совместное приготовление винегрета</a:t>
            </a:r>
          </a:p>
          <a:p>
            <a:pPr algn="ctr"/>
            <a:r>
              <a:rPr lang="ru-RU" sz="2000" b="1" dirty="0" smtClean="0">
                <a:solidFill>
                  <a:srgbClr val="800000"/>
                </a:solidFill>
              </a:rPr>
              <a:t>«</a:t>
            </a:r>
            <a:r>
              <a:rPr lang="ru-RU" sz="2000" b="1" dirty="0">
                <a:solidFill>
                  <a:srgbClr val="800000"/>
                </a:solidFill>
              </a:rPr>
              <a:t>Витаминная семья» </a:t>
            </a:r>
            <a:r>
              <a:rPr lang="ru-RU" sz="2000" b="1" dirty="0" smtClean="0">
                <a:solidFill>
                  <a:srgbClr val="800000"/>
                </a:solidFill>
              </a:rPr>
              <a:t> </a:t>
            </a:r>
            <a:endParaRPr lang="ru-RU" sz="2000" dirty="0"/>
          </a:p>
        </p:txBody>
      </p:sp>
      <p:pic>
        <p:nvPicPr>
          <p:cNvPr id="5" name="Picture 2" descr="H:\ФОТКИ ДЛЯ ОТЧЕТА\Винегрет\vibжer image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91680" y="1484784"/>
            <a:ext cx="5472608" cy="38164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488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avatars.mds.yandex.net/get-pdb/1926095/1a3b6a0d-b044-4574-a799-4449c27c832a/s1200?webp=false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52634" cy="6852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 descr="H:\Прект Наша пища\IMG-20200320-WA0023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5692" y="1657635"/>
            <a:ext cx="4447733" cy="35372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2267744" y="211635"/>
            <a:ext cx="424847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 smtClean="0">
                <a:solidFill>
                  <a:srgbClr val="800000"/>
                </a:solidFill>
              </a:rPr>
              <a:t>Проведение дидактических игр</a:t>
            </a:r>
            <a:endParaRPr lang="ru-RU" sz="2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228184" y="1093386"/>
            <a:ext cx="14057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800000"/>
                </a:solidFill>
              </a:rPr>
              <a:t>«</a:t>
            </a:r>
            <a:r>
              <a:rPr lang="ru-RU" b="1" dirty="0">
                <a:solidFill>
                  <a:srgbClr val="800000"/>
                </a:solidFill>
              </a:rPr>
              <a:t>Поварята</a:t>
            </a:r>
            <a:r>
              <a:rPr lang="ru-RU" b="1" dirty="0" smtClean="0">
                <a:solidFill>
                  <a:srgbClr val="800000"/>
                </a:solidFill>
              </a:rPr>
              <a:t>»</a:t>
            </a:r>
            <a:endParaRPr lang="ru-RU" dirty="0">
              <a:solidFill>
                <a:srgbClr val="8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21403" y="2026059"/>
            <a:ext cx="19662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800000"/>
                </a:solidFill>
              </a:rPr>
              <a:t>«Из чего какой?» </a:t>
            </a:r>
            <a:endParaRPr lang="ru-RU" dirty="0">
              <a:solidFill>
                <a:srgbClr val="800000"/>
              </a:solidFill>
            </a:endParaRPr>
          </a:p>
        </p:txBody>
      </p:sp>
      <p:pic>
        <p:nvPicPr>
          <p:cNvPr id="8" name="Picture 4" descr="C:\Users\Серега\Desktop\Новая папка\IMG-20200327-WA001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8281" y="2564904"/>
            <a:ext cx="4392488" cy="329436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299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avatars.mds.yandex.net/get-pdb/1926095/1a3b6a0d-b044-4574-a799-4449c27c832a/s1200?webp=false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52634" cy="6852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975917" y="116632"/>
            <a:ext cx="7200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800000"/>
                </a:solidFill>
              </a:rPr>
              <a:t>Коллективный труд по очистке участка от опавших листьев</a:t>
            </a:r>
            <a:endParaRPr lang="ru-RU" sz="2000" b="1" dirty="0">
              <a:solidFill>
                <a:srgbClr val="333300"/>
              </a:solidFill>
            </a:endParaRPr>
          </a:p>
        </p:txBody>
      </p:sp>
      <p:pic>
        <p:nvPicPr>
          <p:cNvPr id="3074" name="Picture 2" descr="G:\фото осень\20191007_17243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734" y="3717032"/>
            <a:ext cx="3843202" cy="288240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G:\фото осень\20191007_11140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734" y="629980"/>
            <a:ext cx="3924048" cy="29430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G:\фото осень\20191007_11270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860" y="1617072"/>
            <a:ext cx="4824536" cy="361840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8005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avatars.mds.yandex.net/get-pdb/1926095/1a3b6a0d-b044-4574-a799-4449c27c832a/s1200?webp=false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52634" cy="6852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7544" y="476672"/>
            <a:ext cx="761540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200" b="1" dirty="0">
                <a:solidFill>
                  <a:srgbClr val="800000"/>
                </a:solidFill>
                <a:cs typeface="Times New Roman" pitchFamily="18" charset="0"/>
              </a:rPr>
              <a:t>Содержание работы с </a:t>
            </a:r>
            <a:r>
              <a:rPr lang="ru-RU" sz="2200" b="1" dirty="0" smtClean="0">
                <a:solidFill>
                  <a:srgbClr val="800000"/>
                </a:solidFill>
                <a:cs typeface="Times New Roman" pitchFamily="18" charset="0"/>
              </a:rPr>
              <a:t>педагогами </a:t>
            </a:r>
            <a:r>
              <a:rPr lang="ru-RU" sz="2200" b="1" dirty="0">
                <a:solidFill>
                  <a:srgbClr val="800000"/>
                </a:solidFill>
                <a:cs typeface="Times New Roman" pitchFamily="18" charset="0"/>
              </a:rPr>
              <a:t>и </a:t>
            </a:r>
            <a:r>
              <a:rPr lang="ru-RU" sz="2200" b="1" dirty="0" smtClean="0">
                <a:solidFill>
                  <a:srgbClr val="800000"/>
                </a:solidFill>
                <a:cs typeface="Times New Roman" pitchFamily="18" charset="0"/>
              </a:rPr>
              <a:t>родителями</a:t>
            </a:r>
          </a:p>
          <a:p>
            <a:pPr algn="ctr"/>
            <a:endParaRPr lang="ru-RU" sz="1400" dirty="0">
              <a:ln>
                <a:solidFill>
                  <a:srgbClr val="92D050"/>
                </a:solidFill>
              </a:ln>
              <a:cs typeface="Times New Roman" pitchFamily="18" charset="0"/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b="1" dirty="0" smtClean="0">
                <a:solidFill>
                  <a:srgbClr val="333300"/>
                </a:solidFill>
                <a:cs typeface="Times New Roman" panose="02020603050405020304" pitchFamily="18" charset="0"/>
              </a:rPr>
              <a:t>Оформление папок-передвижек по теме «Осень», «Овощи», «Фрукты», «Деревья», «Перелетные птицы»;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b="1" dirty="0" smtClean="0">
                <a:solidFill>
                  <a:srgbClr val="333300"/>
                </a:solidFill>
                <a:cs typeface="Times New Roman" panose="02020603050405020304" pitchFamily="18" charset="0"/>
              </a:rPr>
              <a:t>Оформление </a:t>
            </a:r>
            <a:r>
              <a:rPr lang="ru-RU" b="1" dirty="0">
                <a:solidFill>
                  <a:srgbClr val="333300"/>
                </a:solidFill>
                <a:cs typeface="Times New Roman" panose="02020603050405020304" pitchFamily="18" charset="0"/>
              </a:rPr>
              <a:t>электронной презентации </a:t>
            </a:r>
            <a:r>
              <a:rPr lang="ru-RU" b="1" spc="50" dirty="0" smtClean="0">
                <a:ln w="11430"/>
                <a:solidFill>
                  <a:srgbClr val="333300"/>
                </a:solidFill>
              </a:rPr>
              <a:t>«Периоды осени»;</a:t>
            </a:r>
            <a:endParaRPr lang="ru-RU" b="1" dirty="0">
              <a:solidFill>
                <a:srgbClr val="333300"/>
              </a:solidFill>
              <a:cs typeface="Times New Roman" panose="02020603050405020304" pitchFamily="18" charset="0"/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b="1" dirty="0" smtClean="0">
                <a:solidFill>
                  <a:srgbClr val="333300"/>
                </a:solidFill>
              </a:rPr>
              <a:t>Создание библиотеки </a:t>
            </a:r>
            <a:r>
              <a:rPr lang="ru-RU" b="1" dirty="0">
                <a:solidFill>
                  <a:srgbClr val="333300"/>
                </a:solidFill>
              </a:rPr>
              <a:t>дидактических игр для родителей и самостоятельной деятельности детей</a:t>
            </a:r>
            <a:r>
              <a:rPr lang="ru-RU" b="1" dirty="0" smtClean="0">
                <a:solidFill>
                  <a:srgbClr val="333300"/>
                </a:solidFill>
              </a:rPr>
              <a:t>; 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b="1" dirty="0" smtClean="0">
                <a:solidFill>
                  <a:srgbClr val="333300"/>
                </a:solidFill>
              </a:rPr>
              <a:t>Создание </a:t>
            </a:r>
            <a:r>
              <a:rPr lang="ru-RU" b="1" dirty="0">
                <a:solidFill>
                  <a:srgbClr val="333300"/>
                </a:solidFill>
              </a:rPr>
              <a:t>картотеки загадок, пословиц и поговорок  на осеннюю тематику;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b="1" dirty="0" smtClean="0">
                <a:solidFill>
                  <a:srgbClr val="333300"/>
                </a:solidFill>
                <a:cs typeface="Times New Roman" panose="02020603050405020304" pitchFamily="18" charset="0"/>
              </a:rPr>
              <a:t>Оформление выставки </a:t>
            </a:r>
            <a:r>
              <a:rPr lang="ru-RU" b="1" dirty="0">
                <a:solidFill>
                  <a:srgbClr val="333300"/>
                </a:solidFill>
                <a:cs typeface="Times New Roman" panose="02020603050405020304" pitchFamily="18" charset="0"/>
              </a:rPr>
              <a:t>детской художественной </a:t>
            </a:r>
            <a:r>
              <a:rPr lang="ru-RU" b="1" dirty="0" smtClean="0">
                <a:solidFill>
                  <a:srgbClr val="333300"/>
                </a:solidFill>
                <a:cs typeface="Times New Roman" panose="02020603050405020304" pitchFamily="18" charset="0"/>
              </a:rPr>
              <a:t>книги «Ходит осень по дорожке»;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b="1" dirty="0" smtClean="0">
                <a:solidFill>
                  <a:srgbClr val="333300"/>
                </a:solidFill>
                <a:cs typeface="Times New Roman" panose="02020603050405020304" pitchFamily="18" charset="0"/>
              </a:rPr>
              <a:t>Консультирование </a:t>
            </a:r>
            <a:r>
              <a:rPr lang="ru-RU" b="1" dirty="0">
                <a:solidFill>
                  <a:srgbClr val="333300"/>
                </a:solidFill>
                <a:cs typeface="Times New Roman" panose="02020603050405020304" pitchFamily="18" charset="0"/>
              </a:rPr>
              <a:t>родителей по выполнению практических заданий;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b="1" dirty="0" smtClean="0">
                <a:solidFill>
                  <a:srgbClr val="333300"/>
                </a:solidFill>
                <a:cs typeface="Times New Roman" panose="02020603050405020304" pitchFamily="18" charset="0"/>
              </a:rPr>
              <a:t>Привлечение </a:t>
            </a:r>
            <a:r>
              <a:rPr lang="ru-RU" b="1" dirty="0">
                <a:solidFill>
                  <a:srgbClr val="333300"/>
                </a:solidFill>
                <a:cs typeface="Times New Roman" panose="02020603050405020304" pitchFamily="18" charset="0"/>
              </a:rPr>
              <a:t>родителей к очистке участка от опавших листьев;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b="1" dirty="0" smtClean="0">
                <a:solidFill>
                  <a:srgbClr val="333300"/>
                </a:solidFill>
              </a:rPr>
              <a:t>Привлечение </a:t>
            </a:r>
            <a:r>
              <a:rPr lang="ru-RU" b="1" dirty="0">
                <a:solidFill>
                  <a:srgbClr val="333300"/>
                </a:solidFill>
              </a:rPr>
              <a:t>родителей к </a:t>
            </a:r>
            <a:r>
              <a:rPr lang="ru-RU" b="1" dirty="0" smtClean="0">
                <a:solidFill>
                  <a:srgbClr val="333300"/>
                </a:solidFill>
              </a:rPr>
              <a:t>оформлению группы  к празднику «Осень в гости к нам пришла»;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b="1" dirty="0">
                <a:solidFill>
                  <a:srgbClr val="333300"/>
                </a:solidFill>
              </a:rPr>
              <a:t>Привлечение родителей к оформлению выставки поделок из природного материала «Осенняя фантазия</a:t>
            </a:r>
            <a:r>
              <a:rPr lang="ru-RU" b="1" dirty="0" smtClean="0">
                <a:solidFill>
                  <a:srgbClr val="333300"/>
                </a:solidFill>
              </a:rPr>
              <a:t>».</a:t>
            </a:r>
            <a:endParaRPr lang="ru-RU" b="1" dirty="0">
              <a:solidFill>
                <a:srgbClr val="333300"/>
              </a:solidFill>
            </a:endParaRPr>
          </a:p>
          <a:p>
            <a:pPr marL="285750" indent="-285750" algn="just">
              <a:buFont typeface="Arial" pitchFamily="34" charset="0"/>
              <a:buChar char="•"/>
            </a:pPr>
            <a:endParaRPr lang="ru-RU" b="1" dirty="0">
              <a:solidFill>
                <a:srgbClr val="3333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2866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avatars.mds.yandex.net/get-pdb/1926095/1a3b6a0d-b044-4574-a799-4449c27c832a/s1200?webp=false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8634" y="0"/>
            <a:ext cx="9152634" cy="6852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25434" y="116632"/>
            <a:ext cx="8352928" cy="61093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>
                <a:ln w="1905"/>
                <a:solidFill>
                  <a:srgbClr val="8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Times New Roman" pitchFamily="18" charset="0"/>
              </a:rPr>
              <a:t>Актуальность проект</a:t>
            </a:r>
            <a:r>
              <a:rPr lang="ru-RU" sz="2400" b="1" dirty="0" smtClean="0">
                <a:ln w="1905"/>
                <a:solidFill>
                  <a:srgbClr val="8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Times New Roman" pitchFamily="18" charset="0"/>
              </a:rPr>
              <a:t>а</a:t>
            </a:r>
            <a:endParaRPr lang="ru-RU" sz="800" b="1" dirty="0">
              <a:solidFill>
                <a:srgbClr val="333300"/>
              </a:solidFill>
            </a:endParaRPr>
          </a:p>
          <a:p>
            <a:pPr lvl="8" algn="just">
              <a:tabLst>
                <a:tab pos="355600" algn="l"/>
              </a:tabLst>
            </a:pPr>
            <a:r>
              <a:rPr lang="ru-RU" b="1" i="1" dirty="0" smtClean="0">
                <a:solidFill>
                  <a:srgbClr val="333300"/>
                </a:solidFill>
              </a:rPr>
              <a:t>                   </a:t>
            </a:r>
            <a:r>
              <a:rPr lang="ru-RU" sz="1700" b="1" i="1" dirty="0" smtClean="0">
                <a:solidFill>
                  <a:srgbClr val="003300"/>
                </a:solidFill>
              </a:rPr>
              <a:t>Закружилась листьев стая</a:t>
            </a:r>
          </a:p>
          <a:p>
            <a:pPr lvl="8" algn="just">
              <a:tabLst>
                <a:tab pos="355600" algn="l"/>
              </a:tabLst>
            </a:pPr>
            <a:r>
              <a:rPr lang="ru-RU" sz="1700" b="1" i="1" dirty="0" smtClean="0">
                <a:solidFill>
                  <a:srgbClr val="003300"/>
                </a:solidFill>
              </a:rPr>
              <a:t>                    И осела у воды,</a:t>
            </a:r>
          </a:p>
          <a:p>
            <a:pPr lvl="8" algn="just">
              <a:tabLst>
                <a:tab pos="355600" algn="l"/>
              </a:tabLst>
            </a:pPr>
            <a:r>
              <a:rPr lang="ru-RU" sz="1700" b="1" i="1" dirty="0" smtClean="0">
                <a:solidFill>
                  <a:srgbClr val="003300"/>
                </a:solidFill>
              </a:rPr>
              <a:t>                    Это ветер заметает</a:t>
            </a:r>
          </a:p>
          <a:p>
            <a:pPr lvl="8" algn="just">
              <a:tabLst>
                <a:tab pos="355600" algn="l"/>
              </a:tabLst>
            </a:pPr>
            <a:r>
              <a:rPr lang="ru-RU" sz="1700" b="1" i="1" dirty="0" smtClean="0">
                <a:solidFill>
                  <a:srgbClr val="003300"/>
                </a:solidFill>
              </a:rPr>
              <a:t>                    Желтой осени следы.</a:t>
            </a:r>
            <a:endParaRPr lang="ru-RU" sz="800" b="1" i="1" dirty="0" smtClean="0">
              <a:solidFill>
                <a:srgbClr val="003300"/>
              </a:solidFill>
            </a:endParaRPr>
          </a:p>
          <a:p>
            <a:pPr lvl="8" algn="just">
              <a:tabLst>
                <a:tab pos="355600" algn="l"/>
              </a:tabLst>
            </a:pPr>
            <a:endParaRPr lang="ru-RU" sz="1000" b="1" i="1" dirty="0" smtClean="0">
              <a:solidFill>
                <a:srgbClr val="FF0000"/>
              </a:solidFill>
            </a:endParaRPr>
          </a:p>
          <a:p>
            <a:pPr algn="just"/>
            <a:r>
              <a:rPr lang="ru-RU" b="1" dirty="0" smtClean="0"/>
              <a:t>	</a:t>
            </a:r>
            <a:r>
              <a:rPr lang="ru-RU" b="1" dirty="0" smtClean="0">
                <a:solidFill>
                  <a:srgbClr val="003300"/>
                </a:solidFill>
              </a:rPr>
              <a:t>Осень </a:t>
            </a:r>
            <a:r>
              <a:rPr lang="ru-RU" b="1" dirty="0">
                <a:solidFill>
                  <a:srgbClr val="003300"/>
                </a:solidFill>
              </a:rPr>
              <a:t>– </a:t>
            </a:r>
            <a:r>
              <a:rPr lang="ru-RU" b="1" dirty="0" smtClean="0">
                <a:solidFill>
                  <a:srgbClr val="003300"/>
                </a:solidFill>
              </a:rPr>
              <a:t>это такая прекрасная и </a:t>
            </a:r>
            <a:r>
              <a:rPr lang="ru-RU" b="1" dirty="0">
                <a:solidFill>
                  <a:srgbClr val="003300"/>
                </a:solidFill>
              </a:rPr>
              <a:t>такая </a:t>
            </a:r>
            <a:r>
              <a:rPr lang="ru-RU" b="1" dirty="0" smtClean="0">
                <a:solidFill>
                  <a:srgbClr val="003300"/>
                </a:solidFill>
              </a:rPr>
              <a:t>разная пора: это </a:t>
            </a:r>
            <a:r>
              <a:rPr lang="ru-RU" b="1" dirty="0">
                <a:solidFill>
                  <a:srgbClr val="003300"/>
                </a:solidFill>
              </a:rPr>
              <a:t>и «очей очарованье», и утренние холода, и кружевное разноцветье листопада, и непрекращающийся моросящий дождь, и серое небо, и неожиданно ласковое солнце в период «бабьего лета».  </a:t>
            </a:r>
            <a:r>
              <a:rPr lang="ru-RU" b="1" dirty="0" smtClean="0">
                <a:solidFill>
                  <a:srgbClr val="003300"/>
                </a:solidFill>
              </a:rPr>
              <a:t>Какое счастье любоваться завораживающими осенними пейзажами! </a:t>
            </a:r>
          </a:p>
          <a:p>
            <a:pPr algn="just"/>
            <a:r>
              <a:rPr lang="ru-RU" b="1" dirty="0" smtClean="0">
                <a:solidFill>
                  <a:srgbClr val="003300"/>
                </a:solidFill>
              </a:rPr>
              <a:t>	Но иногда случается так, что ребёнок не в состоянии увидеть этой красоты, не может отметить изменения, происходящие в природе.  Происходит это только потому, что он не располагает элементарными знаниями об окружающем.</a:t>
            </a:r>
            <a:endParaRPr lang="ru-RU" b="1" dirty="0">
              <a:solidFill>
                <a:srgbClr val="003300"/>
              </a:solidFill>
            </a:endParaRPr>
          </a:p>
          <a:p>
            <a:pPr algn="just"/>
            <a:r>
              <a:rPr lang="ru-RU" b="1" dirty="0" smtClean="0">
                <a:solidFill>
                  <a:srgbClr val="003300"/>
                </a:solidFill>
              </a:rPr>
              <a:t>	Многие </a:t>
            </a:r>
            <a:r>
              <a:rPr lang="ru-RU" b="1" dirty="0">
                <a:solidFill>
                  <a:srgbClr val="003300"/>
                </a:solidFill>
              </a:rPr>
              <a:t>великие мыслители и педагоги писали о том, что развитие ребёнка в значительной степени зависит от природного </a:t>
            </a:r>
            <a:r>
              <a:rPr lang="ru-RU" b="1" dirty="0" smtClean="0">
                <a:solidFill>
                  <a:srgbClr val="003300"/>
                </a:solidFill>
              </a:rPr>
              <a:t>окружения, а воспитание </a:t>
            </a:r>
            <a:r>
              <a:rPr lang="ru-RU" b="1" dirty="0">
                <a:solidFill>
                  <a:srgbClr val="003300"/>
                </a:solidFill>
              </a:rPr>
              <a:t>бережного и заботливого отношения к живой и неживой природе возможно тогда, когда дети научатся наблюдать </a:t>
            </a:r>
            <a:r>
              <a:rPr lang="ru-RU" b="1" dirty="0" smtClean="0">
                <a:solidFill>
                  <a:srgbClr val="003300"/>
                </a:solidFill>
              </a:rPr>
              <a:t>природу и </a:t>
            </a:r>
            <a:r>
              <a:rPr lang="ru-RU" b="1" dirty="0">
                <a:solidFill>
                  <a:srgbClr val="003300"/>
                </a:solidFill>
              </a:rPr>
              <a:t>видеть её </a:t>
            </a:r>
            <a:r>
              <a:rPr lang="ru-RU" b="1" dirty="0" smtClean="0">
                <a:solidFill>
                  <a:srgbClr val="003300"/>
                </a:solidFill>
              </a:rPr>
              <a:t>красоту. </a:t>
            </a:r>
            <a:endParaRPr lang="ru-RU" b="1" dirty="0">
              <a:solidFill>
                <a:srgbClr val="003300"/>
              </a:solidFill>
            </a:endParaRPr>
          </a:p>
          <a:p>
            <a:pPr algn="just"/>
            <a:r>
              <a:rPr lang="ru-RU" b="1" dirty="0" smtClean="0">
                <a:solidFill>
                  <a:srgbClr val="003300"/>
                </a:solidFill>
              </a:rPr>
              <a:t>	Наша </a:t>
            </a:r>
            <a:r>
              <a:rPr lang="ru-RU" b="1" dirty="0">
                <a:solidFill>
                  <a:srgbClr val="003300"/>
                </a:solidFill>
              </a:rPr>
              <a:t>задача - помочь дошкольнику открыть для себя окружающий мир, научить </a:t>
            </a:r>
            <a:r>
              <a:rPr lang="ru-RU" b="1" dirty="0" smtClean="0">
                <a:solidFill>
                  <a:srgbClr val="003300"/>
                </a:solidFill>
              </a:rPr>
              <a:t>его любоваться </a:t>
            </a:r>
            <a:r>
              <a:rPr lang="ru-RU" b="1" dirty="0">
                <a:solidFill>
                  <a:srgbClr val="003300"/>
                </a:solidFill>
              </a:rPr>
              <a:t>красотами </a:t>
            </a:r>
            <a:r>
              <a:rPr lang="ru-RU" b="1" dirty="0" smtClean="0">
                <a:solidFill>
                  <a:srgbClr val="003300"/>
                </a:solidFill>
              </a:rPr>
              <a:t>природы.</a:t>
            </a:r>
          </a:p>
          <a:p>
            <a:endParaRPr lang="ru-RU" dirty="0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9986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avatars.mds.yandex.net/get-pdb/1926095/1a3b6a0d-b044-4574-a799-4449c27c832a/s1200?webp=false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1"/>
            <a:ext cx="9152634" cy="6852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491880" y="357509"/>
            <a:ext cx="57423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000" b="1" dirty="0" smtClean="0">
                <a:solidFill>
                  <a:srgbClr val="800000"/>
                </a:solidFill>
              </a:rPr>
              <a:t>Папки-передвижки </a:t>
            </a:r>
          </a:p>
          <a:p>
            <a:pPr lvl="0" algn="ctr"/>
            <a:r>
              <a:rPr lang="ru-RU" sz="2000" b="1" dirty="0" smtClean="0">
                <a:solidFill>
                  <a:srgbClr val="800000"/>
                </a:solidFill>
              </a:rPr>
              <a:t>«Овощи» и «Фрукты»</a:t>
            </a:r>
            <a:endParaRPr lang="ru-RU" sz="2000" dirty="0"/>
          </a:p>
        </p:txBody>
      </p:sp>
      <p:pic>
        <p:nvPicPr>
          <p:cNvPr id="4" name="Рисунок 3" descr="C:\Users\Серега\Desktop\Крепыш. Кожевникова А.З. Воспитатель года г. Мегион 2020\Картинки Альбине\IMG_20191119_145116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4939558" y="814353"/>
            <a:ext cx="3155315" cy="42081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http://detbibalzamai.3dn.ru/_ph/12/2472535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490912" y="1916832"/>
            <a:ext cx="3495229" cy="466825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-10544" y="1562889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b="1" dirty="0" smtClean="0">
                <a:solidFill>
                  <a:srgbClr val="800000"/>
                </a:solidFill>
                <a:cs typeface="Times New Roman" panose="02020603050405020304" pitchFamily="18" charset="0"/>
              </a:rPr>
              <a:t>Выставка книг </a:t>
            </a:r>
          </a:p>
          <a:p>
            <a:pPr algn="ctr"/>
            <a:r>
              <a:rPr lang="ru-RU" sz="2000" b="1" dirty="0" smtClean="0">
                <a:solidFill>
                  <a:srgbClr val="800000"/>
                </a:solidFill>
                <a:cs typeface="Times New Roman" panose="02020603050405020304" pitchFamily="18" charset="0"/>
              </a:rPr>
              <a:t>«Ходит осень по дорожке»</a:t>
            </a:r>
            <a:endParaRPr lang="ru-RU" sz="2000" dirty="0">
              <a:solidFill>
                <a:srgbClr val="800000"/>
              </a:solidFill>
            </a:endParaRPr>
          </a:p>
        </p:txBody>
      </p:sp>
      <p:pic>
        <p:nvPicPr>
          <p:cNvPr id="6146" name="Picture 2" descr="https://kitap.tatar.ru/media/attaches/participant_news_276/12607/2cfaf8ba6b4b4e14ab8535e1b3695e3d_lyktcgi5vtk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3630" y="2420888"/>
            <a:ext cx="3892204" cy="327598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5293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avatars.mds.yandex.net/get-pdb/1926095/1a3b6a0d-b044-4574-a799-4449c27c832a/s1200?webp=false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11726"/>
            <a:ext cx="9152634" cy="6852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27584" y="620688"/>
            <a:ext cx="698477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800000"/>
                </a:solidFill>
              </a:rPr>
              <a:t>     </a:t>
            </a:r>
            <a:r>
              <a:rPr lang="ru-RU" sz="2200" b="1" dirty="0">
                <a:ln w="1905"/>
                <a:solidFill>
                  <a:srgbClr val="8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Times New Roman" pitchFamily="18" charset="0"/>
              </a:rPr>
              <a:t>Этапы реализации </a:t>
            </a:r>
            <a:r>
              <a:rPr lang="ru-RU" sz="2200" b="1" dirty="0" smtClean="0">
                <a:ln w="1905"/>
                <a:solidFill>
                  <a:srgbClr val="8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Times New Roman" pitchFamily="18" charset="0"/>
              </a:rPr>
              <a:t>проекта</a:t>
            </a:r>
            <a:endParaRPr lang="ru-RU" sz="2200" b="1" dirty="0">
              <a:solidFill>
                <a:srgbClr val="800000"/>
              </a:solidFill>
              <a:cs typeface="Times New Roman" pitchFamily="18" charset="0"/>
            </a:endParaRPr>
          </a:p>
          <a:p>
            <a:endParaRPr lang="ru-RU" sz="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cs typeface="Times New Roman" pitchFamily="18" charset="0"/>
            </a:endParaRPr>
          </a:p>
          <a:p>
            <a:r>
              <a:rPr lang="ru-RU" sz="1600" b="1" spc="50" dirty="0">
                <a:ln w="11430"/>
                <a:solidFill>
                  <a:srgbClr val="008000"/>
                </a:solidFill>
                <a:cs typeface="Times New Roman" pitchFamily="18" charset="0"/>
              </a:rPr>
              <a:t>     </a:t>
            </a:r>
            <a:r>
              <a:rPr lang="ru-RU" sz="1600" b="1" spc="50" dirty="0" smtClean="0">
                <a:ln w="11430"/>
                <a:solidFill>
                  <a:srgbClr val="008000"/>
                </a:solidFill>
                <a:cs typeface="Times New Roman" pitchFamily="18" charset="0"/>
              </a:rPr>
              <a:t> </a:t>
            </a:r>
            <a:r>
              <a:rPr lang="ru-RU" b="1" dirty="0" smtClean="0">
                <a:ln w="1905"/>
                <a:solidFill>
                  <a:srgbClr val="CC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Times New Roman" pitchFamily="18" charset="0"/>
              </a:rPr>
              <a:t>I</a:t>
            </a:r>
            <a:r>
              <a:rPr lang="en-US" b="1" dirty="0" smtClean="0">
                <a:ln w="1905"/>
                <a:solidFill>
                  <a:srgbClr val="CC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Times New Roman" pitchFamily="18" charset="0"/>
              </a:rPr>
              <a:t>II</a:t>
            </a:r>
            <a:r>
              <a:rPr lang="ru-RU" b="1" dirty="0" smtClean="0">
                <a:ln w="1905"/>
                <a:solidFill>
                  <a:srgbClr val="CC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Times New Roman" pitchFamily="18" charset="0"/>
              </a:rPr>
              <a:t> </a:t>
            </a:r>
            <a:r>
              <a:rPr lang="ru-RU" b="1" dirty="0">
                <a:ln w="1905"/>
                <a:solidFill>
                  <a:srgbClr val="CC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Times New Roman" pitchFamily="18" charset="0"/>
              </a:rPr>
              <a:t>этап – </a:t>
            </a:r>
            <a:r>
              <a:rPr lang="ru-RU" b="1" dirty="0" smtClean="0">
                <a:ln w="1905"/>
                <a:solidFill>
                  <a:srgbClr val="CC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Times New Roman" pitchFamily="18" charset="0"/>
              </a:rPr>
              <a:t>заключительный</a:t>
            </a:r>
          </a:p>
          <a:p>
            <a:pPr lvl="0"/>
            <a:endParaRPr lang="ru-RU" b="1" dirty="0" smtClean="0">
              <a:solidFill>
                <a:srgbClr val="C00000"/>
              </a:solidFill>
              <a:cs typeface="Times New Roman" panose="02020603050405020304" pitchFamily="18" charset="0"/>
            </a:endParaRPr>
          </a:p>
          <a:p>
            <a:pPr lvl="0"/>
            <a:endParaRPr lang="ru-RU" b="1" dirty="0" smtClean="0">
              <a:solidFill>
                <a:srgbClr val="C00000"/>
              </a:solidFill>
              <a:cs typeface="Times New Roman" panose="02020603050405020304" pitchFamily="18" charset="0"/>
            </a:endParaRPr>
          </a:p>
          <a:p>
            <a:pPr lvl="0"/>
            <a:r>
              <a:rPr lang="ru-RU" b="1" dirty="0" smtClean="0">
                <a:solidFill>
                  <a:srgbClr val="C00000"/>
                </a:solidFill>
                <a:cs typeface="Times New Roman" panose="02020603050405020304" pitchFamily="18" charset="0"/>
              </a:rPr>
              <a:t>      </a:t>
            </a:r>
            <a:r>
              <a:rPr lang="ru-RU" sz="2200" b="1" dirty="0" smtClean="0">
                <a:solidFill>
                  <a:srgbClr val="800000"/>
                </a:solidFill>
                <a:cs typeface="Times New Roman" panose="02020603050405020304" pitchFamily="18" charset="0"/>
              </a:rPr>
              <a:t>Презентация </a:t>
            </a:r>
            <a:r>
              <a:rPr lang="ru-RU" sz="2200" b="1" dirty="0">
                <a:solidFill>
                  <a:srgbClr val="800000"/>
                </a:solidFill>
                <a:cs typeface="Times New Roman" panose="02020603050405020304" pitchFamily="18" charset="0"/>
              </a:rPr>
              <a:t>результатов проекта</a:t>
            </a:r>
          </a:p>
          <a:p>
            <a:endParaRPr lang="ru-RU" sz="900" b="1" spc="50" dirty="0" smtClean="0">
              <a:ln w="11430"/>
              <a:solidFill>
                <a:srgbClr val="333300"/>
              </a:solidFill>
              <a:cs typeface="Times New Roman" pitchFamily="18" charset="0"/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1900" b="1" spc="50" dirty="0">
                <a:ln w="11430"/>
                <a:solidFill>
                  <a:srgbClr val="333300"/>
                </a:solidFill>
              </a:rPr>
              <a:t>Оформление </a:t>
            </a:r>
            <a:r>
              <a:rPr lang="ru-RU" sz="1900" b="1" spc="50" dirty="0" smtClean="0">
                <a:ln w="11430"/>
                <a:solidFill>
                  <a:srgbClr val="333300"/>
                </a:solidFill>
              </a:rPr>
              <a:t>выставки </a:t>
            </a:r>
            <a:r>
              <a:rPr lang="ru-RU" sz="1900" b="1" spc="50" dirty="0">
                <a:ln w="11430"/>
                <a:solidFill>
                  <a:srgbClr val="333300"/>
                </a:solidFill>
              </a:rPr>
              <a:t>работ детского </a:t>
            </a:r>
            <a:r>
              <a:rPr lang="ru-RU" sz="1900" b="1" spc="50" dirty="0" smtClean="0">
                <a:ln w="11430"/>
                <a:solidFill>
                  <a:srgbClr val="333300"/>
                </a:solidFill>
              </a:rPr>
              <a:t>творчества;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1900" b="1" spc="50" dirty="0" smtClean="0">
                <a:ln w="11430"/>
                <a:solidFill>
                  <a:srgbClr val="333300"/>
                </a:solidFill>
              </a:rPr>
              <a:t>Организация </a:t>
            </a:r>
            <a:r>
              <a:rPr lang="ru-RU" sz="1900" b="1" spc="50" dirty="0">
                <a:ln w="11430"/>
                <a:solidFill>
                  <a:srgbClr val="333300"/>
                </a:solidFill>
              </a:rPr>
              <a:t>выставки </a:t>
            </a:r>
            <a:r>
              <a:rPr lang="ru-RU" sz="1900" b="1" spc="50" dirty="0" smtClean="0">
                <a:ln w="11430"/>
                <a:solidFill>
                  <a:srgbClr val="333300"/>
                </a:solidFill>
              </a:rPr>
              <a:t>по</a:t>
            </a:r>
            <a:r>
              <a:rPr lang="ru-RU" sz="1900" b="1" dirty="0" smtClean="0">
                <a:solidFill>
                  <a:srgbClr val="333300"/>
                </a:solidFill>
              </a:rPr>
              <a:t>делок </a:t>
            </a:r>
            <a:r>
              <a:rPr lang="ru-RU" sz="1900" b="1" dirty="0">
                <a:solidFill>
                  <a:srgbClr val="333300"/>
                </a:solidFill>
              </a:rPr>
              <a:t>из природного материала «Осенняя фантазия</a:t>
            </a:r>
            <a:r>
              <a:rPr lang="ru-RU" sz="1900" b="1" dirty="0" smtClean="0">
                <a:solidFill>
                  <a:srgbClr val="333300"/>
                </a:solidFill>
              </a:rPr>
              <a:t>»;</a:t>
            </a:r>
            <a:endParaRPr lang="ru-RU" sz="1900" b="1" dirty="0">
              <a:solidFill>
                <a:srgbClr val="333300"/>
              </a:solidFill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1900" b="1" spc="50" dirty="0">
                <a:ln w="11430"/>
                <a:solidFill>
                  <a:srgbClr val="333300"/>
                </a:solidFill>
              </a:rPr>
              <a:t>Проведение р</a:t>
            </a:r>
            <a:r>
              <a:rPr lang="ru-RU" sz="1900" b="1" dirty="0">
                <a:solidFill>
                  <a:srgbClr val="333300"/>
                </a:solidFill>
              </a:rPr>
              <a:t>азвлечения «В гостях у Осени»;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1900" b="1" dirty="0" smtClean="0">
                <a:solidFill>
                  <a:srgbClr val="333300"/>
                </a:solidFill>
                <a:cs typeface="Times New Roman" panose="02020603050405020304" pitchFamily="18" charset="0"/>
              </a:rPr>
              <a:t>Оформление </a:t>
            </a:r>
            <a:r>
              <a:rPr lang="ru-RU" sz="1900" b="1" dirty="0">
                <a:solidFill>
                  <a:srgbClr val="333300"/>
                </a:solidFill>
                <a:cs typeface="Times New Roman" panose="02020603050405020304" pitchFamily="18" charset="0"/>
              </a:rPr>
              <a:t>электронной презентации фотографий по итогам реализации проекта «Осень, осень, в гости просим</a:t>
            </a:r>
            <a:r>
              <a:rPr lang="ru-RU" sz="1900" b="1" dirty="0" smtClean="0">
                <a:solidFill>
                  <a:srgbClr val="333300"/>
                </a:solidFill>
                <a:cs typeface="Times New Roman" panose="02020603050405020304" pitchFamily="18" charset="0"/>
              </a:rPr>
              <a:t>!»;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1900" b="1" dirty="0" smtClean="0">
                <a:solidFill>
                  <a:srgbClr val="333300"/>
                </a:solidFill>
              </a:rPr>
              <a:t>Проведение праздника «Осень </a:t>
            </a:r>
            <a:r>
              <a:rPr lang="ru-RU" sz="1900" b="1" dirty="0">
                <a:solidFill>
                  <a:srgbClr val="333300"/>
                </a:solidFill>
              </a:rPr>
              <a:t>в гости к нам пришла</a:t>
            </a:r>
            <a:r>
              <a:rPr lang="ru-RU" sz="1900" b="1" dirty="0" smtClean="0">
                <a:solidFill>
                  <a:srgbClr val="333300"/>
                </a:solidFill>
              </a:rPr>
              <a:t>».</a:t>
            </a:r>
            <a:endParaRPr lang="ru-RU" sz="1900" b="1" dirty="0">
              <a:solidFill>
                <a:srgbClr val="333300"/>
              </a:solidFill>
            </a:endParaRPr>
          </a:p>
          <a:p>
            <a:pPr marL="285750" indent="-285750" algn="just">
              <a:buFont typeface="Arial" pitchFamily="34" charset="0"/>
              <a:buChar char="•"/>
            </a:pPr>
            <a:endParaRPr lang="ru-RU" sz="1600" b="1" dirty="0">
              <a:solidFill>
                <a:srgbClr val="333300"/>
              </a:solidFill>
            </a:endParaRPr>
          </a:p>
          <a:p>
            <a:pPr marL="285750" indent="-285750" algn="just">
              <a:buFont typeface="Arial" pitchFamily="34" charset="0"/>
              <a:buChar char="•"/>
            </a:pPr>
            <a:endParaRPr lang="ru-RU" sz="1600" b="1" spc="50" dirty="0" smtClean="0">
              <a:ln w="11430"/>
              <a:solidFill>
                <a:srgbClr val="333300"/>
              </a:solidFill>
            </a:endParaRPr>
          </a:p>
          <a:p>
            <a:pPr marL="285750" indent="-285750" algn="just">
              <a:buFont typeface="Arial" pitchFamily="34" charset="0"/>
              <a:buChar char="•"/>
            </a:pPr>
            <a:endParaRPr lang="ru-RU" sz="1600" b="1" spc="50" dirty="0">
              <a:ln w="11430"/>
              <a:solidFill>
                <a:srgbClr val="333300"/>
              </a:solidFill>
            </a:endParaRPr>
          </a:p>
          <a:p>
            <a:pPr marL="285750" indent="-285750" algn="just">
              <a:buFont typeface="Arial" pitchFamily="34" charset="0"/>
              <a:buChar char="•"/>
            </a:pPr>
            <a:endParaRPr lang="ru-RU" sz="1600" b="1" spc="50" dirty="0">
              <a:ln w="11430"/>
              <a:solidFill>
                <a:srgbClr val="33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7786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avatars.mds.yandex.net/get-pdb/1926095/1a3b6a0d-b044-4574-a799-4449c27c832a/s1200?webp=false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5392"/>
            <a:ext cx="9152634" cy="6852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Users\ПК-3\Desktop\ФОТО к проекту Осень 2020\IMG-20200911-WA000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764704"/>
            <a:ext cx="3888432" cy="29163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771800" y="188640"/>
            <a:ext cx="570354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200" b="1" dirty="0" smtClean="0">
                <a:solidFill>
                  <a:srgbClr val="800000"/>
                </a:solidFill>
              </a:rPr>
              <a:t>Проведение развлечения «В гостях у Осени»</a:t>
            </a:r>
            <a:endParaRPr lang="ru-RU" sz="2200" dirty="0"/>
          </a:p>
        </p:txBody>
      </p:sp>
      <p:pic>
        <p:nvPicPr>
          <p:cNvPr id="1026" name="Picture 2" descr="C:\Users\Серега\Desktop\все для работы Альбина 2014\Проект ОСЕНЬ подг гр\Screenshot_20200927_200340_com.huawei.himovie.overseas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336907" y="958919"/>
            <a:ext cx="4470568" cy="272780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Серега\Desktop\все для работы Альбина 2014\Проект ОСЕНЬ подг гр\Screenshot_20200927_200634_com.huawei.himovie.overseas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 flipV="1">
            <a:off x="4481407" y="3807038"/>
            <a:ext cx="4445295" cy="283811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 descr="C:\Users\Серега\Desktop\IMG_20200911_104032.jpg"/>
          <p:cNvPicPr/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1155" y="3686724"/>
            <a:ext cx="3329161" cy="29127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420730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avatars.mds.yandex.net/get-pdb/1926095/1a3b6a0d-b044-4574-a799-4449c27c832a/s1200?webp=false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52634" cy="6852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563940" y="286434"/>
            <a:ext cx="576209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200" b="1" dirty="0" smtClean="0">
                <a:solidFill>
                  <a:srgbClr val="800000"/>
                </a:solidFill>
              </a:rPr>
              <a:t>Выставка поделок из природного материала </a:t>
            </a:r>
          </a:p>
          <a:p>
            <a:pPr algn="ctr"/>
            <a:r>
              <a:rPr lang="ru-RU" sz="2200" b="1" dirty="0" smtClean="0">
                <a:solidFill>
                  <a:srgbClr val="800000"/>
                </a:solidFill>
              </a:rPr>
              <a:t>«Осенняя фантазия»</a:t>
            </a:r>
            <a:endParaRPr lang="ru-RU" sz="2200" dirty="0"/>
          </a:p>
        </p:txBody>
      </p:sp>
      <p:pic>
        <p:nvPicPr>
          <p:cNvPr id="4" name="Рисунок 3" descr="H:\АльбиНаде\Фото Альбине\20181022_182543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9504" y="1916832"/>
            <a:ext cx="4517121" cy="3238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https://infoindustria.com.ua/wp-content/uploads/2015/12/mashina-ovoshhey-1024x673.jpg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868144" y="3645024"/>
            <a:ext cx="2304590" cy="17712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 descr="https://i1.wp.com/nauchitsya-sdelat.ru/wp-content/uploads/2018/09/0-6b04b-278a193b-1-xl1.jpg"/>
          <p:cNvPicPr/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52120" y="1340768"/>
            <a:ext cx="2181731" cy="19442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174625" y="609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4625" y="609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174625" y="609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7303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avatars.mds.yandex.net/get-pdb/1926095/1a3b6a0d-b044-4574-a799-4449c27c832a/s1200?webp=false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52634" cy="6852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ПК-3\Desktop\ФОТО к проекту Осень 2020\IMG-20201013-WA001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53903" y="3464966"/>
            <a:ext cx="4234933" cy="31762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03731" y="214791"/>
            <a:ext cx="694517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200" b="1" dirty="0" smtClean="0">
                <a:solidFill>
                  <a:srgbClr val="800000"/>
                </a:solidFill>
              </a:rPr>
              <a:t>Проведение праздника «Осень в гости к нам пришла» </a:t>
            </a:r>
            <a:endParaRPr lang="ru-RU" sz="2200" dirty="0"/>
          </a:p>
        </p:txBody>
      </p:sp>
      <p:pic>
        <p:nvPicPr>
          <p:cNvPr id="5" name="Picture 2" descr="C:\Users\ПК-3\Desktop\ФОТО к проекту Осень 2020\IMG-20201013-WA000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7164" y="3454395"/>
            <a:ext cx="4286620" cy="32149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7164" y="858237"/>
            <a:ext cx="4305890" cy="25680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5640"/>
          <a:stretch/>
        </p:blipFill>
        <p:spPr bwMode="auto">
          <a:xfrm>
            <a:off x="4533054" y="651809"/>
            <a:ext cx="4436918" cy="27898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57156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avatars.mds.yandex.net/get-pdb/1926095/1a3b6a0d-b044-4574-a799-4449c27c832a/s1200?webp=false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362" y="-1"/>
            <a:ext cx="9152634" cy="6852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652167" y="1484784"/>
            <a:ext cx="3826690" cy="286232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1905"/>
                <a:solidFill>
                  <a:srgbClr val="33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Спасибо</a:t>
            </a:r>
          </a:p>
          <a:p>
            <a:pPr algn="ctr"/>
            <a:r>
              <a:rPr lang="ru-RU" sz="6000" b="1" dirty="0" smtClean="0">
                <a:ln w="1905"/>
                <a:solidFill>
                  <a:srgbClr val="33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</a:t>
            </a:r>
          </a:p>
          <a:p>
            <a:pPr algn="ctr"/>
            <a:r>
              <a:rPr lang="ru-RU" sz="6000" b="1" cap="none" spc="0" dirty="0" smtClean="0">
                <a:ln w="1905"/>
                <a:solidFill>
                  <a:srgbClr val="33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внимание!</a:t>
            </a:r>
            <a:endParaRPr lang="ru-RU" sz="6000" b="1" cap="none" spc="0" dirty="0">
              <a:ln w="1905"/>
              <a:solidFill>
                <a:srgbClr val="3333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5314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avatars.mds.yandex.net/get-pdb/1926095/1a3b6a0d-b044-4574-a799-4449c27c832a/s1200?webp=false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8634" y="0"/>
            <a:ext cx="9152634" cy="6852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187624" y="-99392"/>
            <a:ext cx="6120680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ru-RU" sz="2200" b="1" dirty="0">
                <a:ln w="1905"/>
                <a:solidFill>
                  <a:srgbClr val="8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Участники </a:t>
            </a:r>
            <a:r>
              <a:rPr lang="ru-RU" sz="2200" b="1" dirty="0" smtClean="0">
                <a:ln w="1905"/>
                <a:solidFill>
                  <a:srgbClr val="8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проекта </a:t>
            </a:r>
            <a:r>
              <a:rPr lang="ru-RU" sz="2200" b="1" dirty="0" smtClean="0">
                <a:ln w="1905"/>
                <a:solidFill>
                  <a:srgbClr val="8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Times New Roman" pitchFamily="18" charset="0"/>
              </a:rPr>
              <a:t> </a:t>
            </a:r>
            <a:endParaRPr lang="ru-RU" sz="2200" b="1" dirty="0">
              <a:ln w="1905"/>
              <a:solidFill>
                <a:srgbClr val="8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Times New Roman" pitchFamily="18" charset="0"/>
            </a:endParaRPr>
          </a:p>
          <a:p>
            <a:pPr algn="just">
              <a:tabLst>
                <a:tab pos="355600" algn="l"/>
              </a:tabLst>
            </a:pPr>
            <a:r>
              <a:rPr lang="ru-RU" b="1" dirty="0" smtClean="0">
                <a:ln w="1905"/>
                <a:solidFill>
                  <a:srgbClr val="00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Воспитанники </a:t>
            </a:r>
            <a:r>
              <a:rPr lang="ru-RU" b="1" dirty="0">
                <a:ln w="1905"/>
                <a:solidFill>
                  <a:srgbClr val="00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группы </a:t>
            </a:r>
            <a:r>
              <a:rPr lang="ru-RU" b="1" dirty="0" smtClean="0">
                <a:ln w="1905"/>
                <a:solidFill>
                  <a:srgbClr val="00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комбинированной </a:t>
            </a:r>
            <a:r>
              <a:rPr lang="ru-RU" b="1" dirty="0">
                <a:ln w="1905"/>
                <a:solidFill>
                  <a:srgbClr val="00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направленности для детей от </a:t>
            </a:r>
            <a:r>
              <a:rPr lang="ru-RU" b="1" dirty="0" smtClean="0">
                <a:ln w="1905"/>
                <a:solidFill>
                  <a:srgbClr val="00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6 до 7 </a:t>
            </a:r>
            <a:r>
              <a:rPr lang="ru-RU" b="1" dirty="0">
                <a:ln w="1905"/>
                <a:solidFill>
                  <a:srgbClr val="00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лет с тяжелыми нарушениями речи МАДОУ «ДС №5 «Крепыш», учитель-логопед, </a:t>
            </a:r>
            <a:r>
              <a:rPr lang="ru-RU" b="1" dirty="0" smtClean="0">
                <a:ln w="1905"/>
                <a:solidFill>
                  <a:srgbClr val="00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музыкальный руководитель, педагоги</a:t>
            </a:r>
            <a:r>
              <a:rPr lang="ru-RU" b="1" dirty="0">
                <a:ln w="1905"/>
                <a:solidFill>
                  <a:srgbClr val="00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 родители</a:t>
            </a:r>
            <a:r>
              <a:rPr lang="ru-RU" b="1" dirty="0" smtClean="0">
                <a:ln w="1905"/>
                <a:solidFill>
                  <a:srgbClr val="00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</a:t>
            </a:r>
          </a:p>
          <a:p>
            <a:pPr algn="just">
              <a:tabLst>
                <a:tab pos="355600" algn="l"/>
              </a:tabLst>
            </a:pPr>
            <a:endParaRPr lang="ru-RU" sz="1600" dirty="0">
              <a:solidFill>
                <a:srgbClr val="333300"/>
              </a:solidFill>
            </a:endParaRPr>
          </a:p>
          <a:p>
            <a:endParaRPr lang="ru-RU" sz="1600" dirty="0"/>
          </a:p>
        </p:txBody>
      </p:sp>
      <p:pic>
        <p:nvPicPr>
          <p:cNvPr id="13313" name="Picture 1" descr="C:\Users\Серега\Desktop\Осень развлечение  подг гр\IMG_20200911_10403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2123727" y="2204864"/>
            <a:ext cx="4608511" cy="34563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7138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avatars.mds.yandex.net/get-pdb/1926095/1a3b6a0d-b044-4574-a799-4449c27c832a/s1200?webp=false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52634" cy="6852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51520" y="188640"/>
            <a:ext cx="8136904" cy="56477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1600" b="1" dirty="0" smtClean="0">
                <a:ln w="1905"/>
                <a:solidFill>
                  <a:srgbClr val="8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</a:t>
            </a:r>
            <a:r>
              <a:rPr lang="ru-RU" sz="2200" b="1" dirty="0" smtClean="0">
                <a:ln w="1905"/>
                <a:solidFill>
                  <a:srgbClr val="8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Цель </a:t>
            </a:r>
            <a:r>
              <a:rPr lang="ru-RU" sz="2200" b="1" dirty="0">
                <a:ln w="1905"/>
                <a:solidFill>
                  <a:srgbClr val="8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проекта: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b="1" dirty="0">
                <a:ln w="1905"/>
                <a:solidFill>
                  <a:srgbClr val="00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Сформировать знания детей об осени, как о времени года, её признаках и </a:t>
            </a:r>
            <a:r>
              <a:rPr lang="ru-RU" b="1" dirty="0" smtClean="0">
                <a:ln w="1905"/>
                <a:solidFill>
                  <a:srgbClr val="00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явлениях.</a:t>
            </a:r>
            <a:endParaRPr lang="ru-RU" sz="900" b="1" dirty="0" smtClean="0">
              <a:ln w="1905"/>
              <a:solidFill>
                <a:srgbClr val="0033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285750" indent="-285750" algn="just">
              <a:buFont typeface="Arial" pitchFamily="34" charset="0"/>
              <a:buChar char="•"/>
            </a:pPr>
            <a:endParaRPr lang="ru-RU" sz="900" b="1" dirty="0" smtClean="0">
              <a:ln w="1905"/>
              <a:solidFill>
                <a:srgbClr val="0033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just"/>
            <a:r>
              <a:rPr lang="ru-RU" sz="1600" b="1" dirty="0" smtClean="0">
                <a:ln w="1905"/>
                <a:solidFill>
                  <a:srgbClr val="8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</a:t>
            </a:r>
            <a:r>
              <a:rPr lang="ru-RU" sz="2200" b="1" dirty="0" smtClean="0">
                <a:ln w="1905"/>
                <a:solidFill>
                  <a:srgbClr val="8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Задачи проекта:</a:t>
            </a:r>
            <a:endParaRPr lang="ru-RU" sz="2200" b="1" dirty="0">
              <a:ln w="1905"/>
              <a:solidFill>
                <a:srgbClr val="8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b="1" dirty="0" smtClean="0">
                <a:ln w="1905"/>
                <a:solidFill>
                  <a:srgbClr val="00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Уточнять</a:t>
            </a:r>
            <a:r>
              <a:rPr lang="ru-RU" b="1" dirty="0">
                <a:ln w="1905"/>
                <a:solidFill>
                  <a:srgbClr val="00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 активизировать и развивать словарный запас детей по </a:t>
            </a:r>
            <a:r>
              <a:rPr lang="ru-RU" b="1" dirty="0" smtClean="0">
                <a:ln w="1905"/>
                <a:solidFill>
                  <a:srgbClr val="00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лексическим темам: </a:t>
            </a:r>
            <a:r>
              <a:rPr lang="ru-RU" b="1" dirty="0">
                <a:ln w="1905"/>
                <a:solidFill>
                  <a:srgbClr val="00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«Осень», «Овощи», «Фрукты»; «Деревья», «Перелетные птицы</a:t>
            </a:r>
            <a:r>
              <a:rPr lang="ru-RU" b="1" dirty="0" smtClean="0">
                <a:ln w="1905"/>
                <a:solidFill>
                  <a:srgbClr val="00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»;</a:t>
            </a:r>
            <a:endParaRPr lang="ru-RU" b="1" dirty="0">
              <a:ln w="1905"/>
              <a:solidFill>
                <a:srgbClr val="0033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b="1" dirty="0" smtClean="0">
                <a:ln w="1905"/>
                <a:solidFill>
                  <a:srgbClr val="00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Развивать </a:t>
            </a:r>
            <a:r>
              <a:rPr lang="ru-RU" b="1" dirty="0">
                <a:ln w="1905"/>
                <a:solidFill>
                  <a:srgbClr val="00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связную речь;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b="1" dirty="0" smtClean="0">
                <a:ln w="1905"/>
                <a:solidFill>
                  <a:srgbClr val="00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Закреплять </a:t>
            </a:r>
            <a:r>
              <a:rPr lang="ru-RU" b="1" dirty="0">
                <a:ln w="1905"/>
                <a:solidFill>
                  <a:srgbClr val="00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умение отвечать на вопросы педагога полным </a:t>
            </a:r>
            <a:r>
              <a:rPr lang="ru-RU" b="1" dirty="0" smtClean="0">
                <a:ln w="1905"/>
                <a:solidFill>
                  <a:srgbClr val="00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предложением;</a:t>
            </a:r>
            <a:endParaRPr lang="ru-RU" b="1" dirty="0">
              <a:ln w="1905"/>
              <a:solidFill>
                <a:srgbClr val="0033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b="1" dirty="0" smtClean="0">
                <a:ln w="1905"/>
                <a:solidFill>
                  <a:srgbClr val="00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Создать </a:t>
            </a:r>
            <a:r>
              <a:rPr lang="ru-RU" b="1" dirty="0">
                <a:ln w="1905"/>
                <a:solidFill>
                  <a:srgbClr val="00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условия для развития познавательных и творческих способностей детей в процессе работы над проектом; </a:t>
            </a:r>
            <a:endParaRPr lang="ru-RU" b="1" dirty="0" smtClean="0">
              <a:ln w="1905"/>
              <a:solidFill>
                <a:srgbClr val="0033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b="1" dirty="0" smtClean="0">
                <a:ln w="1905"/>
                <a:solidFill>
                  <a:srgbClr val="00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Развивать </a:t>
            </a:r>
            <a:r>
              <a:rPr lang="ru-RU" b="1" dirty="0">
                <a:ln w="1905"/>
                <a:solidFill>
                  <a:srgbClr val="00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умения наблюдать за объектами живой и неживой природы;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b="1" dirty="0" smtClean="0">
                <a:ln w="1905"/>
                <a:solidFill>
                  <a:srgbClr val="00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Расширить </a:t>
            </a:r>
            <a:r>
              <a:rPr lang="ru-RU" b="1" dirty="0">
                <a:ln w="1905"/>
                <a:solidFill>
                  <a:srgbClr val="00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представление детей о многообразии и пользе осенних даров природы; </a:t>
            </a:r>
            <a:endParaRPr lang="ru-RU" b="1" dirty="0" smtClean="0">
              <a:ln w="1905"/>
              <a:solidFill>
                <a:srgbClr val="0033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b="1" dirty="0" smtClean="0">
                <a:ln w="1905"/>
                <a:solidFill>
                  <a:srgbClr val="00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Развивать </a:t>
            </a:r>
            <a:r>
              <a:rPr lang="ru-RU" b="1" dirty="0">
                <a:ln w="1905"/>
                <a:solidFill>
                  <a:srgbClr val="00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творческие способности детей, художественно-эстетический вкус</a:t>
            </a:r>
            <a:r>
              <a:rPr lang="ru-RU" b="1" dirty="0" smtClean="0">
                <a:ln w="1905"/>
                <a:solidFill>
                  <a:srgbClr val="00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;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b="1" dirty="0" smtClean="0">
                <a:ln w="1905"/>
                <a:solidFill>
                  <a:srgbClr val="00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Побуждать родителей к сотрудничеству в </a:t>
            </a:r>
            <a:r>
              <a:rPr lang="ru-RU" b="1" dirty="0">
                <a:ln w="1905"/>
                <a:solidFill>
                  <a:srgbClr val="00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процессе работы над проектом; 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b="1" dirty="0" smtClean="0">
                <a:ln w="1905"/>
                <a:solidFill>
                  <a:srgbClr val="00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Воспитывать </a:t>
            </a:r>
            <a:r>
              <a:rPr lang="ru-RU" b="1" dirty="0">
                <a:ln w="1905"/>
                <a:solidFill>
                  <a:srgbClr val="00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нравственные и духовные качества ребёнка во время его общения с природой</a:t>
            </a:r>
            <a:r>
              <a:rPr lang="ru-RU" b="1" dirty="0" smtClean="0">
                <a:ln w="1905"/>
                <a:solidFill>
                  <a:srgbClr val="00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</a:t>
            </a:r>
            <a:endParaRPr lang="ru-RU" b="1" dirty="0">
              <a:ln w="1905"/>
              <a:solidFill>
                <a:srgbClr val="0033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40411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avatars.mds.yandex.net/get-pdb/1926095/1a3b6a0d-b044-4574-a799-4449c27c832a/s1200?webp=false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1"/>
            <a:ext cx="9152634" cy="6852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11560" y="692695"/>
            <a:ext cx="7632848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800000"/>
                </a:solidFill>
              </a:rPr>
              <a:t>     </a:t>
            </a:r>
            <a:r>
              <a:rPr lang="ru-RU" sz="2200" b="1" dirty="0" smtClean="0">
                <a:solidFill>
                  <a:srgbClr val="800000"/>
                </a:solidFill>
              </a:rPr>
              <a:t>Ожидаемые </a:t>
            </a:r>
            <a:r>
              <a:rPr lang="ru-RU" sz="2200" b="1" dirty="0">
                <a:solidFill>
                  <a:srgbClr val="800000"/>
                </a:solidFill>
              </a:rPr>
              <a:t>результаты</a:t>
            </a:r>
            <a:r>
              <a:rPr lang="ru-RU" sz="2200" b="1" dirty="0" smtClean="0">
                <a:solidFill>
                  <a:srgbClr val="800000"/>
                </a:solidFill>
              </a:rPr>
              <a:t>:</a:t>
            </a:r>
          </a:p>
          <a:p>
            <a:r>
              <a:rPr lang="ru-RU" sz="1600" b="1" u="sng" dirty="0" smtClean="0"/>
              <a:t> </a:t>
            </a:r>
            <a:endParaRPr lang="ru-RU" sz="1600" dirty="0"/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b="1" dirty="0" smtClean="0">
                <a:ln w="1905"/>
                <a:solidFill>
                  <a:srgbClr val="00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Закрепление </a:t>
            </a:r>
            <a:r>
              <a:rPr lang="ru-RU" b="1" dirty="0">
                <a:ln w="1905"/>
                <a:solidFill>
                  <a:srgbClr val="00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знаний и представлений детей об осени, её </a:t>
            </a:r>
            <a:r>
              <a:rPr lang="ru-RU" b="1" dirty="0" smtClean="0">
                <a:ln w="1905"/>
                <a:solidFill>
                  <a:srgbClr val="00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признаках;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b="1" dirty="0" smtClean="0">
                <a:ln w="1905"/>
                <a:solidFill>
                  <a:srgbClr val="00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Расширение </a:t>
            </a:r>
            <a:r>
              <a:rPr lang="ru-RU" b="1" dirty="0">
                <a:ln w="1905"/>
                <a:solidFill>
                  <a:srgbClr val="00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 активизация речевого запаса детей на основе углубления и обобщения представлений об окружающем, а также в процессе знакомства с рассказами, стихами, пословицами, загадками осенней </a:t>
            </a:r>
            <a:r>
              <a:rPr lang="ru-RU" b="1" dirty="0" smtClean="0">
                <a:ln w="1905"/>
                <a:solidFill>
                  <a:srgbClr val="00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тематики;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b="1" dirty="0" smtClean="0">
                <a:ln w="1905"/>
                <a:solidFill>
                  <a:srgbClr val="00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Применение </a:t>
            </a:r>
            <a:r>
              <a:rPr lang="ru-RU" b="1" dirty="0">
                <a:ln w="1905"/>
                <a:solidFill>
                  <a:srgbClr val="00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сформированных навыков связной речи в различных ситуациях </a:t>
            </a:r>
            <a:r>
              <a:rPr lang="ru-RU" b="1" dirty="0" smtClean="0">
                <a:ln w="1905"/>
                <a:solidFill>
                  <a:srgbClr val="00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общения;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b="1" dirty="0" smtClean="0">
                <a:ln w="1905"/>
                <a:solidFill>
                  <a:srgbClr val="00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Формирование </a:t>
            </a:r>
            <a:r>
              <a:rPr lang="ru-RU" b="1" dirty="0">
                <a:ln w="1905"/>
                <a:solidFill>
                  <a:srgbClr val="00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 детей устойчивого интереса к наблюдениям за явлениями природы;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b="1" dirty="0" smtClean="0">
                <a:ln w="1905"/>
                <a:solidFill>
                  <a:srgbClr val="00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Отражение </a:t>
            </a:r>
            <a:r>
              <a:rPr lang="ru-RU" b="1" dirty="0">
                <a:ln w="1905"/>
                <a:solidFill>
                  <a:srgbClr val="00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знаний, накопленных в процессе реализации проекта, в различных видах деятельности (изобразительной, игровой, театрализованной</a:t>
            </a:r>
            <a:r>
              <a:rPr lang="ru-RU" b="1" dirty="0" smtClean="0">
                <a:ln w="1905"/>
                <a:solidFill>
                  <a:srgbClr val="00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);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b="1" dirty="0" smtClean="0">
                <a:ln w="1905"/>
                <a:solidFill>
                  <a:srgbClr val="00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Заинтересованность </a:t>
            </a:r>
            <a:r>
              <a:rPr lang="ru-RU" b="1" dirty="0">
                <a:ln w="1905"/>
                <a:solidFill>
                  <a:srgbClr val="00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 активное участие родителей в образовательном процессе ДОУ</a:t>
            </a:r>
            <a:r>
              <a:rPr lang="ru-RU" b="1" dirty="0" smtClean="0">
                <a:ln w="1905"/>
                <a:solidFill>
                  <a:srgbClr val="00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</a:t>
            </a:r>
          </a:p>
          <a:p>
            <a:pPr marL="285750" indent="-285750" algn="just">
              <a:buFont typeface="Arial" pitchFamily="34" charset="0"/>
              <a:buChar char="•"/>
            </a:pPr>
            <a:endParaRPr lang="ru-RU" sz="1600" b="1" dirty="0">
              <a:ln w="1905"/>
              <a:solidFill>
                <a:srgbClr val="0033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285750" indent="-285750" algn="just">
              <a:buFont typeface="Arial" pitchFamily="34" charset="0"/>
              <a:buChar char="•"/>
            </a:pPr>
            <a:endParaRPr lang="ru-RU" sz="1600" b="1" dirty="0">
              <a:ln w="1905"/>
              <a:solidFill>
                <a:srgbClr val="0033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14738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avatars.mds.yandex.net/get-pdb/1926095/1a3b6a0d-b044-4574-a799-4449c27c832a/s1200?webp=false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8634" y="0"/>
            <a:ext cx="9152634" cy="6852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971600" y="836712"/>
            <a:ext cx="7200800" cy="386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800000"/>
                </a:solidFill>
              </a:rPr>
              <a:t>    </a:t>
            </a:r>
            <a:r>
              <a:rPr lang="ru-RU" sz="2200" b="1" dirty="0" smtClean="0">
                <a:ln w="1905"/>
                <a:solidFill>
                  <a:srgbClr val="8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Times New Roman" pitchFamily="18" charset="0"/>
              </a:rPr>
              <a:t>Этапы </a:t>
            </a:r>
            <a:r>
              <a:rPr lang="ru-RU" sz="2200" b="1" dirty="0">
                <a:ln w="1905"/>
                <a:solidFill>
                  <a:srgbClr val="8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Times New Roman" pitchFamily="18" charset="0"/>
              </a:rPr>
              <a:t>реализации </a:t>
            </a:r>
            <a:r>
              <a:rPr lang="ru-RU" sz="2200" b="1" dirty="0" smtClean="0">
                <a:ln w="1905"/>
                <a:solidFill>
                  <a:srgbClr val="8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Times New Roman" pitchFamily="18" charset="0"/>
              </a:rPr>
              <a:t>проекта</a:t>
            </a:r>
            <a:endParaRPr lang="ru-RU" sz="2200" b="1" dirty="0">
              <a:ln w="1905"/>
              <a:solidFill>
                <a:srgbClr val="8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Times New Roman" pitchFamily="18" charset="0"/>
            </a:endParaRPr>
          </a:p>
          <a:p>
            <a:r>
              <a:rPr lang="ru-RU" sz="1600" b="1" u="sng" dirty="0" smtClean="0"/>
              <a:t> </a:t>
            </a:r>
            <a:endParaRPr lang="ru-RU" sz="5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cs typeface="Times New Roman" pitchFamily="18" charset="0"/>
            </a:endParaRPr>
          </a:p>
          <a:p>
            <a:r>
              <a:rPr lang="ru-RU" sz="1600" b="1" spc="50" dirty="0">
                <a:ln w="11430"/>
                <a:solidFill>
                  <a:srgbClr val="008000"/>
                </a:solidFill>
                <a:cs typeface="Times New Roman" pitchFamily="18" charset="0"/>
              </a:rPr>
              <a:t>     </a:t>
            </a:r>
            <a:r>
              <a:rPr lang="ru-RU" b="1" spc="50" dirty="0">
                <a:ln w="11430"/>
                <a:solidFill>
                  <a:srgbClr val="CC3300"/>
                </a:solidFill>
                <a:cs typeface="Times New Roman" pitchFamily="18" charset="0"/>
              </a:rPr>
              <a:t>I этап – подготовительный </a:t>
            </a:r>
          </a:p>
          <a:p>
            <a:endParaRPr lang="ru-RU" sz="900" b="1" spc="50" dirty="0">
              <a:ln w="11430"/>
              <a:solidFill>
                <a:srgbClr val="333300"/>
              </a:solidFill>
              <a:cs typeface="Times New Roman" pitchFamily="18" charset="0"/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b="1" spc="50" dirty="0">
                <a:ln w="11430"/>
                <a:solidFill>
                  <a:srgbClr val="333300"/>
                </a:solidFill>
                <a:cs typeface="Times New Roman" pitchFamily="18" charset="0"/>
              </a:rPr>
              <a:t>Изучение методической литературы по теме проекта.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b="1" spc="50" dirty="0">
                <a:ln w="11430"/>
                <a:solidFill>
                  <a:srgbClr val="333300"/>
                </a:solidFill>
              </a:rPr>
              <a:t>Разработка модели организации образовательного процесса по реализации проекта.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b="1" spc="50" dirty="0">
                <a:ln w="11430"/>
                <a:solidFill>
                  <a:srgbClr val="333300"/>
                </a:solidFill>
                <a:cs typeface="Times New Roman" pitchFamily="18" charset="0"/>
              </a:rPr>
              <a:t>Разработка и накопление методических материалов по теме.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b="1" spc="50" dirty="0">
                <a:ln w="11430"/>
                <a:solidFill>
                  <a:srgbClr val="333300"/>
                </a:solidFill>
              </a:rPr>
              <a:t>Подборка и разработка диагностических методик определения уровня </a:t>
            </a:r>
            <a:r>
              <a:rPr lang="ru-RU" b="1" spc="50" dirty="0">
                <a:ln w="11430"/>
                <a:solidFill>
                  <a:srgbClr val="333300"/>
                </a:solidFill>
                <a:cs typeface="Times New Roman" pitchFamily="18" charset="0"/>
              </a:rPr>
              <a:t>знаний детей </a:t>
            </a:r>
            <a:r>
              <a:rPr lang="ru-RU" b="1" spc="50" dirty="0" smtClean="0">
                <a:ln w="11430"/>
                <a:solidFill>
                  <a:srgbClr val="333300"/>
                </a:solidFill>
                <a:cs typeface="Times New Roman" pitchFamily="18" charset="0"/>
              </a:rPr>
              <a:t>об осени.</a:t>
            </a:r>
            <a:endParaRPr lang="ru-RU" b="1" spc="50" dirty="0">
              <a:ln w="11430"/>
              <a:solidFill>
                <a:srgbClr val="333300"/>
              </a:solidFill>
              <a:cs typeface="Times New Roman" pitchFamily="18" charset="0"/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b="1" spc="50" dirty="0">
                <a:ln w="11430"/>
                <a:solidFill>
                  <a:srgbClr val="333300"/>
                </a:solidFill>
              </a:rPr>
              <a:t>Выявление интересов, потребностей, запросов родителей, уровня их педагогической грамотности.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b="1" spc="50" dirty="0" smtClean="0">
                <a:ln w="11430"/>
                <a:solidFill>
                  <a:srgbClr val="333300"/>
                </a:solidFill>
              </a:rPr>
              <a:t>Оснащение </a:t>
            </a:r>
            <a:r>
              <a:rPr lang="ru-RU" b="1" spc="50" dirty="0">
                <a:ln w="11430"/>
                <a:solidFill>
                  <a:srgbClr val="333300"/>
                </a:solidFill>
              </a:rPr>
              <a:t>и обогащение предметно – пространственной среды</a:t>
            </a:r>
            <a:r>
              <a:rPr lang="ru-RU" b="1" spc="50" dirty="0" smtClean="0">
                <a:ln w="11430"/>
                <a:solidFill>
                  <a:srgbClr val="333300"/>
                </a:solidFill>
              </a:rPr>
              <a:t>.</a:t>
            </a:r>
            <a:endParaRPr lang="ru-RU" b="1" spc="50" dirty="0">
              <a:ln w="11430"/>
              <a:solidFill>
                <a:srgbClr val="33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260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avatars.mds.yandex.net/get-pdb/1926095/1a3b6a0d-b044-4574-a799-4449c27c832a/s1200?webp=false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8634" y="0"/>
            <a:ext cx="9152634" cy="6852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39552" y="332656"/>
            <a:ext cx="7704856" cy="54168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800000"/>
                </a:solidFill>
              </a:rPr>
              <a:t>   </a:t>
            </a:r>
            <a:r>
              <a:rPr lang="ru-RU" sz="2200" b="1" dirty="0" smtClean="0">
                <a:ln w="1905"/>
                <a:solidFill>
                  <a:srgbClr val="8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Times New Roman" pitchFamily="18" charset="0"/>
              </a:rPr>
              <a:t>Этапы </a:t>
            </a:r>
            <a:r>
              <a:rPr lang="ru-RU" sz="2200" b="1" dirty="0">
                <a:ln w="1905"/>
                <a:solidFill>
                  <a:srgbClr val="8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Times New Roman" pitchFamily="18" charset="0"/>
              </a:rPr>
              <a:t>реализации </a:t>
            </a:r>
            <a:r>
              <a:rPr lang="ru-RU" sz="2200" b="1" dirty="0" smtClean="0">
                <a:ln w="1905"/>
                <a:solidFill>
                  <a:srgbClr val="8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Times New Roman" pitchFamily="18" charset="0"/>
              </a:rPr>
              <a:t>проекта</a:t>
            </a:r>
            <a:endParaRPr lang="ru-RU" sz="2200" b="1" dirty="0">
              <a:ln w="1905"/>
              <a:solidFill>
                <a:srgbClr val="8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Times New Roman" pitchFamily="18" charset="0"/>
            </a:endParaRPr>
          </a:p>
          <a:p>
            <a:r>
              <a:rPr lang="ru-RU" sz="1600" b="1" u="sng" dirty="0" smtClean="0"/>
              <a:t> </a:t>
            </a:r>
            <a:endParaRPr lang="ru-RU" sz="5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cs typeface="Times New Roman" pitchFamily="18" charset="0"/>
            </a:endParaRPr>
          </a:p>
          <a:p>
            <a:r>
              <a:rPr lang="ru-RU" sz="1600" b="1" spc="50" dirty="0">
                <a:ln w="11430"/>
                <a:solidFill>
                  <a:srgbClr val="008000"/>
                </a:solidFill>
                <a:cs typeface="Times New Roman" pitchFamily="18" charset="0"/>
              </a:rPr>
              <a:t>  </a:t>
            </a:r>
            <a:r>
              <a:rPr lang="ru-RU" sz="1600" b="1" dirty="0" smtClean="0">
                <a:solidFill>
                  <a:srgbClr val="008000"/>
                </a:solidFill>
                <a:cs typeface="Times New Roman" pitchFamily="18" charset="0"/>
              </a:rPr>
              <a:t> </a:t>
            </a:r>
            <a:r>
              <a:rPr lang="ru-RU" b="1" dirty="0">
                <a:ln w="1905"/>
                <a:solidFill>
                  <a:srgbClr val="CC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Times New Roman" pitchFamily="18" charset="0"/>
              </a:rPr>
              <a:t>II этап – основной (практический) </a:t>
            </a:r>
            <a:endParaRPr lang="ru-RU" b="1" dirty="0">
              <a:solidFill>
                <a:srgbClr val="CC3300"/>
              </a:solidFill>
              <a:cs typeface="Times New Roman" pitchFamily="18" charset="0"/>
            </a:endParaRPr>
          </a:p>
          <a:p>
            <a:endParaRPr lang="ru-RU" sz="400" b="1" dirty="0">
              <a:cs typeface="Times New Roman" pitchFamily="18" charset="0"/>
            </a:endParaRPr>
          </a:p>
          <a:p>
            <a:pPr marL="171450" indent="-171450" algn="just" fontAlgn="t">
              <a:buFont typeface="Arial" pitchFamily="34" charset="0"/>
              <a:buChar char="•"/>
            </a:pPr>
            <a:r>
              <a:rPr lang="ru-RU" b="1" dirty="0">
                <a:solidFill>
                  <a:srgbClr val="333300"/>
                </a:solidFill>
              </a:rPr>
              <a:t>Проведение организованной образовательной деятельности по развитию речи детей, по художественно-эстетическому развитию.</a:t>
            </a:r>
          </a:p>
          <a:p>
            <a:pPr marL="171450" indent="-171450" algn="just" fontAlgn="t">
              <a:buFont typeface="Arial" pitchFamily="34" charset="0"/>
              <a:buChar char="•"/>
            </a:pPr>
            <a:r>
              <a:rPr lang="ru-RU" b="1" dirty="0">
                <a:solidFill>
                  <a:srgbClr val="333300"/>
                </a:solidFill>
              </a:rPr>
              <a:t>Консультирование родителей по выполнению практических заданий.</a:t>
            </a:r>
          </a:p>
          <a:p>
            <a:pPr marL="171450" indent="-171450" algn="just" fontAlgn="t">
              <a:buFont typeface="Arial" pitchFamily="34" charset="0"/>
              <a:buChar char="•"/>
            </a:pPr>
            <a:r>
              <a:rPr lang="ru-RU" b="1" dirty="0" smtClean="0">
                <a:solidFill>
                  <a:srgbClr val="333300"/>
                </a:solidFill>
              </a:rPr>
              <a:t>Составление </a:t>
            </a:r>
            <a:r>
              <a:rPr lang="ru-RU" b="1" dirty="0">
                <a:solidFill>
                  <a:srgbClr val="333300"/>
                </a:solidFill>
              </a:rPr>
              <a:t>описательных рассказов </a:t>
            </a:r>
            <a:r>
              <a:rPr lang="ru-RU" b="1" dirty="0" smtClean="0">
                <a:solidFill>
                  <a:srgbClr val="333300"/>
                </a:solidFill>
              </a:rPr>
              <a:t>о  деревьях; придумывание загадок о фруктах и овощах.</a:t>
            </a:r>
            <a:endParaRPr lang="ru-RU" b="1" dirty="0">
              <a:solidFill>
                <a:srgbClr val="333300"/>
              </a:solidFill>
            </a:endParaRPr>
          </a:p>
          <a:p>
            <a:pPr marL="171450" indent="-171450" algn="just" fontAlgn="t">
              <a:buFont typeface="Arial" pitchFamily="34" charset="0"/>
              <a:buChar char="•"/>
            </a:pPr>
            <a:r>
              <a:rPr lang="ru-RU" b="1" dirty="0" smtClean="0">
                <a:solidFill>
                  <a:srgbClr val="333300"/>
                </a:solidFill>
              </a:rPr>
              <a:t>Организация </a:t>
            </a:r>
            <a:r>
              <a:rPr lang="ru-RU" b="1" dirty="0">
                <a:solidFill>
                  <a:srgbClr val="333300"/>
                </a:solidFill>
              </a:rPr>
              <a:t>самостоятельной деятельности воспитанников с использованием дидактических игр.</a:t>
            </a:r>
            <a:endParaRPr lang="ru-RU" dirty="0">
              <a:solidFill>
                <a:srgbClr val="333300"/>
              </a:solidFill>
            </a:endParaRPr>
          </a:p>
          <a:p>
            <a:pPr marL="171450" indent="-171450" algn="just" fontAlgn="t">
              <a:buFont typeface="Arial" pitchFamily="34" charset="0"/>
              <a:buChar char="•"/>
            </a:pPr>
            <a:r>
              <a:rPr lang="ru-RU" b="1" dirty="0">
                <a:solidFill>
                  <a:srgbClr val="333300"/>
                </a:solidFill>
              </a:rPr>
              <a:t>Создание библиотеки дидактических игр для родителей и самостоятельной деятельности детей.</a:t>
            </a:r>
          </a:p>
          <a:p>
            <a:pPr marL="171450" indent="-171450" algn="just" fontAlgn="t">
              <a:buFont typeface="Arial" pitchFamily="34" charset="0"/>
              <a:buChar char="•"/>
            </a:pPr>
            <a:r>
              <a:rPr lang="ru-RU" b="1" dirty="0">
                <a:solidFill>
                  <a:srgbClr val="333300"/>
                </a:solidFill>
              </a:rPr>
              <a:t>Создание картотеки загадок, пословиц и поговорок  </a:t>
            </a:r>
            <a:r>
              <a:rPr lang="ru-RU" b="1" dirty="0" smtClean="0">
                <a:solidFill>
                  <a:srgbClr val="333300"/>
                </a:solidFill>
              </a:rPr>
              <a:t>на осеннюю тематику</a:t>
            </a:r>
            <a:r>
              <a:rPr lang="ru-RU" b="1" dirty="0">
                <a:solidFill>
                  <a:srgbClr val="333300"/>
                </a:solidFill>
              </a:rPr>
              <a:t>. </a:t>
            </a:r>
            <a:endParaRPr lang="ru-RU" b="1" dirty="0" smtClean="0">
              <a:solidFill>
                <a:srgbClr val="333300"/>
              </a:solidFill>
            </a:endParaRPr>
          </a:p>
          <a:p>
            <a:pPr marL="171450" indent="-171450" algn="just" fontAlgn="t">
              <a:buFont typeface="Arial" pitchFamily="34" charset="0"/>
              <a:buChar char="•"/>
            </a:pPr>
            <a:r>
              <a:rPr lang="ru-RU" b="1" dirty="0" smtClean="0">
                <a:solidFill>
                  <a:srgbClr val="333300"/>
                </a:solidFill>
              </a:rPr>
              <a:t>Привлечение родителей к оформлению выставки </a:t>
            </a:r>
            <a:r>
              <a:rPr lang="ru-RU" b="1" dirty="0">
                <a:solidFill>
                  <a:srgbClr val="333300"/>
                </a:solidFill>
              </a:rPr>
              <a:t>поделок из природного материала </a:t>
            </a:r>
            <a:r>
              <a:rPr lang="ru-RU" b="1" dirty="0" smtClean="0">
                <a:solidFill>
                  <a:srgbClr val="333300"/>
                </a:solidFill>
              </a:rPr>
              <a:t>«Осенняя фантазия».</a:t>
            </a:r>
          </a:p>
          <a:p>
            <a:pPr marL="171450" indent="-171450" algn="just" fontAlgn="t">
              <a:buFont typeface="Arial" pitchFamily="34" charset="0"/>
              <a:buChar char="•"/>
            </a:pPr>
            <a:r>
              <a:rPr lang="ru-RU" b="1" dirty="0">
                <a:solidFill>
                  <a:srgbClr val="333300"/>
                </a:solidFill>
              </a:rPr>
              <a:t>Привлечение родителей </a:t>
            </a:r>
            <a:r>
              <a:rPr lang="ru-RU" b="1" dirty="0" smtClean="0">
                <a:solidFill>
                  <a:srgbClr val="333300"/>
                </a:solidFill>
              </a:rPr>
              <a:t>к подготовке к «Празднику осени»  .</a:t>
            </a:r>
          </a:p>
          <a:p>
            <a:pPr marL="171450" indent="-171450" algn="just" fontAlgn="t">
              <a:buFont typeface="Arial" pitchFamily="34" charset="0"/>
              <a:buChar char="•"/>
            </a:pPr>
            <a:endParaRPr lang="ru-RU" b="1" dirty="0">
              <a:solidFill>
                <a:srgbClr val="333300"/>
              </a:solidFill>
            </a:endParaRPr>
          </a:p>
          <a:p>
            <a:pPr algn="just" fontAlgn="t"/>
            <a:endParaRPr lang="ru-RU" sz="1600" b="1" dirty="0">
              <a:solidFill>
                <a:srgbClr val="33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8045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avatars.mds.yandex.net/get-pdb/1926095/1a3b6a0d-b044-4574-a799-4449c27c832a/s1200?webp=false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52634" cy="6852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04" y="20003"/>
            <a:ext cx="8784976" cy="652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800000"/>
                </a:solidFill>
                <a:cs typeface="Times New Roman" pitchFamily="18" charset="0"/>
              </a:rPr>
              <a:t>    Содержание </a:t>
            </a:r>
            <a:r>
              <a:rPr lang="ru-RU" sz="2400" b="1" dirty="0">
                <a:solidFill>
                  <a:srgbClr val="800000"/>
                </a:solidFill>
                <a:cs typeface="Times New Roman" pitchFamily="18" charset="0"/>
              </a:rPr>
              <a:t>работы с воспитанниками</a:t>
            </a:r>
          </a:p>
          <a:p>
            <a:pPr algn="ctr"/>
            <a:endParaRPr lang="ru-RU" sz="900" dirty="0">
              <a:ln>
                <a:solidFill>
                  <a:srgbClr val="92D050"/>
                </a:solidFill>
              </a:ln>
              <a:cs typeface="Times New Roman" pitchFamily="18" charset="0"/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1600" b="1" dirty="0">
                <a:solidFill>
                  <a:srgbClr val="333300"/>
                </a:solidFill>
              </a:rPr>
              <a:t>Чтение художественных произведений;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1600" b="1" dirty="0">
                <a:solidFill>
                  <a:srgbClr val="333300"/>
                </a:solidFill>
              </a:rPr>
              <a:t>Беседы по теме </a:t>
            </a:r>
            <a:r>
              <a:rPr lang="ru-RU" sz="1600" b="1" dirty="0" smtClean="0">
                <a:solidFill>
                  <a:srgbClr val="333300"/>
                </a:solidFill>
              </a:rPr>
              <a:t>«Нет </a:t>
            </a:r>
            <a:r>
              <a:rPr lang="ru-RU" sz="1600" b="1" dirty="0">
                <a:solidFill>
                  <a:srgbClr val="333300"/>
                </a:solidFill>
              </a:rPr>
              <a:t>трудов, нет плодов</a:t>
            </a:r>
            <a:r>
              <a:rPr lang="ru-RU" sz="1600" b="1" dirty="0" smtClean="0">
                <a:solidFill>
                  <a:srgbClr val="333300"/>
                </a:solidFill>
              </a:rPr>
              <a:t>», «Почему деревья сбрасывают листья?», «Как люди, звери и птицы готовятся к зиме?» и другие;</a:t>
            </a:r>
            <a:endParaRPr lang="ru-RU" sz="1600" b="1" dirty="0">
              <a:solidFill>
                <a:srgbClr val="C00000"/>
              </a:solidFill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1600" b="1" dirty="0">
                <a:solidFill>
                  <a:srgbClr val="333300"/>
                </a:solidFill>
              </a:rPr>
              <a:t>Знакомство с загадками, пословицами и поговорками </a:t>
            </a:r>
            <a:r>
              <a:rPr lang="ru-RU" sz="1600" b="1" dirty="0" smtClean="0">
                <a:solidFill>
                  <a:srgbClr val="333300"/>
                </a:solidFill>
              </a:rPr>
              <a:t>об осени;</a:t>
            </a:r>
            <a:endParaRPr lang="ru-RU" sz="1600" b="1" dirty="0">
              <a:solidFill>
                <a:srgbClr val="333300"/>
              </a:solidFill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1600" b="1" dirty="0">
                <a:solidFill>
                  <a:srgbClr val="333300"/>
                </a:solidFill>
              </a:rPr>
              <a:t>Рассматривание альбома с иллюстрациями </a:t>
            </a:r>
            <a:r>
              <a:rPr lang="ru-RU" sz="1600" b="1" dirty="0" smtClean="0">
                <a:solidFill>
                  <a:srgbClr val="333300"/>
                </a:solidFill>
              </a:rPr>
              <a:t>«Волшебница осень»;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1600" b="1" dirty="0">
                <a:solidFill>
                  <a:srgbClr val="333300"/>
                </a:solidFill>
              </a:rPr>
              <a:t>Рассматривание репродукций картин: </a:t>
            </a:r>
            <a:r>
              <a:rPr lang="ru-RU" sz="1600" b="1" dirty="0" smtClean="0">
                <a:solidFill>
                  <a:srgbClr val="333300"/>
                </a:solidFill>
              </a:rPr>
              <a:t>И.С</a:t>
            </a:r>
            <a:r>
              <a:rPr lang="ru-RU" sz="1600" b="1" dirty="0">
                <a:solidFill>
                  <a:srgbClr val="333300"/>
                </a:solidFill>
              </a:rPr>
              <a:t>. Остроухов «Золотая осень», </a:t>
            </a:r>
            <a:r>
              <a:rPr lang="ru-RU" sz="1600" b="1" dirty="0" smtClean="0">
                <a:solidFill>
                  <a:srgbClr val="333300"/>
                </a:solidFill>
              </a:rPr>
              <a:t>И.И</a:t>
            </a:r>
            <a:r>
              <a:rPr lang="ru-RU" sz="1600" b="1" dirty="0">
                <a:solidFill>
                  <a:srgbClr val="333300"/>
                </a:solidFill>
              </a:rPr>
              <a:t>. </a:t>
            </a:r>
            <a:r>
              <a:rPr lang="ru-RU" sz="1600" b="1" dirty="0" smtClean="0">
                <a:solidFill>
                  <a:srgbClr val="333300"/>
                </a:solidFill>
              </a:rPr>
              <a:t>Левитан «Золотая </a:t>
            </a:r>
            <a:r>
              <a:rPr lang="ru-RU" sz="1600" b="1" dirty="0">
                <a:solidFill>
                  <a:srgbClr val="333300"/>
                </a:solidFill>
              </a:rPr>
              <a:t>осень», </a:t>
            </a:r>
            <a:r>
              <a:rPr lang="ru-RU" sz="1600" b="1" dirty="0" smtClean="0">
                <a:solidFill>
                  <a:srgbClr val="333300"/>
                </a:solidFill>
              </a:rPr>
              <a:t>Г. Мясоедов </a:t>
            </a:r>
            <a:r>
              <a:rPr lang="ru-RU" sz="1600" b="1" dirty="0">
                <a:solidFill>
                  <a:srgbClr val="333300"/>
                </a:solidFill>
              </a:rPr>
              <a:t>«Осенний </a:t>
            </a:r>
            <a:r>
              <a:rPr lang="ru-RU" sz="1600" b="1" dirty="0" smtClean="0">
                <a:solidFill>
                  <a:srgbClr val="333300"/>
                </a:solidFill>
              </a:rPr>
              <a:t>пейзаж» и другие;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1600" b="1" dirty="0">
                <a:solidFill>
                  <a:srgbClr val="333300"/>
                </a:solidFill>
              </a:rPr>
              <a:t>Слушание музыкальных произведений  П.И. Чайковский «Времена года», А. Филиппенко «Танец осенних листочков», А. Вивальди «Осень» и другие;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1600" b="1" dirty="0" smtClean="0">
                <a:solidFill>
                  <a:srgbClr val="333300"/>
                </a:solidFill>
              </a:rPr>
              <a:t>Экскурсии по территории детского сада;</a:t>
            </a:r>
            <a:endParaRPr lang="ru-RU" sz="1600" b="1" dirty="0">
              <a:solidFill>
                <a:srgbClr val="333300"/>
              </a:solidFill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1600" b="1" dirty="0" smtClean="0">
                <a:solidFill>
                  <a:srgbClr val="333300"/>
                </a:solidFill>
              </a:rPr>
              <a:t>Дидактические </a:t>
            </a:r>
            <a:r>
              <a:rPr lang="ru-RU" sz="1600" b="1" dirty="0">
                <a:solidFill>
                  <a:srgbClr val="333300"/>
                </a:solidFill>
              </a:rPr>
              <a:t>игры «Четвёртый лишний», «Угадай на вкус»; </a:t>
            </a:r>
            <a:r>
              <a:rPr lang="ru-RU" sz="1600" b="1" dirty="0" smtClean="0">
                <a:solidFill>
                  <a:srgbClr val="333300"/>
                </a:solidFill>
              </a:rPr>
              <a:t>«</a:t>
            </a:r>
            <a:r>
              <a:rPr lang="ru-RU" sz="1600" b="1" dirty="0">
                <a:solidFill>
                  <a:srgbClr val="333300"/>
                </a:solidFill>
              </a:rPr>
              <a:t>Назови ласково», </a:t>
            </a:r>
            <a:r>
              <a:rPr lang="ru-RU" sz="1600" b="1" dirty="0" smtClean="0">
                <a:solidFill>
                  <a:srgbClr val="333300"/>
                </a:solidFill>
              </a:rPr>
              <a:t>«Вершки и корешки», «Узнай по описанию», </a:t>
            </a:r>
            <a:r>
              <a:rPr lang="ru-RU" sz="1600" b="1" dirty="0">
                <a:solidFill>
                  <a:srgbClr val="333300"/>
                </a:solidFill>
              </a:rPr>
              <a:t>«Чего не </a:t>
            </a:r>
            <a:r>
              <a:rPr lang="ru-RU" sz="1600" b="1" dirty="0" smtClean="0">
                <a:solidFill>
                  <a:srgbClr val="333300"/>
                </a:solidFill>
              </a:rPr>
              <a:t>стало?», «Чудесный мешочек», «С какого дерева лист?», «Из чего какой?», «Подбери признак», «Поварята»;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1600" b="1" dirty="0">
                <a:solidFill>
                  <a:srgbClr val="333300"/>
                </a:solidFill>
              </a:rPr>
              <a:t>Подвижные игры: </a:t>
            </a:r>
            <a:r>
              <a:rPr lang="ru-RU" sz="1600" b="1" dirty="0" smtClean="0">
                <a:solidFill>
                  <a:srgbClr val="333300"/>
                </a:solidFill>
              </a:rPr>
              <a:t>«</a:t>
            </a:r>
            <a:r>
              <a:rPr lang="ru-RU" sz="1600" b="1" dirty="0">
                <a:solidFill>
                  <a:srgbClr val="333300"/>
                </a:solidFill>
              </a:rPr>
              <a:t>Перелет птиц», «Раз, два, </a:t>
            </a:r>
            <a:r>
              <a:rPr lang="ru-RU" sz="1600" b="1" dirty="0" smtClean="0">
                <a:solidFill>
                  <a:srgbClr val="333300"/>
                </a:solidFill>
              </a:rPr>
              <a:t>три - названный </a:t>
            </a:r>
            <a:r>
              <a:rPr lang="ru-RU" sz="1600" b="1" dirty="0">
                <a:solidFill>
                  <a:srgbClr val="333300"/>
                </a:solidFill>
              </a:rPr>
              <a:t>лист бери», «Кто быстрее соберёт листья», «Соберем </a:t>
            </a:r>
            <a:r>
              <a:rPr lang="ru-RU" sz="1600" b="1" dirty="0" smtClean="0">
                <a:solidFill>
                  <a:srgbClr val="333300"/>
                </a:solidFill>
              </a:rPr>
              <a:t>урожай», «</a:t>
            </a:r>
            <a:r>
              <a:rPr lang="ru-RU" sz="1600" b="1" dirty="0">
                <a:solidFill>
                  <a:srgbClr val="333300"/>
                </a:solidFill>
              </a:rPr>
              <a:t>Вершки и </a:t>
            </a:r>
            <a:r>
              <a:rPr lang="ru-RU" sz="1600" b="1" dirty="0" smtClean="0">
                <a:solidFill>
                  <a:srgbClr val="333300"/>
                </a:solidFill>
              </a:rPr>
              <a:t>корешки»;</a:t>
            </a:r>
            <a:endParaRPr lang="ru-RU" sz="1600" b="1" dirty="0">
              <a:solidFill>
                <a:srgbClr val="333300"/>
              </a:solidFill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1600" b="1" dirty="0">
                <a:solidFill>
                  <a:srgbClr val="333300"/>
                </a:solidFill>
              </a:rPr>
              <a:t>Сюжетно-ролевые игры «Магазин», «Семья», </a:t>
            </a:r>
            <a:r>
              <a:rPr lang="ru-RU" sz="1600" b="1" dirty="0" smtClean="0">
                <a:solidFill>
                  <a:srgbClr val="333300"/>
                </a:solidFill>
              </a:rPr>
              <a:t>«На прогулке в осеннем лесу»;</a:t>
            </a:r>
            <a:endParaRPr lang="ru-RU" sz="1600" b="1" dirty="0">
              <a:solidFill>
                <a:srgbClr val="333300"/>
              </a:solidFill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1600" b="1" dirty="0" smtClean="0">
                <a:solidFill>
                  <a:srgbClr val="333300"/>
                </a:solidFill>
              </a:rPr>
              <a:t>Инсценировка  русской  </a:t>
            </a:r>
            <a:r>
              <a:rPr lang="ru-RU" sz="1600" b="1" dirty="0">
                <a:solidFill>
                  <a:srgbClr val="333300"/>
                </a:solidFill>
              </a:rPr>
              <a:t>народной  сказки  «Мужик  и  </a:t>
            </a:r>
            <a:r>
              <a:rPr lang="ru-RU" sz="1600" b="1" dirty="0" smtClean="0">
                <a:solidFill>
                  <a:srgbClr val="333300"/>
                </a:solidFill>
              </a:rPr>
              <a:t>медведь»;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1600" b="1" dirty="0">
                <a:solidFill>
                  <a:srgbClr val="333300"/>
                </a:solidFill>
              </a:rPr>
              <a:t>Проведение организованной образовательной деятельности по развитию речи </a:t>
            </a:r>
            <a:r>
              <a:rPr lang="ru-RU" sz="1600" b="1" dirty="0" smtClean="0">
                <a:solidFill>
                  <a:srgbClr val="333300"/>
                </a:solidFill>
              </a:rPr>
              <a:t>детей «</a:t>
            </a:r>
            <a:r>
              <a:rPr lang="ru-RU" sz="1600" b="1" dirty="0">
                <a:solidFill>
                  <a:srgbClr val="333300"/>
                </a:solidFill>
              </a:rPr>
              <a:t>Поездка на дачу</a:t>
            </a:r>
            <a:r>
              <a:rPr lang="ru-RU" sz="1600" b="1" dirty="0" smtClean="0">
                <a:solidFill>
                  <a:srgbClr val="333300"/>
                </a:solidFill>
              </a:rPr>
              <a:t>», </a:t>
            </a:r>
            <a:r>
              <a:rPr lang="ru-RU" sz="1600" b="1" dirty="0">
                <a:solidFill>
                  <a:srgbClr val="333300"/>
                </a:solidFill>
              </a:rPr>
              <a:t>по художественно-эстетическому </a:t>
            </a:r>
            <a:r>
              <a:rPr lang="ru-RU" sz="1600" b="1" dirty="0" smtClean="0">
                <a:solidFill>
                  <a:srgbClr val="333300"/>
                </a:solidFill>
              </a:rPr>
              <a:t>развитию: лепка </a:t>
            </a:r>
            <a:r>
              <a:rPr lang="ru-RU" sz="1600" b="1" dirty="0">
                <a:solidFill>
                  <a:srgbClr val="333300"/>
                </a:solidFill>
              </a:rPr>
              <a:t>«Листопад</a:t>
            </a:r>
            <a:r>
              <a:rPr lang="ru-RU" sz="1600" b="1" dirty="0" smtClean="0">
                <a:solidFill>
                  <a:srgbClr val="333300"/>
                </a:solidFill>
              </a:rPr>
              <a:t>»; аппликация «Волшебница осень», «</a:t>
            </a:r>
            <a:r>
              <a:rPr lang="ru-RU" sz="1600" b="1" dirty="0">
                <a:solidFill>
                  <a:srgbClr val="333300"/>
                </a:solidFill>
              </a:rPr>
              <a:t>Д</a:t>
            </a:r>
            <a:r>
              <a:rPr lang="ru-RU" sz="1600" b="1" dirty="0" smtClean="0">
                <a:solidFill>
                  <a:srgbClr val="333300"/>
                </a:solidFill>
              </a:rPr>
              <a:t>ары осени», рисование </a:t>
            </a:r>
            <a:r>
              <a:rPr lang="ru-RU" sz="1600" b="1" dirty="0">
                <a:solidFill>
                  <a:srgbClr val="333300"/>
                </a:solidFill>
              </a:rPr>
              <a:t>«Разноцветный </a:t>
            </a:r>
            <a:r>
              <a:rPr lang="ru-RU" sz="1600" b="1" dirty="0" smtClean="0">
                <a:solidFill>
                  <a:srgbClr val="333300"/>
                </a:solidFill>
              </a:rPr>
              <a:t>лес»;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1600" b="1" dirty="0" smtClean="0">
                <a:solidFill>
                  <a:srgbClr val="333300"/>
                </a:solidFill>
              </a:rPr>
              <a:t>Совместное </a:t>
            </a:r>
            <a:r>
              <a:rPr lang="ru-RU" sz="1600" b="1" dirty="0">
                <a:solidFill>
                  <a:srgbClr val="333300"/>
                </a:solidFill>
              </a:rPr>
              <a:t>приготовление </a:t>
            </a:r>
            <a:r>
              <a:rPr lang="ru-RU" sz="1600" b="1" dirty="0" smtClean="0">
                <a:solidFill>
                  <a:srgbClr val="333300"/>
                </a:solidFill>
              </a:rPr>
              <a:t>винегрета «Витаминная </a:t>
            </a:r>
            <a:r>
              <a:rPr lang="ru-RU" sz="1600" b="1" dirty="0">
                <a:solidFill>
                  <a:srgbClr val="333300"/>
                </a:solidFill>
              </a:rPr>
              <a:t>семья</a:t>
            </a:r>
            <a:r>
              <a:rPr lang="ru-RU" sz="1600" b="1" dirty="0" smtClean="0">
                <a:solidFill>
                  <a:srgbClr val="333300"/>
                </a:solidFill>
              </a:rPr>
              <a:t>»; 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1600" b="1" dirty="0" smtClean="0">
                <a:solidFill>
                  <a:srgbClr val="333300"/>
                </a:solidFill>
              </a:rPr>
              <a:t>Сбор природного материала на прогулке для поделок;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1600" b="1" dirty="0" smtClean="0">
                <a:solidFill>
                  <a:srgbClr val="333300"/>
                </a:solidFill>
              </a:rPr>
              <a:t>Коллективный труд по очистке участка от опавших листьев.</a:t>
            </a:r>
            <a:endParaRPr lang="ru-RU" sz="1600" b="1" dirty="0">
              <a:solidFill>
                <a:srgbClr val="333300"/>
              </a:solidFill>
            </a:endParaRPr>
          </a:p>
          <a:p>
            <a:pPr marL="285750" indent="-285750" algn="just">
              <a:buFont typeface="Arial" pitchFamily="34" charset="0"/>
              <a:buChar char="•"/>
            </a:pPr>
            <a:endParaRPr lang="ru-RU" sz="1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652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avatars.mds.yandex.net/get-pdb/1926095/1a3b6a0d-b044-4574-a799-4449c27c832a/s1200?webp=false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39668" y="-3"/>
            <a:ext cx="9152634" cy="6852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889790" y="156786"/>
            <a:ext cx="507605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>
                <a:solidFill>
                  <a:srgbClr val="800000"/>
                </a:solidFill>
              </a:rPr>
              <a:t>Экскурсии </a:t>
            </a:r>
            <a:r>
              <a:rPr lang="ru-RU" sz="2200" b="1" dirty="0">
                <a:solidFill>
                  <a:srgbClr val="800000"/>
                </a:solidFill>
              </a:rPr>
              <a:t>по территории детского </a:t>
            </a:r>
            <a:r>
              <a:rPr lang="ru-RU" sz="2200" b="1" dirty="0" smtClean="0">
                <a:solidFill>
                  <a:srgbClr val="800000"/>
                </a:solidFill>
              </a:rPr>
              <a:t>сада</a:t>
            </a:r>
            <a:endParaRPr lang="ru-RU" sz="2200" dirty="0">
              <a:solidFill>
                <a:srgbClr val="8000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67236" y="1556792"/>
            <a:ext cx="4392654" cy="329431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3" descr="G:\фото осень\20190925_11050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180500" y="1482138"/>
            <a:ext cx="5184355" cy="388826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3914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1072</TotalTime>
  <Words>1107</Words>
  <Application>Microsoft Office PowerPoint</Application>
  <PresentationFormat>Экран (4:3)</PresentationFormat>
  <Paragraphs>143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Серега</dc:creator>
  <cp:lastModifiedBy>HP</cp:lastModifiedBy>
  <cp:revision>113</cp:revision>
  <dcterms:created xsi:type="dcterms:W3CDTF">2020-10-11T12:19:48Z</dcterms:created>
  <dcterms:modified xsi:type="dcterms:W3CDTF">2020-10-29T09:53:55Z</dcterms:modified>
</cp:coreProperties>
</file>