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6" r:id="rId12"/>
    <p:sldId id="273" r:id="rId13"/>
    <p:sldId id="274" r:id="rId14"/>
    <p:sldId id="271" r:id="rId15"/>
    <p:sldId id="269" r:id="rId16"/>
    <p:sldId id="275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CC00"/>
    <a:srgbClr val="0000FF"/>
    <a:srgbClr val="CC3300"/>
    <a:srgbClr val="993300"/>
    <a:srgbClr val="CC9900"/>
    <a:srgbClr val="FEAA02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26005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005" y="5342235"/>
            <a:ext cx="6400800" cy="83545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FEAA0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383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89" y="374900"/>
            <a:ext cx="748254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489" y="1544098"/>
            <a:ext cx="748254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0083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440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1739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440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1739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0"/>
            <a:ext cx="7772400" cy="1443836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FFCC00"/>
                </a:solidFill>
              </a:rPr>
              <a:t>Муниципальное автономное дошкольное </a:t>
            </a:r>
            <a:r>
              <a:rPr lang="ru-RU" sz="1800" b="1" dirty="0" smtClean="0">
                <a:solidFill>
                  <a:srgbClr val="FFCC00"/>
                </a:solidFill>
              </a:rPr>
              <a:t/>
            </a:r>
            <a:br>
              <a:rPr lang="ru-RU" sz="1800" b="1" dirty="0" smtClean="0">
                <a:solidFill>
                  <a:srgbClr val="FFCC00"/>
                </a:solidFill>
              </a:rPr>
            </a:br>
            <a:r>
              <a:rPr lang="ru-RU" sz="1800" b="1" dirty="0" smtClean="0">
                <a:solidFill>
                  <a:srgbClr val="FFCC00"/>
                </a:solidFill>
              </a:rPr>
              <a:t>образовательное </a:t>
            </a:r>
            <a:r>
              <a:rPr lang="ru-RU" sz="1800" b="1" dirty="0">
                <a:solidFill>
                  <a:srgbClr val="FFCC00"/>
                </a:solidFill>
              </a:rPr>
              <a:t>учреждение </a:t>
            </a:r>
            <a:r>
              <a:rPr lang="ru-RU" sz="1800" b="1" dirty="0" smtClean="0">
                <a:solidFill>
                  <a:srgbClr val="FFCC00"/>
                </a:solidFill>
              </a:rPr>
              <a:t/>
            </a:r>
            <a:br>
              <a:rPr lang="ru-RU" sz="1800" b="1" dirty="0" smtClean="0">
                <a:solidFill>
                  <a:srgbClr val="FFCC00"/>
                </a:solidFill>
              </a:rPr>
            </a:br>
            <a:r>
              <a:rPr lang="ru-RU" sz="1800" b="1" dirty="0" smtClean="0">
                <a:solidFill>
                  <a:srgbClr val="FFCC00"/>
                </a:solidFill>
              </a:rPr>
              <a:t>«</a:t>
            </a:r>
            <a:r>
              <a:rPr lang="ru-RU" sz="1800" b="1" dirty="0">
                <a:solidFill>
                  <a:srgbClr val="FFCC00"/>
                </a:solidFill>
              </a:rPr>
              <a:t>Детский сад №5 «Крепыш»</a:t>
            </a:r>
            <a:endParaRPr lang="en-US" sz="1800" dirty="0">
              <a:solidFill>
                <a:srgbClr val="FFCC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4192525"/>
            <a:ext cx="8704184" cy="1985165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           </a:t>
            </a:r>
            <a:r>
              <a:rPr lang="ru-RU" sz="20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sz="20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		               </a:t>
            </a:r>
            <a:r>
              <a:rPr lang="ru-RU" sz="2400" b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Кутлаева</a:t>
            </a:r>
            <a:r>
              <a:rPr lang="ru-RU" sz="24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Ольга Анатольевна,</a:t>
            </a:r>
          </a:p>
          <a:p>
            <a:r>
              <a:rPr lang="ru-RU" sz="20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      воспитатель</a:t>
            </a:r>
          </a:p>
          <a:p>
            <a:r>
              <a:rPr lang="ru-RU" sz="20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			        </a:t>
            </a:r>
            <a:r>
              <a:rPr lang="ru-RU" sz="24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Кожевникова Альбина </a:t>
            </a:r>
            <a:r>
              <a:rPr lang="ru-RU" sz="2400" b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Замировна</a:t>
            </a:r>
            <a:r>
              <a:rPr lang="ru-RU" sz="24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b="1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              учитель-логопед </a:t>
            </a:r>
          </a:p>
          <a:p>
            <a:endParaRPr lang="ru-RU" sz="2000" b="1" dirty="0" smtClean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b="1" dirty="0" err="1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Мегион</a:t>
            </a:r>
            <a:endParaRPr lang="en-US" sz="2000" b="1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7533" y="1596540"/>
            <a:ext cx="70244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993300"/>
                </a:solidFill>
                <a:latin typeface="Arial Black" pitchFamily="34" charset="0"/>
              </a:rPr>
              <a:t>Краткосрочный </a:t>
            </a:r>
            <a:endParaRPr lang="ru-RU" b="1" dirty="0" smtClean="0">
              <a:solidFill>
                <a:srgbClr val="993300"/>
              </a:solidFill>
              <a:latin typeface="Arial Black" pitchFamily="34" charset="0"/>
            </a:endParaRPr>
          </a:p>
          <a:p>
            <a:pPr algn="ctr"/>
            <a:r>
              <a:rPr lang="ru-RU" b="1" dirty="0" smtClean="0">
                <a:solidFill>
                  <a:srgbClr val="993300"/>
                </a:solidFill>
                <a:latin typeface="Arial Black" pitchFamily="34" charset="0"/>
              </a:rPr>
              <a:t>информационно-творческий проект</a:t>
            </a:r>
          </a:p>
          <a:p>
            <a:pPr algn="ctr"/>
            <a:endParaRPr lang="ru-RU" sz="2000" b="1" dirty="0">
              <a:solidFill>
                <a:srgbClr val="993300"/>
              </a:solidFill>
              <a:latin typeface="Arial Black" pitchFamily="34" charset="0"/>
            </a:endParaRPr>
          </a:p>
          <a:p>
            <a:pPr algn="ctr"/>
            <a:r>
              <a:rPr lang="ru-RU" sz="4000" b="1" dirty="0">
                <a:solidFill>
                  <a:srgbClr val="993300"/>
                </a:solidFill>
                <a:latin typeface="Arial Black" pitchFamily="34" charset="0"/>
              </a:rPr>
              <a:t>«Откуда хлеб пришел»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HP\Desktop\С моего телефона 31 марта 2020\Camera\20200327_15292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490"/>
            <a:ext cx="2938462" cy="3917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HP\Desktop\С моего телефона 31 марта 2020\Camera\20200327_1529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8169" y="910177"/>
            <a:ext cx="3151421" cy="4201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HP\Desktop\С моего телефона 31 марта 2020\Camera\20200327_15300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592" y="2665475"/>
            <a:ext cx="2959735" cy="394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676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HP\Desktop\проект Хлеб\20200325_17180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62" y="833015"/>
            <a:ext cx="2880424" cy="419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HP\Downloads\IMG-20200327-WA002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9213" y="4134216"/>
            <a:ext cx="3545574" cy="2778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Users\HP\Downloads\IMG-20200402-WA000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829" y="-13296"/>
            <a:ext cx="3545574" cy="2685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Users\HP\Downloads\IMG-20200402-WA000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2374" y="875781"/>
            <a:ext cx="3037720" cy="421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Организованная образовательная деятельность по художественно-эстетическому развитию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Лепка </a:t>
            </a:r>
            <a:r>
              <a:rPr lang="ru-RU" b="1" dirty="0" smtClean="0">
                <a:solidFill>
                  <a:srgbClr val="FFFF00"/>
                </a:solidFill>
              </a:rPr>
              <a:t>«Золотой колос»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58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J:\проект Хлеб\IMG-20200326-WA011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4900"/>
            <a:ext cx="4428445" cy="3512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J:\проект Хлеб\IMG-20200326-WA011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335" y="3199240"/>
            <a:ext cx="4601977" cy="3639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40335" y="856404"/>
            <a:ext cx="46019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bg1"/>
              </a:solidFill>
            </a:endParaRPr>
          </a:p>
          <a:p>
            <a:endParaRPr lang="ru-RU" sz="2000" b="1" dirty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Приготовление </a:t>
            </a:r>
            <a:r>
              <a:rPr lang="ru-RU" sz="2800" b="1" dirty="0">
                <a:solidFill>
                  <a:srgbClr val="FFFF00"/>
                </a:solidFill>
              </a:rPr>
              <a:t>творожного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печенья «Лакомка» 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371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проект Хлеб\20200326_1100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0605" y="222195"/>
            <a:ext cx="7329840" cy="5497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853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HP\Downloads\IMG-20200402-WA000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306" y="1749245"/>
            <a:ext cx="3243872" cy="4338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HP\Downloads\IMG-20200402-WA001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704" y="374900"/>
            <a:ext cx="3970330" cy="3148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HP\Downloads\IMG-20200402-WA000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115" y="3522977"/>
            <a:ext cx="4042919" cy="3265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43556" y="833015"/>
            <a:ext cx="4581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Дегустация готового продукта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154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\Desktop\С моего телефона 31 марта 2020\Viber\IMG-15e18f49044884dfca936abdba11ac34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4460" y="1538033"/>
            <a:ext cx="2586835" cy="53199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P\Desktop\С моего телефона 31 марта 2020\Viber\IMG-1e182aaa77d67bec7d1c8ae79605621e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489" y="1247848"/>
            <a:ext cx="2664838" cy="5175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554" y="291671"/>
            <a:ext cx="8398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Выполнение </a:t>
            </a:r>
            <a:r>
              <a:rPr lang="ru-RU" sz="2400" b="1" dirty="0" smtClean="0">
                <a:solidFill>
                  <a:srgbClr val="FFFF00"/>
                </a:solidFill>
              </a:rPr>
              <a:t>домашнего  задания «Печеные сладости»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7" name="Объект 4" descr="C:\Users\HP\Desktop\СИДИМ ДОМА\IMG-b472e6146ad155948b076db9187bd5a2-V.jpg"/>
          <p:cNvPicPr>
            <a:picLocks noGrp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323" y="730677"/>
            <a:ext cx="2892245" cy="41230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9145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Папка-передвижка для родителей из серии «Играем дома» по теме «Откуда хлеб пришел</a:t>
            </a:r>
            <a:r>
              <a:rPr lang="ru-RU" sz="2400" dirty="0" smtClean="0">
                <a:solidFill>
                  <a:srgbClr val="FFFF00"/>
                </a:solidFill>
              </a:rPr>
              <a:t>»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7655" y="1452137"/>
            <a:ext cx="5201427" cy="51919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8736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1670" y="1596540"/>
            <a:ext cx="8246070" cy="3918803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/>
              <a:t> </a:t>
            </a:r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FFFF00"/>
                </a:solidFill>
              </a:rPr>
              <a:t>Спасибо </a:t>
            </a:r>
            <a:r>
              <a:rPr lang="ru-RU" sz="6000" dirty="0">
                <a:solidFill>
                  <a:srgbClr val="FFFF00"/>
                </a:solidFill>
              </a:rPr>
              <a:t>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26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55" y="222196"/>
            <a:ext cx="8856890" cy="565008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65194" y="889844"/>
            <a:ext cx="748254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Актуальность проекта: 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По </a:t>
            </a:r>
            <a:r>
              <a:rPr lang="ru-RU" b="1" dirty="0">
                <a:solidFill>
                  <a:schemeClr val="bg1"/>
                </a:solidFill>
              </a:rPr>
              <a:t>всему миру ни один прием пищи не начинается без хлеба. Этот продукт сопровождает нас от рождения до старости. Ценность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хлеба</a:t>
            </a:r>
            <a:r>
              <a:rPr lang="ru-RU" b="1" dirty="0">
                <a:solidFill>
                  <a:schemeClr val="bg1"/>
                </a:solidFill>
              </a:rPr>
              <a:t> ничем нельзя измерить. При этом современные дети часто не догадываются, какой долгий путь он проходит, чтобы попасть на стол, сколько труда нужно приложить людям, чтобы посеять, вырастить, помолоть зерно, а затем испечь хлеб. Вместе с ребятами  мы решили выяснить, откуда же действительно приходит хлеб на наш стол и проследить весь путь хлеба – от зернышка до магазина. Проект призван обратить внимание детей, какими усилиями появляется </a:t>
            </a:r>
            <a:r>
              <a:rPr lang="ru-RU" b="1" dirty="0" smtClean="0">
                <a:solidFill>
                  <a:schemeClr val="bg1"/>
                </a:solidFill>
              </a:rPr>
              <a:t>хлеб</a:t>
            </a:r>
            <a:r>
              <a:rPr lang="ru-RU" b="1" dirty="0">
                <a:solidFill>
                  <a:schemeClr val="bg1"/>
                </a:solidFill>
              </a:rPr>
              <a:t> на нашем столе, воспитывать бережное отношение к </a:t>
            </a:r>
            <a:r>
              <a:rPr lang="ru-RU" b="1" dirty="0" smtClean="0">
                <a:solidFill>
                  <a:schemeClr val="bg1"/>
                </a:solidFill>
              </a:rPr>
              <a:t>хлебу.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374" y="1443835"/>
            <a:ext cx="7932425" cy="391880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Участники проекта </a:t>
            </a:r>
            <a:r>
              <a:rPr lang="ru-RU" dirty="0"/>
              <a:t>-</a:t>
            </a:r>
          </a:p>
          <a:p>
            <a:pPr marL="0" indent="0">
              <a:buNone/>
            </a:pPr>
            <a:r>
              <a:rPr lang="ru-RU" dirty="0" smtClean="0"/>
              <a:t>воспитанники </a:t>
            </a:r>
            <a:r>
              <a:rPr lang="ru-RU" dirty="0"/>
              <a:t>группы компенсирующей направленности для детей от 5 до 6 лет с тяжелыми нарушениями речи МАДОУ «ДС №5 «Крепыш», </a:t>
            </a:r>
            <a:r>
              <a:rPr lang="ru-RU" dirty="0" smtClean="0"/>
              <a:t>педагоги, учитель-логопед, </a:t>
            </a:r>
            <a:r>
              <a:rPr lang="ru-RU" dirty="0"/>
              <a:t>родители.</a:t>
            </a:r>
          </a:p>
        </p:txBody>
      </p:sp>
    </p:spTree>
    <p:extLst>
      <p:ext uri="{BB962C8B-B14F-4D97-AF65-F5344CB8AC3E}">
        <p14:creationId xmlns:p14="http://schemas.microsoft.com/office/powerpoint/2010/main" val="53620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491" y="69491"/>
            <a:ext cx="7931510" cy="503926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>
                <a:solidFill>
                  <a:srgbClr val="FFFF00"/>
                </a:solidFill>
              </a:rPr>
              <a:t>Цель проекта</a:t>
            </a:r>
            <a:r>
              <a:rPr lang="ru-RU" sz="8000" dirty="0" smtClean="0">
                <a:solidFill>
                  <a:srgbClr val="FFFF00"/>
                </a:solidFill>
              </a:rPr>
              <a:t>: </a:t>
            </a:r>
            <a:endParaRPr lang="ru-RU" sz="800" dirty="0"/>
          </a:p>
          <a:p>
            <a:pPr marL="0" indent="0">
              <a:buNone/>
            </a:pPr>
            <a:r>
              <a:rPr lang="ru-RU" sz="8000" dirty="0"/>
              <a:t>Расширить знания </a:t>
            </a:r>
            <a:r>
              <a:rPr lang="ru-RU" sz="8000" dirty="0" smtClean="0"/>
              <a:t>детей </a:t>
            </a:r>
            <a:r>
              <a:rPr lang="ru-RU" sz="8000" dirty="0"/>
              <a:t>о хлебе, о том, какой долгий путь он проходит </a:t>
            </a:r>
            <a:r>
              <a:rPr lang="ru-RU" sz="8000" dirty="0" smtClean="0"/>
              <a:t>прежде</a:t>
            </a:r>
            <a:r>
              <a:rPr lang="ru-RU" sz="8000" dirty="0"/>
              <a:t>, чем попасть к нам на стол; о том, что хлеб - это итог </a:t>
            </a:r>
            <a:r>
              <a:rPr lang="ru-RU" sz="8000" dirty="0" smtClean="0"/>
              <a:t>большой работы </a:t>
            </a:r>
            <a:r>
              <a:rPr lang="ru-RU" sz="8000" dirty="0"/>
              <a:t>многих людей.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rgbClr val="FFFF00"/>
                </a:solidFill>
              </a:rPr>
              <a:t>Задачи проекта:</a:t>
            </a:r>
          </a:p>
          <a:p>
            <a:pPr marL="0" indent="0">
              <a:buNone/>
            </a:pPr>
            <a:r>
              <a:rPr lang="ru-RU" sz="8000" dirty="0" smtClean="0"/>
              <a:t>- уточнять</a:t>
            </a:r>
            <a:r>
              <a:rPr lang="ru-RU" sz="8000" dirty="0"/>
              <a:t>, активизировать и развивать словарный запас детей по теме; </a:t>
            </a:r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формировать </a:t>
            </a:r>
            <a:r>
              <a:rPr lang="ru-RU" sz="8000" dirty="0"/>
              <a:t>навык словообразования по теме; </a:t>
            </a:r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- развивать </a:t>
            </a:r>
            <a:r>
              <a:rPr lang="ru-RU" sz="8000" dirty="0"/>
              <a:t>связную речь</a:t>
            </a:r>
            <a:r>
              <a:rPr lang="ru-RU" sz="8000" dirty="0" smtClean="0"/>
              <a:t>;</a:t>
            </a:r>
          </a:p>
          <a:p>
            <a:pPr marL="0" indent="0">
              <a:buNone/>
            </a:pPr>
            <a:r>
              <a:rPr lang="ru-RU" sz="8000" dirty="0"/>
              <a:t>развивать мыслительную деятельность на основе становления причинно-следственных связей; </a:t>
            </a:r>
            <a:endParaRPr lang="ru-RU" sz="8000" dirty="0" smtClean="0"/>
          </a:p>
          <a:p>
            <a:pPr marL="0" indent="0">
              <a:buNone/>
            </a:pPr>
            <a:r>
              <a:rPr lang="ru-RU" sz="8000" dirty="0" smtClean="0"/>
              <a:t>- развивать </a:t>
            </a:r>
            <a:r>
              <a:rPr lang="ru-RU" sz="8000" dirty="0"/>
              <a:t>творческие способности детей, художественно-эстетический вкус</a:t>
            </a:r>
            <a:r>
              <a:rPr lang="ru-RU" sz="8000" dirty="0" smtClean="0"/>
              <a:t>;</a:t>
            </a: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>- воспитывать</a:t>
            </a:r>
            <a:r>
              <a:rPr lang="ru-RU" sz="8000" dirty="0"/>
              <a:t> бережное отношение к хлебу, чувство благодарности и </a:t>
            </a:r>
            <a:br>
              <a:rPr lang="ru-RU" sz="8000" dirty="0"/>
            </a:br>
            <a:r>
              <a:rPr lang="ru-RU" sz="8000" dirty="0"/>
              <a:t>уважения к людям </a:t>
            </a:r>
            <a:r>
              <a:rPr lang="ru-RU" sz="8000" dirty="0" smtClean="0"/>
              <a:t>сельскохозяйственного труда.</a:t>
            </a:r>
          </a:p>
          <a:p>
            <a:pPr marL="0" indent="0">
              <a:buNone/>
            </a:pPr>
            <a:r>
              <a:rPr lang="ru-RU" sz="8000" dirty="0" smtClean="0"/>
              <a:t>- показать, каким трудом добывается хлеб для народа и каждого из </a:t>
            </a:r>
          </a:p>
          <a:p>
            <a:pPr marL="0" indent="0">
              <a:buNone/>
            </a:pPr>
            <a:r>
              <a:rPr lang="ru-RU" sz="8000" dirty="0" smtClean="0"/>
              <a:t>нас;</a:t>
            </a:r>
            <a:br>
              <a:rPr lang="ru-RU" sz="8000" dirty="0" smtClean="0"/>
            </a:br>
            <a:r>
              <a:rPr lang="ru-RU" sz="8000" dirty="0" smtClean="0"/>
              <a:t>- расширять знания у детей о значении хлеба в жизни человека.</a:t>
            </a:r>
          </a:p>
          <a:p>
            <a:pPr marL="0" indent="0">
              <a:buNone/>
            </a:pPr>
            <a:endParaRPr lang="ru-RU" sz="6200" dirty="0"/>
          </a:p>
          <a:p>
            <a:pPr marL="0" indent="0">
              <a:buNone/>
            </a:pPr>
            <a:r>
              <a:rPr lang="ru-RU" sz="6200" dirty="0"/>
              <a:t/>
            </a:r>
            <a:br>
              <a:rPr lang="ru-RU" sz="6200" dirty="0"/>
            </a:br>
            <a:endParaRPr lang="ru-RU" sz="6200" dirty="0"/>
          </a:p>
          <a:p>
            <a:pPr marL="0" indent="0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49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490" y="1443835"/>
            <a:ext cx="7466074" cy="39188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Ожидаемый результат: </a:t>
            </a:r>
            <a:endParaRPr lang="ru-RU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2000" dirty="0" smtClean="0"/>
              <a:t>- у </a:t>
            </a:r>
            <a:r>
              <a:rPr lang="ru-RU" sz="2000" dirty="0"/>
              <a:t>детей будут расширены знания и пополнен словарь по </a:t>
            </a:r>
            <a:r>
              <a:rPr lang="ru-RU" sz="2000" dirty="0" smtClean="0"/>
              <a:t>теме;</a:t>
            </a:r>
          </a:p>
          <a:p>
            <a:pPr marL="0" lv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 </a:t>
            </a:r>
            <a:r>
              <a:rPr lang="ru-RU" sz="2000" dirty="0" smtClean="0"/>
              <a:t>у детей будут расширены представления </a:t>
            </a:r>
            <a:r>
              <a:rPr lang="ru-RU" sz="2000" dirty="0"/>
              <a:t>о многообразии хлебных продуктов.</a:t>
            </a:r>
          </a:p>
          <a:p>
            <a:pPr marL="0" lvl="0" indent="0">
              <a:buNone/>
            </a:pPr>
            <a:r>
              <a:rPr lang="ru-RU" sz="2000" dirty="0" smtClean="0"/>
              <a:t>- будут сформированы представления </a:t>
            </a:r>
            <a:r>
              <a:rPr lang="ru-RU" sz="2000" dirty="0"/>
              <a:t>детей о технологии выращивания злаковых культур и </a:t>
            </a:r>
            <a:r>
              <a:rPr lang="ru-RU" sz="2000" dirty="0" smtClean="0"/>
              <a:t>приготовлении хлеба;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2000" dirty="0"/>
              <a:t>у</a:t>
            </a:r>
            <a:r>
              <a:rPr lang="ru-RU" sz="2000" dirty="0" smtClean="0"/>
              <a:t> детей будут </a:t>
            </a:r>
            <a:r>
              <a:rPr lang="ru-RU" sz="2000" dirty="0"/>
              <a:t>сформированы представления о ценности </a:t>
            </a:r>
            <a:r>
              <a:rPr lang="ru-RU" sz="2000" dirty="0" smtClean="0"/>
              <a:t>хлеба;</a:t>
            </a:r>
          </a:p>
          <a:p>
            <a:pPr marL="0" indent="0">
              <a:buNone/>
            </a:pPr>
            <a:r>
              <a:rPr lang="ru-RU" sz="2000" dirty="0" smtClean="0"/>
              <a:t>- дети станут бережнее относится </a:t>
            </a:r>
            <a:r>
              <a:rPr lang="ru-RU" sz="2000" dirty="0"/>
              <a:t>к </a:t>
            </a:r>
            <a:r>
              <a:rPr lang="ru-RU" sz="2000" dirty="0" smtClean="0"/>
              <a:t>хлебу.</a:t>
            </a:r>
            <a:endParaRPr lang="ru-RU" sz="2000" dirty="0"/>
          </a:p>
          <a:p>
            <a:pPr>
              <a:buFontTx/>
              <a:buChar char="-"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7514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1455" y="222195"/>
            <a:ext cx="7482545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Содержание работы с воспитанниками</a:t>
            </a:r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dirty="0" smtClean="0"/>
              <a:t> </a:t>
            </a:r>
            <a:r>
              <a:rPr lang="ru-RU" dirty="0">
                <a:solidFill>
                  <a:schemeClr val="bg1"/>
                </a:solidFill>
              </a:rPr>
              <a:t>Чтение художественной литературы: М. Пришвин «</a:t>
            </a:r>
            <a:r>
              <a:rPr lang="ru-RU" dirty="0" err="1">
                <a:solidFill>
                  <a:schemeClr val="bg1"/>
                </a:solidFill>
              </a:rPr>
              <a:t>Лисичкин</a:t>
            </a:r>
            <a:r>
              <a:rPr lang="ru-RU" dirty="0">
                <a:solidFill>
                  <a:schemeClr val="bg1"/>
                </a:solidFill>
              </a:rPr>
              <a:t> хлеб»; А. </a:t>
            </a:r>
            <a:r>
              <a:rPr lang="ru-RU" dirty="0" err="1">
                <a:solidFill>
                  <a:schemeClr val="bg1"/>
                </a:solidFill>
              </a:rPr>
              <a:t>Мусатов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smtClean="0">
                <a:solidFill>
                  <a:schemeClr val="bg1"/>
                </a:solidFill>
              </a:rPr>
              <a:t>Как хлеб </a:t>
            </a:r>
            <a:r>
              <a:rPr lang="ru-RU" dirty="0">
                <a:solidFill>
                  <a:schemeClr val="bg1"/>
                </a:solidFill>
              </a:rPr>
              <a:t>на стол пришел»; украинская сказка «Колосок»; С. Погорелова «Хлеб»; </a:t>
            </a:r>
            <a:r>
              <a:rPr lang="ru-RU" dirty="0" smtClean="0">
                <a:solidFill>
                  <a:schemeClr val="bg1"/>
                </a:solidFill>
              </a:rPr>
              <a:t>Ю. Ждановский </a:t>
            </a:r>
            <a:r>
              <a:rPr lang="ru-RU" dirty="0">
                <a:solidFill>
                  <a:schemeClr val="bg1"/>
                </a:solidFill>
              </a:rPr>
              <a:t>«Нива»; М. Глинская «Хлеб»; литовская сказка «Как волк вздумал хлеб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Рассматривание репродукций </a:t>
            </a:r>
            <a:r>
              <a:rPr lang="ru-RU" dirty="0">
                <a:solidFill>
                  <a:schemeClr val="bg1"/>
                </a:solidFill>
              </a:rPr>
              <a:t>картин: </a:t>
            </a:r>
            <a:r>
              <a:rPr lang="ru-RU" dirty="0" err="1" smtClean="0">
                <a:solidFill>
                  <a:schemeClr val="bg1"/>
                </a:solidFill>
              </a:rPr>
              <a:t>Ю.Подляский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«С колхозных</a:t>
            </a:r>
          </a:p>
          <a:p>
            <a:r>
              <a:rPr lang="ru-RU" dirty="0">
                <a:solidFill>
                  <a:schemeClr val="bg1"/>
                </a:solidFill>
              </a:rPr>
              <a:t>полей». А. </a:t>
            </a:r>
            <a:r>
              <a:rPr lang="ru-RU" dirty="0" smtClean="0">
                <a:solidFill>
                  <a:schemeClr val="bg1"/>
                </a:solidFill>
              </a:rPr>
              <a:t>Пластов «Жатва</a:t>
            </a:r>
            <a:r>
              <a:rPr lang="ru-RU" dirty="0">
                <a:solidFill>
                  <a:schemeClr val="bg1"/>
                </a:solidFill>
              </a:rPr>
              <a:t>», </a:t>
            </a:r>
            <a:r>
              <a:rPr lang="ru-RU" dirty="0" smtClean="0">
                <a:solidFill>
                  <a:schemeClr val="bg1"/>
                </a:solidFill>
              </a:rPr>
              <a:t>Шишкин «Рожь</a:t>
            </a:r>
            <a:r>
              <a:rPr lang="ru-RU" dirty="0">
                <a:solidFill>
                  <a:schemeClr val="bg1"/>
                </a:solidFill>
              </a:rPr>
              <a:t>»;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Беседа </a:t>
            </a:r>
            <a:r>
              <a:rPr lang="ru-RU" dirty="0">
                <a:solidFill>
                  <a:schemeClr val="bg1"/>
                </a:solidFill>
              </a:rPr>
              <a:t>«Что сначала, </a:t>
            </a:r>
            <a:r>
              <a:rPr lang="ru-RU" dirty="0" smtClean="0">
                <a:solidFill>
                  <a:schemeClr val="bg1"/>
                </a:solidFill>
              </a:rPr>
              <a:t>что потом </a:t>
            </a:r>
            <a:r>
              <a:rPr lang="ru-RU" dirty="0">
                <a:solidFill>
                  <a:schemeClr val="bg1"/>
                </a:solidFill>
              </a:rPr>
              <a:t>с </a:t>
            </a:r>
            <a:r>
              <a:rPr lang="ru-RU" dirty="0" smtClean="0">
                <a:solidFill>
                  <a:schemeClr val="bg1"/>
                </a:solidFill>
              </a:rPr>
              <a:t>рассматриванием пшеничных </a:t>
            </a:r>
            <a:r>
              <a:rPr lang="ru-RU" dirty="0">
                <a:solidFill>
                  <a:schemeClr val="bg1"/>
                </a:solidFill>
              </a:rPr>
              <a:t>колосков </a:t>
            </a:r>
            <a:r>
              <a:rPr lang="ru-RU" dirty="0" smtClean="0">
                <a:solidFill>
                  <a:schemeClr val="bg1"/>
                </a:solidFill>
              </a:rPr>
              <a:t>и зерен;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Беседа </a:t>
            </a:r>
            <a:r>
              <a:rPr lang="ru-RU" dirty="0">
                <a:solidFill>
                  <a:schemeClr val="bg1"/>
                </a:solidFill>
              </a:rPr>
              <a:t>«Как выращивали хлеб в старину», «Почему так говорят: «Хлеб всему голова?», «Культура поведения за столом», «Как относились к хлебу во время Великой отечественной войны», «Техника-помощница»;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Толкование</a:t>
            </a:r>
            <a:r>
              <a:rPr lang="ru-RU" dirty="0">
                <a:solidFill>
                  <a:schemeClr val="bg1"/>
                </a:solidFill>
              </a:rPr>
              <a:t>, заучивание пословиц, поговорок, считалок и </a:t>
            </a:r>
            <a:r>
              <a:rPr lang="ru-RU" dirty="0" err="1">
                <a:solidFill>
                  <a:schemeClr val="bg1"/>
                </a:solidFill>
              </a:rPr>
              <a:t>чистоговорок</a:t>
            </a:r>
            <a:r>
              <a:rPr lang="ru-RU" dirty="0">
                <a:solidFill>
                  <a:schemeClr val="bg1"/>
                </a:solidFill>
              </a:rPr>
              <a:t> о хлебе; - Игры: «Посчитаем зерна», «Что сначала, что потом?», «Четвертый лишний», «Узнай профессию», «Скажи иначе», «Назови одним словом», «Слова – родственники», «На что похоже?»; - Сюжетно-ролевые игры «Пекарня», «Булочная», «Магазин»; - Подготовка к драматизации сказки «Колосок» (распределение ролей, репетиции, подготовка атрибутов); - Рисование с натуры «Золотой колосок»; - Аппликация из семян дыни «Колосок»;</a:t>
            </a:r>
          </a:p>
        </p:txBody>
      </p:sp>
    </p:spTree>
    <p:extLst>
      <p:ext uri="{BB962C8B-B14F-4D97-AF65-F5344CB8AC3E}">
        <p14:creationId xmlns:p14="http://schemas.microsoft.com/office/powerpoint/2010/main" val="779447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430" y="1138425"/>
            <a:ext cx="8229600" cy="391880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Презентация результатов проекта </a:t>
            </a:r>
            <a:endParaRPr lang="ru-RU" dirty="0" smtClean="0"/>
          </a:p>
          <a:p>
            <a:r>
              <a:rPr lang="ru-RU" dirty="0" smtClean="0"/>
              <a:t>Совместная </a:t>
            </a:r>
            <a:r>
              <a:rPr lang="ru-RU" dirty="0"/>
              <a:t>детско-родительская ООД в рамках клуба «Вместе веселей» с демонстрацией электронной презентации фотографий по итогам реализации проекта «Наша пища». </a:t>
            </a:r>
            <a:endParaRPr lang="ru-RU" dirty="0" smtClean="0"/>
          </a:p>
          <a:p>
            <a:r>
              <a:rPr lang="ru-RU" dirty="0" smtClean="0"/>
              <a:t>Инсценировка </a:t>
            </a:r>
            <a:r>
              <a:rPr lang="ru-RU" dirty="0"/>
              <a:t>украинской народной сказки «Колосок</a:t>
            </a:r>
            <a:r>
              <a:rPr lang="ru-RU" dirty="0" smtClean="0"/>
              <a:t>»; 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выставки детского творчества. </a:t>
            </a:r>
            <a:endParaRPr lang="ru-RU" dirty="0" smtClean="0"/>
          </a:p>
          <a:p>
            <a:r>
              <a:rPr lang="ru-RU" dirty="0" smtClean="0"/>
              <a:t>Размещение </a:t>
            </a:r>
            <a:r>
              <a:rPr lang="ru-RU" dirty="0"/>
              <a:t>проекта </a:t>
            </a:r>
            <a:r>
              <a:rPr lang="ru-RU" dirty="0" smtClean="0"/>
              <a:t>«Откуда хлеб пришел» </a:t>
            </a:r>
            <a:r>
              <a:rPr lang="ru-RU" dirty="0"/>
              <a:t>в сети Интернет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на </a:t>
            </a:r>
            <a:r>
              <a:rPr lang="ru-RU" dirty="0"/>
              <a:t>образовательных порталах.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Публикация </a:t>
            </a:r>
            <a:r>
              <a:rPr lang="ru-RU" dirty="0"/>
              <a:t>статьи о ходе реализации проекта </a:t>
            </a:r>
            <a:r>
              <a:rPr lang="ru-RU" dirty="0" smtClean="0"/>
              <a:t>«</a:t>
            </a:r>
            <a:r>
              <a:rPr lang="ru-RU" dirty="0"/>
              <a:t>Откуда хлеб пришел</a:t>
            </a:r>
            <a:r>
              <a:rPr lang="ru-RU" dirty="0" smtClean="0"/>
              <a:t>» </a:t>
            </a:r>
            <a:r>
              <a:rPr lang="ru-RU" dirty="0"/>
              <a:t>в интернет сайте ДОУ. </a:t>
            </a:r>
            <a:endParaRPr lang="ru-RU" dirty="0" smtClean="0"/>
          </a:p>
          <a:p>
            <a:r>
              <a:rPr lang="ru-RU" dirty="0" smtClean="0"/>
              <a:t>Презентация </a:t>
            </a:r>
            <a:r>
              <a:rPr lang="ru-RU" dirty="0"/>
              <a:t>проекта педагогам дошкольного образовательного учреждения.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1425" y="571405"/>
            <a:ext cx="5492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Презентация результатов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050647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проект Хлеб\vibeфr 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8386" y="374900"/>
            <a:ext cx="4648351" cy="61978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042" y="1153182"/>
            <a:ext cx="42757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Организованная образовательная деятельность по речевому развитию </a:t>
            </a:r>
            <a:r>
              <a:rPr lang="ru-RU" sz="2000" b="1" dirty="0" smtClean="0">
                <a:solidFill>
                  <a:srgbClr val="FFFF00"/>
                </a:solidFill>
              </a:rPr>
              <a:t>«Откуда хлеб пришел»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715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проект Хлеб\20200320_175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3310" y="1291130"/>
            <a:ext cx="3435861" cy="4581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HP\Desktop\проект Хлеб\20200320_17452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8230" y="1982596"/>
            <a:ext cx="3512214" cy="4733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07080" y="222196"/>
            <a:ext cx="7329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</a:rPr>
              <a:t>Организованная образовательная деятельность по художественно-эстетическому развитию 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Лепка «Хлебобулочные изделия»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090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14273</TotalTime>
  <Words>572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Муниципальное автономное дошкольное  образовательное учреждение  «Детский сад №5 «Крепыш»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Папка-передвижка для родителей из серии «Играем дома» по теме «Откуда хлеб пришел»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HP</cp:lastModifiedBy>
  <cp:revision>79</cp:revision>
  <dcterms:created xsi:type="dcterms:W3CDTF">2013-08-21T19:17:07Z</dcterms:created>
  <dcterms:modified xsi:type="dcterms:W3CDTF">2020-10-15T16:45:02Z</dcterms:modified>
</cp:coreProperties>
</file>