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8" r:id="rId2"/>
    <p:sldId id="256" r:id="rId3"/>
    <p:sldId id="257" r:id="rId4"/>
    <p:sldId id="259" r:id="rId5"/>
    <p:sldId id="278" r:id="rId6"/>
    <p:sldId id="279" r:id="rId7"/>
    <p:sldId id="263" r:id="rId8"/>
    <p:sldId id="260" r:id="rId9"/>
    <p:sldId id="280" r:id="rId10"/>
    <p:sldId id="264" r:id="rId11"/>
    <p:sldId id="265" r:id="rId12"/>
    <p:sldId id="281" r:id="rId13"/>
    <p:sldId id="282" r:id="rId14"/>
    <p:sldId id="283" r:id="rId15"/>
    <p:sldId id="284" r:id="rId16"/>
    <p:sldId id="285" r:id="rId17"/>
    <p:sldId id="268" r:id="rId18"/>
    <p:sldId id="267" r:id="rId19"/>
    <p:sldId id="266" r:id="rId20"/>
    <p:sldId id="269" r:id="rId21"/>
    <p:sldId id="270" r:id="rId22"/>
    <p:sldId id="271" r:id="rId23"/>
    <p:sldId id="275" r:id="rId24"/>
    <p:sldId id="273" r:id="rId25"/>
    <p:sldId id="276" r:id="rId26"/>
    <p:sldId id="272" r:id="rId27"/>
    <p:sldId id="274" r:id="rId28"/>
    <p:sldId id="27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4" autoAdjust="0"/>
    <p:restoredTop sz="94674" autoAdjust="0"/>
  </p:normalViewPr>
  <p:slideViewPr>
    <p:cSldViewPr>
      <p:cViewPr>
        <p:scale>
          <a:sx n="51" d="100"/>
          <a:sy n="51" d="100"/>
        </p:scale>
        <p:origin x="-2070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96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9AFBE-688C-436B-A5B2-A6C60BB0218F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B738D-7266-4DFC-8D81-6BE0C12CFC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2949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B738D-7266-4DFC-8D81-6BE0C12CFC0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8657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B738D-7266-4DFC-8D81-6BE0C12CFC0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8657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B738D-7266-4DFC-8D81-6BE0C12CFC0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8657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B738D-7266-4DFC-8D81-6BE0C12CFC0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8657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A125-B69E-4F18-AA3F-9E9E182941B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B738D-7266-4DFC-8D81-6BE0C12CFC07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8657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EA59-4702-4BB6-A525-67A9B261A60D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62F9C-57F6-484F-91CB-2A7E871B3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79CEA59-4702-4BB6-A525-67A9B261A60D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1A62F9C-57F6-484F-91CB-2A7E871B39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1916832"/>
            <a:ext cx="4824536" cy="907504"/>
          </a:xfrm>
        </p:spPr>
        <p:txBody>
          <a:bodyPr/>
          <a:lstStyle/>
          <a:p>
            <a:r>
              <a:rPr lang="ru-RU" sz="7200" dirty="0" smtClean="0"/>
              <a:t>Площадь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3933056"/>
            <a:ext cx="4752528" cy="195537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400" b="1" dirty="0" smtClean="0"/>
              <a:t>Автор: учитель математики</a:t>
            </a:r>
          </a:p>
          <a:p>
            <a:pPr marL="0" indent="0" algn="r">
              <a:buNone/>
            </a:pPr>
            <a:r>
              <a:rPr lang="ru-RU" sz="2400" b="1" dirty="0" err="1" smtClean="0"/>
              <a:t>Гунякина</a:t>
            </a:r>
            <a:r>
              <a:rPr lang="ru-RU" sz="2400" b="1" dirty="0" smtClean="0"/>
              <a:t> Л.В</a:t>
            </a:r>
            <a:r>
              <a:rPr lang="ru-RU" sz="2400" b="1" dirty="0" smtClean="0"/>
              <a:t>.</a:t>
            </a:r>
          </a:p>
          <a:p>
            <a:pPr marL="0" indent="0" algn="r">
              <a:buNone/>
            </a:pPr>
            <a:r>
              <a:rPr lang="ru-RU" b="1" dirty="0" smtClean="0"/>
              <a:t>МОУ «</a:t>
            </a:r>
            <a:r>
              <a:rPr lang="ru-RU" b="1" dirty="0" err="1" smtClean="0"/>
              <a:t>Чернослободская</a:t>
            </a:r>
            <a:r>
              <a:rPr lang="ru-RU" b="1" dirty="0" smtClean="0"/>
              <a:t> ОШ»</a:t>
            </a:r>
            <a:endParaRPr lang="ru-RU" sz="24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699792" y="620689"/>
            <a:ext cx="576064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Урок математики в 5 классе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2780928"/>
            <a:ext cx="388843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347864" y="2826647"/>
            <a:ext cx="5400600" cy="481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Формула площади прямоугольника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237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2-конечная звезда 7"/>
          <p:cNvSpPr/>
          <p:nvPr/>
        </p:nvSpPr>
        <p:spPr>
          <a:xfrm>
            <a:off x="539552" y="2996952"/>
            <a:ext cx="3312368" cy="1584176"/>
          </a:xfrm>
          <a:prstGeom prst="star1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2"/>
          <p:cNvSpPr txBox="1">
            <a:spLocks/>
          </p:cNvSpPr>
          <p:nvPr/>
        </p:nvSpPr>
        <p:spPr>
          <a:xfrm>
            <a:off x="1092795" y="836712"/>
            <a:ext cx="7200800" cy="115212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Чтобы найти площадь прямоугольника нужно умножить его длину на ширину.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187624" y="3176972"/>
            <a:ext cx="2448272" cy="12241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i="1" dirty="0" smtClean="0">
                <a:solidFill>
                  <a:srgbClr val="C00000"/>
                </a:solidFill>
              </a:rPr>
              <a:t>S=ab</a:t>
            </a:r>
            <a:r>
              <a:rPr lang="en-US" sz="5400" b="1" i="1" dirty="0">
                <a:solidFill>
                  <a:srgbClr val="C00000"/>
                </a:solidFill>
              </a:rPr>
              <a:t>.</a:t>
            </a:r>
            <a:endParaRPr lang="ru-RU" sz="5400" b="1" i="1" u="sng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64279" y="2492896"/>
            <a:ext cx="3384376" cy="1944216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63000"/>
                </a:schemeClr>
              </a:gs>
              <a:gs pos="34000">
                <a:schemeClr val="accent1">
                  <a:tint val="37000"/>
                  <a:satMod val="300000"/>
                  <a:alpha val="54000"/>
                </a:schemeClr>
              </a:gs>
              <a:gs pos="100000">
                <a:schemeClr val="accent1">
                  <a:tint val="15000"/>
                  <a:satMod val="350000"/>
                  <a:alpha val="54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067942" y="3212976"/>
            <a:ext cx="1152129" cy="504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endParaRPr lang="ru-RU" sz="3200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156175" y="4509120"/>
            <a:ext cx="1152129" cy="504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  <a:endParaRPr lang="ru-RU" sz="3200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259632" y="4041068"/>
            <a:ext cx="172819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бъект 2"/>
          <p:cNvSpPr txBox="1">
            <a:spLocks/>
          </p:cNvSpPr>
          <p:nvPr/>
        </p:nvSpPr>
        <p:spPr>
          <a:xfrm>
            <a:off x="1043608" y="2420888"/>
            <a:ext cx="1584176" cy="50405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Формула: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88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build="p"/>
      <p:bldP spid="3" grpId="0"/>
      <p:bldP spid="4" grpId="0" animBg="1"/>
      <p:bldP spid="5" grpId="0"/>
      <p:bldP spid="6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092795" y="836712"/>
            <a:ext cx="7200800" cy="115212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Две фигуры называют равными, если одну из них можно так наложить на вторую, что эти фигуры совпадут.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2492896"/>
            <a:ext cx="1896964" cy="12241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3861048"/>
            <a:ext cx="1896965" cy="122413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558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86838E-6 L -0.02969 -0.07818 C -0.03542 -0.0953 -0.04775 -0.11219 -0.06354 -0.1256 C -0.08125 -0.14018 -0.09827 -0.14665 -0.11163 -0.14642 L -0.17847 -0.14596 " pathEditMode="relative" rAng="12696454" ptsTypes="FffFF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91" y="-99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1" animBg="1"/>
      <p:bldP spid="10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54032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Задание 1. </a:t>
            </a:r>
            <a:r>
              <a:rPr lang="ru-RU" sz="36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Какие фигуры равны?</a:t>
            </a:r>
            <a:endParaRPr lang="en-US" sz="360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700808"/>
            <a:ext cx="720000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700808"/>
            <a:ext cx="720000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2420888"/>
            <a:ext cx="720000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200619">
            <a:off x="3779675" y="2276603"/>
            <a:ext cx="7200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2200619">
            <a:off x="4355739" y="2708650"/>
            <a:ext cx="7200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200619">
            <a:off x="3347627" y="2852667"/>
            <a:ext cx="7200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691680" y="908720"/>
            <a:ext cx="720080" cy="7200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2" name="Овал 11"/>
          <p:cNvSpPr/>
          <p:nvPr/>
        </p:nvSpPr>
        <p:spPr>
          <a:xfrm>
            <a:off x="3923928" y="1268760"/>
            <a:ext cx="720080" cy="72008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347864" y="4869160"/>
            <a:ext cx="1872208" cy="11521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9245218">
            <a:off x="6165456" y="1803060"/>
            <a:ext cx="1872208" cy="115212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868144" y="1196752"/>
            <a:ext cx="720080" cy="72008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</a:t>
            </a:r>
            <a:endParaRPr lang="ru-RU" sz="3200" dirty="0"/>
          </a:p>
        </p:txBody>
      </p:sp>
      <p:sp>
        <p:nvSpPr>
          <p:cNvPr id="18" name="Овал 17"/>
          <p:cNvSpPr/>
          <p:nvPr/>
        </p:nvSpPr>
        <p:spPr>
          <a:xfrm>
            <a:off x="3923928" y="4005064"/>
            <a:ext cx="720080" cy="72008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5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115616" y="4437112"/>
            <a:ext cx="72000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835696" y="4437112"/>
            <a:ext cx="72000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475656" y="5157192"/>
            <a:ext cx="72000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475656" y="3573016"/>
            <a:ext cx="720080" cy="7200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4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 rot="18668071">
            <a:off x="6432218" y="3931287"/>
            <a:ext cx="720080" cy="201622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164288" y="4149080"/>
            <a:ext cx="720080" cy="72008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54032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Задание 1. </a:t>
            </a:r>
            <a:r>
              <a:rPr lang="ru-RU" sz="32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Какие фигуры равны?</a:t>
            </a:r>
            <a:endParaRPr lang="en-US" sz="320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700808"/>
            <a:ext cx="720000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700808"/>
            <a:ext cx="720000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2420888"/>
            <a:ext cx="720000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200619">
            <a:off x="3779675" y="2276603"/>
            <a:ext cx="7200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2200619">
            <a:off x="4355739" y="2708650"/>
            <a:ext cx="7200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200619">
            <a:off x="3347626" y="2852666"/>
            <a:ext cx="720000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691680" y="908720"/>
            <a:ext cx="720080" cy="7200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2" name="Овал 11"/>
          <p:cNvSpPr/>
          <p:nvPr/>
        </p:nvSpPr>
        <p:spPr>
          <a:xfrm>
            <a:off x="3923928" y="1268760"/>
            <a:ext cx="720080" cy="72008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347864" y="4869160"/>
            <a:ext cx="1872208" cy="11521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9245218">
            <a:off x="6165456" y="1803060"/>
            <a:ext cx="1872208" cy="115212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868144" y="1196752"/>
            <a:ext cx="720080" cy="72008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</a:t>
            </a:r>
            <a:endParaRPr lang="ru-RU" sz="3200" dirty="0"/>
          </a:p>
        </p:txBody>
      </p:sp>
      <p:sp>
        <p:nvSpPr>
          <p:cNvPr id="18" name="Овал 17"/>
          <p:cNvSpPr/>
          <p:nvPr/>
        </p:nvSpPr>
        <p:spPr>
          <a:xfrm>
            <a:off x="3923928" y="4005064"/>
            <a:ext cx="720080" cy="72008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5</a:t>
            </a:r>
            <a:endParaRPr lang="ru-RU" sz="3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25 0.28333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25 0.28333 " pathEditMode="relative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25 0.28333 " pathEditMode="relative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25 0.28333 " pathEditMode="relative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0.00023 L 0.30729 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-1.48148E-6 L 0.30729 -1.48148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5403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ОПРЕДЕЛЕНИЕ</a:t>
            </a:r>
            <a:endParaRPr lang="en-US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323528" y="1124744"/>
            <a:ext cx="4499992" cy="381642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	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Две фигуры называются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РАВНЫМИ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если одну из них можно так наложить на другую, что эти фигуры совпадут.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Площади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равных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фигур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равны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Их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периметры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тоже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равны.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34076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134076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170080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170080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206084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134076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92280" y="134076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52320" y="134076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452320" y="170080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812360" y="170080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812360" y="206084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812360" y="1340768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3933056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076056" y="3933056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716016" y="4293096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76056" y="4293096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716016" y="4653136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436096" y="3933056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956376" y="4005064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236296" y="4005064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956376" y="4365104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236296" y="4365104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596336" y="4365104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596336" y="4005064"/>
            <a:ext cx="360040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 28"/>
          <p:cNvSpPr/>
          <p:nvPr/>
        </p:nvSpPr>
        <p:spPr>
          <a:xfrm>
            <a:off x="5940152" y="1340768"/>
            <a:ext cx="1080120" cy="864096"/>
          </a:xfrm>
          <a:prstGeom prst="mathEqua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Не равно 29"/>
          <p:cNvSpPr/>
          <p:nvPr/>
        </p:nvSpPr>
        <p:spPr>
          <a:xfrm>
            <a:off x="5940152" y="3933056"/>
            <a:ext cx="1152128" cy="936104"/>
          </a:xfrm>
          <a:prstGeom prst="mathNotEqua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 rot="10800000">
            <a:off x="2195736" y="1412776"/>
            <a:ext cx="4536504" cy="2232248"/>
          </a:xfrm>
          <a:prstGeom prst="rt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2195736" y="1412776"/>
            <a:ext cx="4536504" cy="2232248"/>
          </a:xfrm>
          <a:prstGeom prst="rt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835696" y="105273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732240" y="105273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364502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357301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037 C 0.02413 -0.0037 0.04323 0.02105 0.04323 0.05205 C 0.04323 0.08282 0.02413 0.10803 0.00104 0.10803 C -0.02222 0.10803 -0.04097 0.08282 -0.04097 0.05205 C -0.04097 0.02105 -0.02222 -0.0037 0.00104 -0.0037 Z " pathEditMode="relative" rAng="0" ptsTypes="fffff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800100"/>
            <a:ext cx="8229600" cy="1600200"/>
          </a:xfrm>
        </p:spPr>
        <p:txBody>
          <a:bodyPr>
            <a:norm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ФОРМУЛЫ ПЛОЩАДИ</a:t>
            </a:r>
            <a:endParaRPr 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620688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 </a:t>
            </a:r>
            <a:r>
              <a:rPr lang="ru-RU" sz="2400" dirty="0" smtClean="0"/>
              <a:t>Площадь прямоугольника:   </a:t>
            </a:r>
            <a:r>
              <a:rPr lang="en-GB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a·b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340768"/>
            <a:ext cx="2448272" cy="14401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115616" y="278092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63888" y="278092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63888" y="278092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563888" y="134076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115616" y="3068960"/>
            <a:ext cx="244827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779912" y="1340768"/>
            <a:ext cx="0" cy="14401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79912" y="1844824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b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123728" y="2924944"/>
            <a:ext cx="356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a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683568" y="3212976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000" dirty="0" smtClean="0"/>
              <a:t>Квадрат – это прямоугольник с равными сторонами. Площадь квадрата:    </a:t>
            </a:r>
            <a:r>
              <a:rPr lang="en-GB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a·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=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²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76056" y="1340768"/>
            <a:ext cx="1440000" cy="14401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6516216" y="278092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516216" y="134076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6732240" y="1340768"/>
            <a:ext cx="0" cy="14401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804248" y="1772816"/>
            <a:ext cx="356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40" name="Прямоугольный треугольник 39"/>
          <p:cNvSpPr/>
          <p:nvPr/>
        </p:nvSpPr>
        <p:spPr>
          <a:xfrm>
            <a:off x="6516216" y="4437112"/>
            <a:ext cx="1872208" cy="1296144"/>
          </a:xfrm>
          <a:prstGeom prst="rt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ый треугольник 40"/>
          <p:cNvSpPr/>
          <p:nvPr/>
        </p:nvSpPr>
        <p:spPr>
          <a:xfrm rot="10800000">
            <a:off x="6516216" y="4437112"/>
            <a:ext cx="1872208" cy="1296144"/>
          </a:xfrm>
          <a:prstGeom prst="rtTriangle">
            <a:avLst/>
          </a:prstGeom>
          <a:ln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8388424" y="5733256"/>
            <a:ext cx="0" cy="2880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516216" y="5733256"/>
            <a:ext cx="0" cy="2880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6516216" y="6021288"/>
            <a:ext cx="187220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308304" y="6093296"/>
            <a:ext cx="38664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</a:rPr>
              <a:t>a</a:t>
            </a:r>
            <a:endParaRPr lang="ru-RU" sz="3200" b="1" dirty="0">
              <a:solidFill>
                <a:srgbClr val="0070C0"/>
              </a:solidFill>
            </a:endParaRP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8388424" y="4437112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8388424" y="5733256"/>
            <a:ext cx="2160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8604448" y="4437112"/>
            <a:ext cx="0" cy="129614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676456" y="4869160"/>
            <a:ext cx="46754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b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11560" y="4077072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 </a:t>
            </a:r>
            <a:r>
              <a:rPr lang="ru-RU" sz="2000" dirty="0" smtClean="0"/>
              <a:t>Площадь треугольника равна </a:t>
            </a:r>
            <a:r>
              <a:rPr lang="ru-RU" dirty="0" smtClean="0"/>
              <a:t>половине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площади всего прямоугольника: </a:t>
            </a:r>
            <a:r>
              <a:rPr lang="en-GB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a·b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:2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012160" y="5445224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012160" y="4149080"/>
            <a:ext cx="442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</a:t>
            </a:r>
            <a:endParaRPr lang="ru-RU" sz="36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7956376" y="5013176"/>
            <a:ext cx="428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272743" y="4077072"/>
            <a:ext cx="6696744" cy="10801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Составьте формулу площади квадрата.</a:t>
            </a:r>
            <a:endParaRPr lang="ru-RU" b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1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Могут ли равные фигуры иметь различные площади?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2" name="Объект 2"/>
          <p:cNvSpPr txBox="1">
            <a:spLocks/>
          </p:cNvSpPr>
          <p:nvPr/>
        </p:nvSpPr>
        <p:spPr>
          <a:xfrm>
            <a:off x="1314210" y="1628800"/>
            <a:ext cx="6696744" cy="86409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А периметры?</a:t>
            </a:r>
            <a:endParaRPr lang="ru-RU" b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3" name="Объект 2"/>
          <p:cNvSpPr txBox="1">
            <a:spLocks/>
          </p:cNvSpPr>
          <p:nvPr/>
        </p:nvSpPr>
        <p:spPr>
          <a:xfrm>
            <a:off x="1279056" y="2440190"/>
            <a:ext cx="6696744" cy="14928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 найти  площадь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фигуры, зная площади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всех ее частей?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6635001" y="615947"/>
            <a:ext cx="1550659" cy="1152452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Нет.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7" name="Пятно 1 6"/>
          <p:cNvSpPr/>
          <p:nvPr/>
        </p:nvSpPr>
        <p:spPr>
          <a:xfrm>
            <a:off x="4674624" y="1287739"/>
            <a:ext cx="1833861" cy="1152452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Нет.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16-конечная звезда 2"/>
          <p:cNvSpPr/>
          <p:nvPr/>
        </p:nvSpPr>
        <p:spPr>
          <a:xfrm>
            <a:off x="4740998" y="2407486"/>
            <a:ext cx="3719433" cy="1525570"/>
          </a:xfrm>
          <a:prstGeom prst="star1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Найти сумму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площадей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ее частей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12" name="12-конечная звезда 11"/>
          <p:cNvSpPr/>
          <p:nvPr/>
        </p:nvSpPr>
        <p:spPr>
          <a:xfrm>
            <a:off x="4978817" y="4597273"/>
            <a:ext cx="2905551" cy="1584176"/>
          </a:xfrm>
          <a:prstGeom prst="star1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5626889" y="4777293"/>
            <a:ext cx="2448272" cy="12241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i="1" dirty="0" smtClean="0">
                <a:solidFill>
                  <a:srgbClr val="C00000"/>
                </a:solidFill>
              </a:rPr>
              <a:t>S=a</a:t>
            </a:r>
            <a:r>
              <a:rPr lang="ru-RU" sz="4800" b="1" baseline="30000" dirty="0" smtClean="0">
                <a:solidFill>
                  <a:srgbClr val="C00000"/>
                </a:solidFill>
              </a:rPr>
              <a:t>2</a:t>
            </a:r>
            <a:r>
              <a:rPr lang="en-US" sz="5400" b="1" i="1" dirty="0" smtClean="0">
                <a:solidFill>
                  <a:srgbClr val="C00000"/>
                </a:solidFill>
              </a:rPr>
              <a:t>.</a:t>
            </a:r>
            <a:endParaRPr lang="ru-RU" sz="5400" b="1" i="1" u="sng" dirty="0">
              <a:solidFill>
                <a:srgbClr val="C0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591554" y="5641389"/>
            <a:ext cx="142871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8464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52" grpId="0"/>
      <p:bldP spid="53" grpId="0"/>
      <p:bldP spid="6" grpId="0" animBg="1"/>
      <p:bldP spid="7" grpId="0" animBg="1"/>
      <p:bldP spid="3" grpId="0" animBg="1"/>
      <p:bldP spid="12" grpId="0" animBg="1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340768"/>
            <a:ext cx="8568952" cy="6336704"/>
          </a:xfrm>
          <a:prstGeom prst="rect">
            <a:avLst/>
          </a:prstGeom>
          <a:blipFill dpi="0" rotWithShape="1">
            <a:blip r:embed="rId2" cstate="print">
              <a:alphaModFix amt="52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100000"/>
                      </a14:imgEffect>
                      <a14:imgEffect>
                        <a14:brightnessContrast bright="3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76200" dist="50800" dir="1200000" algn="ctr" rotWithShape="0">
              <a:srgbClr val="000000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50999">
            <a:off x="3058348" y="2328142"/>
            <a:ext cx="720080" cy="895404"/>
          </a:xfrm>
          <a:prstGeom prst="rect">
            <a:avLst/>
          </a:prstGeom>
          <a:solidFill>
            <a:srgbClr val="FFC00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01341">
            <a:off x="3056875" y="4142212"/>
            <a:ext cx="720080" cy="895404"/>
          </a:xfrm>
          <a:prstGeom prst="rect">
            <a:avLst/>
          </a:prstGeom>
          <a:solidFill>
            <a:srgbClr val="FF505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rot="10800000">
            <a:off x="4355976" y="2319305"/>
            <a:ext cx="792088" cy="870974"/>
          </a:xfrm>
          <a:prstGeom prst="triangle">
            <a:avLst/>
          </a:prstGeom>
          <a:solidFill>
            <a:srgbClr val="FF505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0543632">
            <a:off x="7023122" y="2219001"/>
            <a:ext cx="792088" cy="870974"/>
          </a:xfrm>
          <a:prstGeom prst="triangle">
            <a:avLst/>
          </a:prstGeom>
          <a:solidFill>
            <a:srgbClr val="92D05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10437389">
            <a:off x="5870228" y="4133023"/>
            <a:ext cx="792088" cy="870974"/>
          </a:xfrm>
          <a:prstGeom prst="triangle">
            <a:avLst/>
          </a:prstGeom>
          <a:solidFill>
            <a:srgbClr val="FF505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 rot="11347448">
            <a:off x="1741441" y="4006741"/>
            <a:ext cx="792088" cy="870974"/>
          </a:xfrm>
          <a:prstGeom prst="triangle">
            <a:avLst/>
          </a:prstGeom>
          <a:solidFill>
            <a:srgbClr val="FFFF0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авильный пятиугольник 15"/>
          <p:cNvSpPr/>
          <p:nvPr/>
        </p:nvSpPr>
        <p:spPr>
          <a:xfrm rot="10636611">
            <a:off x="5725087" y="2301309"/>
            <a:ext cx="720080" cy="888948"/>
          </a:xfrm>
          <a:custGeom>
            <a:avLst/>
            <a:gdLst>
              <a:gd name="connsiteX0" fmla="*/ 1 w 739187"/>
              <a:gd name="connsiteY0" fmla="*/ 380186 h 995342"/>
              <a:gd name="connsiteX1" fmla="*/ 369594 w 739187"/>
              <a:gd name="connsiteY1" fmla="*/ 0 h 995342"/>
              <a:gd name="connsiteX2" fmla="*/ 739186 w 739187"/>
              <a:gd name="connsiteY2" fmla="*/ 380186 h 995342"/>
              <a:gd name="connsiteX3" fmla="*/ 598014 w 739187"/>
              <a:gd name="connsiteY3" fmla="*/ 995339 h 995342"/>
              <a:gd name="connsiteX4" fmla="*/ 141173 w 739187"/>
              <a:gd name="connsiteY4" fmla="*/ 995339 h 995342"/>
              <a:gd name="connsiteX5" fmla="*/ 1 w 739187"/>
              <a:gd name="connsiteY5" fmla="*/ 380186 h 995342"/>
              <a:gd name="connsiteX0" fmla="*/ 0 w 739185"/>
              <a:gd name="connsiteY0" fmla="*/ 0 h 615153"/>
              <a:gd name="connsiteX1" fmla="*/ 352502 w 739185"/>
              <a:gd name="connsiteY1" fmla="*/ 277840 h 615153"/>
              <a:gd name="connsiteX2" fmla="*/ 739185 w 739185"/>
              <a:gd name="connsiteY2" fmla="*/ 0 h 615153"/>
              <a:gd name="connsiteX3" fmla="*/ 598013 w 739185"/>
              <a:gd name="connsiteY3" fmla="*/ 615153 h 615153"/>
              <a:gd name="connsiteX4" fmla="*/ 141172 w 739185"/>
              <a:gd name="connsiteY4" fmla="*/ 615153 h 615153"/>
              <a:gd name="connsiteX5" fmla="*/ 0 w 739185"/>
              <a:gd name="connsiteY5" fmla="*/ 0 h 615153"/>
              <a:gd name="connsiteX0" fmla="*/ 0 w 619544"/>
              <a:gd name="connsiteY0" fmla="*/ 264920 h 880073"/>
              <a:gd name="connsiteX1" fmla="*/ 352502 w 619544"/>
              <a:gd name="connsiteY1" fmla="*/ 542760 h 880073"/>
              <a:gd name="connsiteX2" fmla="*/ 619544 w 619544"/>
              <a:gd name="connsiteY2" fmla="*/ 0 h 880073"/>
              <a:gd name="connsiteX3" fmla="*/ 598013 w 619544"/>
              <a:gd name="connsiteY3" fmla="*/ 880073 h 880073"/>
              <a:gd name="connsiteX4" fmla="*/ 141172 w 619544"/>
              <a:gd name="connsiteY4" fmla="*/ 880073 h 880073"/>
              <a:gd name="connsiteX5" fmla="*/ 0 w 619544"/>
              <a:gd name="connsiteY5" fmla="*/ 264920 h 880073"/>
              <a:gd name="connsiteX0" fmla="*/ 29744 w 478372"/>
              <a:gd name="connsiteY0" fmla="*/ 0 h 922802"/>
              <a:gd name="connsiteX1" fmla="*/ 211330 w 478372"/>
              <a:gd name="connsiteY1" fmla="*/ 585489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0 h 922802"/>
              <a:gd name="connsiteX1" fmla="*/ 219876 w 478372"/>
              <a:gd name="connsiteY1" fmla="*/ 363298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8546 h 880073"/>
              <a:gd name="connsiteX1" fmla="*/ 219876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478372"/>
              <a:gd name="connsiteY0" fmla="*/ 8546 h 880073"/>
              <a:gd name="connsiteX1" fmla="*/ 279697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580921"/>
              <a:gd name="connsiteY0" fmla="*/ 8546 h 880073"/>
              <a:gd name="connsiteX1" fmla="*/ 279697 w 580921"/>
              <a:gd name="connsiteY1" fmla="*/ 320569 h 880073"/>
              <a:gd name="connsiteX2" fmla="*/ 580921 w 580921"/>
              <a:gd name="connsiteY2" fmla="*/ 0 h 880073"/>
              <a:gd name="connsiteX3" fmla="*/ 456841 w 580921"/>
              <a:gd name="connsiteY3" fmla="*/ 880073 h 880073"/>
              <a:gd name="connsiteX4" fmla="*/ 0 w 580921"/>
              <a:gd name="connsiteY4" fmla="*/ 880073 h 880073"/>
              <a:gd name="connsiteX5" fmla="*/ 29744 w 580921"/>
              <a:gd name="connsiteY5" fmla="*/ 8546 h 880073"/>
              <a:gd name="connsiteX0" fmla="*/ 29744 w 593573"/>
              <a:gd name="connsiteY0" fmla="*/ 8546 h 880073"/>
              <a:gd name="connsiteX1" fmla="*/ 279697 w 593573"/>
              <a:gd name="connsiteY1" fmla="*/ 320569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29744 w 593573"/>
              <a:gd name="connsiteY0" fmla="*/ 8546 h 880073"/>
              <a:gd name="connsiteX1" fmla="*/ 288243 w 593573"/>
              <a:gd name="connsiteY1" fmla="*/ 363298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12653 w 593573"/>
              <a:gd name="connsiteY0" fmla="*/ 0 h 897164"/>
              <a:gd name="connsiteX1" fmla="*/ 288243 w 593573"/>
              <a:gd name="connsiteY1" fmla="*/ 380389 h 897164"/>
              <a:gd name="connsiteX2" fmla="*/ 580921 w 593573"/>
              <a:gd name="connsiteY2" fmla="*/ 17091 h 897164"/>
              <a:gd name="connsiteX3" fmla="*/ 593573 w 593573"/>
              <a:gd name="connsiteY3" fmla="*/ 888619 h 897164"/>
              <a:gd name="connsiteX4" fmla="*/ 0 w 593573"/>
              <a:gd name="connsiteY4" fmla="*/ 897164 h 897164"/>
              <a:gd name="connsiteX5" fmla="*/ 12653 w 593573"/>
              <a:gd name="connsiteY5" fmla="*/ 0 h 89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573" h="897164">
                <a:moveTo>
                  <a:pt x="12653" y="0"/>
                </a:moveTo>
                <a:lnTo>
                  <a:pt x="288243" y="380389"/>
                </a:lnTo>
                <a:lnTo>
                  <a:pt x="580921" y="17091"/>
                </a:lnTo>
                <a:lnTo>
                  <a:pt x="593573" y="888619"/>
                </a:lnTo>
                <a:lnTo>
                  <a:pt x="0" y="897164"/>
                </a:lnTo>
                <a:lnTo>
                  <a:pt x="12653" y="0"/>
                </a:lnTo>
                <a:close/>
              </a:path>
            </a:pathLst>
          </a:custGeom>
          <a:solidFill>
            <a:srgbClr val="FFFF0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авильный пятиугольник 15"/>
          <p:cNvSpPr/>
          <p:nvPr/>
        </p:nvSpPr>
        <p:spPr>
          <a:xfrm rot="11146431">
            <a:off x="1689648" y="2253558"/>
            <a:ext cx="720080" cy="888948"/>
          </a:xfrm>
          <a:custGeom>
            <a:avLst/>
            <a:gdLst>
              <a:gd name="connsiteX0" fmla="*/ 1 w 739187"/>
              <a:gd name="connsiteY0" fmla="*/ 380186 h 995342"/>
              <a:gd name="connsiteX1" fmla="*/ 369594 w 739187"/>
              <a:gd name="connsiteY1" fmla="*/ 0 h 995342"/>
              <a:gd name="connsiteX2" fmla="*/ 739186 w 739187"/>
              <a:gd name="connsiteY2" fmla="*/ 380186 h 995342"/>
              <a:gd name="connsiteX3" fmla="*/ 598014 w 739187"/>
              <a:gd name="connsiteY3" fmla="*/ 995339 h 995342"/>
              <a:gd name="connsiteX4" fmla="*/ 141173 w 739187"/>
              <a:gd name="connsiteY4" fmla="*/ 995339 h 995342"/>
              <a:gd name="connsiteX5" fmla="*/ 1 w 739187"/>
              <a:gd name="connsiteY5" fmla="*/ 380186 h 995342"/>
              <a:gd name="connsiteX0" fmla="*/ 0 w 739185"/>
              <a:gd name="connsiteY0" fmla="*/ 0 h 615153"/>
              <a:gd name="connsiteX1" fmla="*/ 352502 w 739185"/>
              <a:gd name="connsiteY1" fmla="*/ 277840 h 615153"/>
              <a:gd name="connsiteX2" fmla="*/ 739185 w 739185"/>
              <a:gd name="connsiteY2" fmla="*/ 0 h 615153"/>
              <a:gd name="connsiteX3" fmla="*/ 598013 w 739185"/>
              <a:gd name="connsiteY3" fmla="*/ 615153 h 615153"/>
              <a:gd name="connsiteX4" fmla="*/ 141172 w 739185"/>
              <a:gd name="connsiteY4" fmla="*/ 615153 h 615153"/>
              <a:gd name="connsiteX5" fmla="*/ 0 w 739185"/>
              <a:gd name="connsiteY5" fmla="*/ 0 h 615153"/>
              <a:gd name="connsiteX0" fmla="*/ 0 w 619544"/>
              <a:gd name="connsiteY0" fmla="*/ 264920 h 880073"/>
              <a:gd name="connsiteX1" fmla="*/ 352502 w 619544"/>
              <a:gd name="connsiteY1" fmla="*/ 542760 h 880073"/>
              <a:gd name="connsiteX2" fmla="*/ 619544 w 619544"/>
              <a:gd name="connsiteY2" fmla="*/ 0 h 880073"/>
              <a:gd name="connsiteX3" fmla="*/ 598013 w 619544"/>
              <a:gd name="connsiteY3" fmla="*/ 880073 h 880073"/>
              <a:gd name="connsiteX4" fmla="*/ 141172 w 619544"/>
              <a:gd name="connsiteY4" fmla="*/ 880073 h 880073"/>
              <a:gd name="connsiteX5" fmla="*/ 0 w 619544"/>
              <a:gd name="connsiteY5" fmla="*/ 264920 h 880073"/>
              <a:gd name="connsiteX0" fmla="*/ 29744 w 478372"/>
              <a:gd name="connsiteY0" fmla="*/ 0 h 922802"/>
              <a:gd name="connsiteX1" fmla="*/ 211330 w 478372"/>
              <a:gd name="connsiteY1" fmla="*/ 585489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0 h 922802"/>
              <a:gd name="connsiteX1" fmla="*/ 219876 w 478372"/>
              <a:gd name="connsiteY1" fmla="*/ 363298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8546 h 880073"/>
              <a:gd name="connsiteX1" fmla="*/ 219876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478372"/>
              <a:gd name="connsiteY0" fmla="*/ 8546 h 880073"/>
              <a:gd name="connsiteX1" fmla="*/ 279697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580921"/>
              <a:gd name="connsiteY0" fmla="*/ 8546 h 880073"/>
              <a:gd name="connsiteX1" fmla="*/ 279697 w 580921"/>
              <a:gd name="connsiteY1" fmla="*/ 320569 h 880073"/>
              <a:gd name="connsiteX2" fmla="*/ 580921 w 580921"/>
              <a:gd name="connsiteY2" fmla="*/ 0 h 880073"/>
              <a:gd name="connsiteX3" fmla="*/ 456841 w 580921"/>
              <a:gd name="connsiteY3" fmla="*/ 880073 h 880073"/>
              <a:gd name="connsiteX4" fmla="*/ 0 w 580921"/>
              <a:gd name="connsiteY4" fmla="*/ 880073 h 880073"/>
              <a:gd name="connsiteX5" fmla="*/ 29744 w 580921"/>
              <a:gd name="connsiteY5" fmla="*/ 8546 h 880073"/>
              <a:gd name="connsiteX0" fmla="*/ 29744 w 593573"/>
              <a:gd name="connsiteY0" fmla="*/ 8546 h 880073"/>
              <a:gd name="connsiteX1" fmla="*/ 279697 w 593573"/>
              <a:gd name="connsiteY1" fmla="*/ 320569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29744 w 593573"/>
              <a:gd name="connsiteY0" fmla="*/ 8546 h 880073"/>
              <a:gd name="connsiteX1" fmla="*/ 288243 w 593573"/>
              <a:gd name="connsiteY1" fmla="*/ 363298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12653 w 593573"/>
              <a:gd name="connsiteY0" fmla="*/ 0 h 897164"/>
              <a:gd name="connsiteX1" fmla="*/ 288243 w 593573"/>
              <a:gd name="connsiteY1" fmla="*/ 380389 h 897164"/>
              <a:gd name="connsiteX2" fmla="*/ 580921 w 593573"/>
              <a:gd name="connsiteY2" fmla="*/ 17091 h 897164"/>
              <a:gd name="connsiteX3" fmla="*/ 593573 w 593573"/>
              <a:gd name="connsiteY3" fmla="*/ 888619 h 897164"/>
              <a:gd name="connsiteX4" fmla="*/ 0 w 593573"/>
              <a:gd name="connsiteY4" fmla="*/ 897164 h 897164"/>
              <a:gd name="connsiteX5" fmla="*/ 12653 w 593573"/>
              <a:gd name="connsiteY5" fmla="*/ 0 h 89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573" h="897164">
                <a:moveTo>
                  <a:pt x="12653" y="0"/>
                </a:moveTo>
                <a:lnTo>
                  <a:pt x="288243" y="380389"/>
                </a:lnTo>
                <a:lnTo>
                  <a:pt x="580921" y="17091"/>
                </a:lnTo>
                <a:lnTo>
                  <a:pt x="593573" y="888619"/>
                </a:lnTo>
                <a:lnTo>
                  <a:pt x="0" y="897164"/>
                </a:lnTo>
                <a:lnTo>
                  <a:pt x="12653" y="0"/>
                </a:lnTo>
                <a:close/>
              </a:path>
            </a:pathLst>
          </a:custGeom>
          <a:solidFill>
            <a:srgbClr val="FF505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авильный пятиугольник 15"/>
          <p:cNvSpPr/>
          <p:nvPr/>
        </p:nvSpPr>
        <p:spPr>
          <a:xfrm rot="10419919">
            <a:off x="7094509" y="3987532"/>
            <a:ext cx="720080" cy="888948"/>
          </a:xfrm>
          <a:custGeom>
            <a:avLst/>
            <a:gdLst>
              <a:gd name="connsiteX0" fmla="*/ 1 w 739187"/>
              <a:gd name="connsiteY0" fmla="*/ 380186 h 995342"/>
              <a:gd name="connsiteX1" fmla="*/ 369594 w 739187"/>
              <a:gd name="connsiteY1" fmla="*/ 0 h 995342"/>
              <a:gd name="connsiteX2" fmla="*/ 739186 w 739187"/>
              <a:gd name="connsiteY2" fmla="*/ 380186 h 995342"/>
              <a:gd name="connsiteX3" fmla="*/ 598014 w 739187"/>
              <a:gd name="connsiteY3" fmla="*/ 995339 h 995342"/>
              <a:gd name="connsiteX4" fmla="*/ 141173 w 739187"/>
              <a:gd name="connsiteY4" fmla="*/ 995339 h 995342"/>
              <a:gd name="connsiteX5" fmla="*/ 1 w 739187"/>
              <a:gd name="connsiteY5" fmla="*/ 380186 h 995342"/>
              <a:gd name="connsiteX0" fmla="*/ 0 w 739185"/>
              <a:gd name="connsiteY0" fmla="*/ 0 h 615153"/>
              <a:gd name="connsiteX1" fmla="*/ 352502 w 739185"/>
              <a:gd name="connsiteY1" fmla="*/ 277840 h 615153"/>
              <a:gd name="connsiteX2" fmla="*/ 739185 w 739185"/>
              <a:gd name="connsiteY2" fmla="*/ 0 h 615153"/>
              <a:gd name="connsiteX3" fmla="*/ 598013 w 739185"/>
              <a:gd name="connsiteY3" fmla="*/ 615153 h 615153"/>
              <a:gd name="connsiteX4" fmla="*/ 141172 w 739185"/>
              <a:gd name="connsiteY4" fmla="*/ 615153 h 615153"/>
              <a:gd name="connsiteX5" fmla="*/ 0 w 739185"/>
              <a:gd name="connsiteY5" fmla="*/ 0 h 615153"/>
              <a:gd name="connsiteX0" fmla="*/ 0 w 619544"/>
              <a:gd name="connsiteY0" fmla="*/ 264920 h 880073"/>
              <a:gd name="connsiteX1" fmla="*/ 352502 w 619544"/>
              <a:gd name="connsiteY1" fmla="*/ 542760 h 880073"/>
              <a:gd name="connsiteX2" fmla="*/ 619544 w 619544"/>
              <a:gd name="connsiteY2" fmla="*/ 0 h 880073"/>
              <a:gd name="connsiteX3" fmla="*/ 598013 w 619544"/>
              <a:gd name="connsiteY3" fmla="*/ 880073 h 880073"/>
              <a:gd name="connsiteX4" fmla="*/ 141172 w 619544"/>
              <a:gd name="connsiteY4" fmla="*/ 880073 h 880073"/>
              <a:gd name="connsiteX5" fmla="*/ 0 w 619544"/>
              <a:gd name="connsiteY5" fmla="*/ 264920 h 880073"/>
              <a:gd name="connsiteX0" fmla="*/ 29744 w 478372"/>
              <a:gd name="connsiteY0" fmla="*/ 0 h 922802"/>
              <a:gd name="connsiteX1" fmla="*/ 211330 w 478372"/>
              <a:gd name="connsiteY1" fmla="*/ 585489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0 h 922802"/>
              <a:gd name="connsiteX1" fmla="*/ 219876 w 478372"/>
              <a:gd name="connsiteY1" fmla="*/ 363298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8546 h 880073"/>
              <a:gd name="connsiteX1" fmla="*/ 219876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478372"/>
              <a:gd name="connsiteY0" fmla="*/ 8546 h 880073"/>
              <a:gd name="connsiteX1" fmla="*/ 279697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580921"/>
              <a:gd name="connsiteY0" fmla="*/ 8546 h 880073"/>
              <a:gd name="connsiteX1" fmla="*/ 279697 w 580921"/>
              <a:gd name="connsiteY1" fmla="*/ 320569 h 880073"/>
              <a:gd name="connsiteX2" fmla="*/ 580921 w 580921"/>
              <a:gd name="connsiteY2" fmla="*/ 0 h 880073"/>
              <a:gd name="connsiteX3" fmla="*/ 456841 w 580921"/>
              <a:gd name="connsiteY3" fmla="*/ 880073 h 880073"/>
              <a:gd name="connsiteX4" fmla="*/ 0 w 580921"/>
              <a:gd name="connsiteY4" fmla="*/ 880073 h 880073"/>
              <a:gd name="connsiteX5" fmla="*/ 29744 w 580921"/>
              <a:gd name="connsiteY5" fmla="*/ 8546 h 880073"/>
              <a:gd name="connsiteX0" fmla="*/ 29744 w 593573"/>
              <a:gd name="connsiteY0" fmla="*/ 8546 h 880073"/>
              <a:gd name="connsiteX1" fmla="*/ 279697 w 593573"/>
              <a:gd name="connsiteY1" fmla="*/ 320569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29744 w 593573"/>
              <a:gd name="connsiteY0" fmla="*/ 8546 h 880073"/>
              <a:gd name="connsiteX1" fmla="*/ 288243 w 593573"/>
              <a:gd name="connsiteY1" fmla="*/ 363298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12653 w 593573"/>
              <a:gd name="connsiteY0" fmla="*/ 0 h 897164"/>
              <a:gd name="connsiteX1" fmla="*/ 288243 w 593573"/>
              <a:gd name="connsiteY1" fmla="*/ 380389 h 897164"/>
              <a:gd name="connsiteX2" fmla="*/ 580921 w 593573"/>
              <a:gd name="connsiteY2" fmla="*/ 17091 h 897164"/>
              <a:gd name="connsiteX3" fmla="*/ 593573 w 593573"/>
              <a:gd name="connsiteY3" fmla="*/ 888619 h 897164"/>
              <a:gd name="connsiteX4" fmla="*/ 0 w 593573"/>
              <a:gd name="connsiteY4" fmla="*/ 897164 h 897164"/>
              <a:gd name="connsiteX5" fmla="*/ 12653 w 593573"/>
              <a:gd name="connsiteY5" fmla="*/ 0 h 89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573" h="897164">
                <a:moveTo>
                  <a:pt x="12653" y="0"/>
                </a:moveTo>
                <a:lnTo>
                  <a:pt x="288243" y="380389"/>
                </a:lnTo>
                <a:lnTo>
                  <a:pt x="580921" y="17091"/>
                </a:lnTo>
                <a:lnTo>
                  <a:pt x="593573" y="888619"/>
                </a:lnTo>
                <a:lnTo>
                  <a:pt x="0" y="897164"/>
                </a:lnTo>
                <a:lnTo>
                  <a:pt x="12653" y="0"/>
                </a:lnTo>
                <a:close/>
              </a:path>
            </a:pathLst>
          </a:custGeom>
          <a:solidFill>
            <a:srgbClr val="FFC00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авильный пятиугольник 15"/>
          <p:cNvSpPr/>
          <p:nvPr/>
        </p:nvSpPr>
        <p:spPr>
          <a:xfrm rot="10800000">
            <a:off x="4427984" y="4196235"/>
            <a:ext cx="720080" cy="888948"/>
          </a:xfrm>
          <a:custGeom>
            <a:avLst/>
            <a:gdLst>
              <a:gd name="connsiteX0" fmla="*/ 1 w 739187"/>
              <a:gd name="connsiteY0" fmla="*/ 380186 h 995342"/>
              <a:gd name="connsiteX1" fmla="*/ 369594 w 739187"/>
              <a:gd name="connsiteY1" fmla="*/ 0 h 995342"/>
              <a:gd name="connsiteX2" fmla="*/ 739186 w 739187"/>
              <a:gd name="connsiteY2" fmla="*/ 380186 h 995342"/>
              <a:gd name="connsiteX3" fmla="*/ 598014 w 739187"/>
              <a:gd name="connsiteY3" fmla="*/ 995339 h 995342"/>
              <a:gd name="connsiteX4" fmla="*/ 141173 w 739187"/>
              <a:gd name="connsiteY4" fmla="*/ 995339 h 995342"/>
              <a:gd name="connsiteX5" fmla="*/ 1 w 739187"/>
              <a:gd name="connsiteY5" fmla="*/ 380186 h 995342"/>
              <a:gd name="connsiteX0" fmla="*/ 0 w 739185"/>
              <a:gd name="connsiteY0" fmla="*/ 0 h 615153"/>
              <a:gd name="connsiteX1" fmla="*/ 352502 w 739185"/>
              <a:gd name="connsiteY1" fmla="*/ 277840 h 615153"/>
              <a:gd name="connsiteX2" fmla="*/ 739185 w 739185"/>
              <a:gd name="connsiteY2" fmla="*/ 0 h 615153"/>
              <a:gd name="connsiteX3" fmla="*/ 598013 w 739185"/>
              <a:gd name="connsiteY3" fmla="*/ 615153 h 615153"/>
              <a:gd name="connsiteX4" fmla="*/ 141172 w 739185"/>
              <a:gd name="connsiteY4" fmla="*/ 615153 h 615153"/>
              <a:gd name="connsiteX5" fmla="*/ 0 w 739185"/>
              <a:gd name="connsiteY5" fmla="*/ 0 h 615153"/>
              <a:gd name="connsiteX0" fmla="*/ 0 w 619544"/>
              <a:gd name="connsiteY0" fmla="*/ 264920 h 880073"/>
              <a:gd name="connsiteX1" fmla="*/ 352502 w 619544"/>
              <a:gd name="connsiteY1" fmla="*/ 542760 h 880073"/>
              <a:gd name="connsiteX2" fmla="*/ 619544 w 619544"/>
              <a:gd name="connsiteY2" fmla="*/ 0 h 880073"/>
              <a:gd name="connsiteX3" fmla="*/ 598013 w 619544"/>
              <a:gd name="connsiteY3" fmla="*/ 880073 h 880073"/>
              <a:gd name="connsiteX4" fmla="*/ 141172 w 619544"/>
              <a:gd name="connsiteY4" fmla="*/ 880073 h 880073"/>
              <a:gd name="connsiteX5" fmla="*/ 0 w 619544"/>
              <a:gd name="connsiteY5" fmla="*/ 264920 h 880073"/>
              <a:gd name="connsiteX0" fmla="*/ 29744 w 478372"/>
              <a:gd name="connsiteY0" fmla="*/ 0 h 922802"/>
              <a:gd name="connsiteX1" fmla="*/ 211330 w 478372"/>
              <a:gd name="connsiteY1" fmla="*/ 585489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0 h 922802"/>
              <a:gd name="connsiteX1" fmla="*/ 219876 w 478372"/>
              <a:gd name="connsiteY1" fmla="*/ 363298 h 922802"/>
              <a:gd name="connsiteX2" fmla="*/ 478372 w 478372"/>
              <a:gd name="connsiteY2" fmla="*/ 42729 h 922802"/>
              <a:gd name="connsiteX3" fmla="*/ 456841 w 478372"/>
              <a:gd name="connsiteY3" fmla="*/ 922802 h 922802"/>
              <a:gd name="connsiteX4" fmla="*/ 0 w 478372"/>
              <a:gd name="connsiteY4" fmla="*/ 922802 h 922802"/>
              <a:gd name="connsiteX5" fmla="*/ 29744 w 478372"/>
              <a:gd name="connsiteY5" fmla="*/ 0 h 922802"/>
              <a:gd name="connsiteX0" fmla="*/ 29744 w 478372"/>
              <a:gd name="connsiteY0" fmla="*/ 8546 h 880073"/>
              <a:gd name="connsiteX1" fmla="*/ 219876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478372"/>
              <a:gd name="connsiteY0" fmla="*/ 8546 h 880073"/>
              <a:gd name="connsiteX1" fmla="*/ 279697 w 478372"/>
              <a:gd name="connsiteY1" fmla="*/ 320569 h 880073"/>
              <a:gd name="connsiteX2" fmla="*/ 478372 w 478372"/>
              <a:gd name="connsiteY2" fmla="*/ 0 h 880073"/>
              <a:gd name="connsiteX3" fmla="*/ 456841 w 478372"/>
              <a:gd name="connsiteY3" fmla="*/ 880073 h 880073"/>
              <a:gd name="connsiteX4" fmla="*/ 0 w 478372"/>
              <a:gd name="connsiteY4" fmla="*/ 880073 h 880073"/>
              <a:gd name="connsiteX5" fmla="*/ 29744 w 478372"/>
              <a:gd name="connsiteY5" fmla="*/ 8546 h 880073"/>
              <a:gd name="connsiteX0" fmla="*/ 29744 w 580921"/>
              <a:gd name="connsiteY0" fmla="*/ 8546 h 880073"/>
              <a:gd name="connsiteX1" fmla="*/ 279697 w 580921"/>
              <a:gd name="connsiteY1" fmla="*/ 320569 h 880073"/>
              <a:gd name="connsiteX2" fmla="*/ 580921 w 580921"/>
              <a:gd name="connsiteY2" fmla="*/ 0 h 880073"/>
              <a:gd name="connsiteX3" fmla="*/ 456841 w 580921"/>
              <a:gd name="connsiteY3" fmla="*/ 880073 h 880073"/>
              <a:gd name="connsiteX4" fmla="*/ 0 w 580921"/>
              <a:gd name="connsiteY4" fmla="*/ 880073 h 880073"/>
              <a:gd name="connsiteX5" fmla="*/ 29744 w 580921"/>
              <a:gd name="connsiteY5" fmla="*/ 8546 h 880073"/>
              <a:gd name="connsiteX0" fmla="*/ 29744 w 593573"/>
              <a:gd name="connsiteY0" fmla="*/ 8546 h 880073"/>
              <a:gd name="connsiteX1" fmla="*/ 279697 w 593573"/>
              <a:gd name="connsiteY1" fmla="*/ 320569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29744 w 593573"/>
              <a:gd name="connsiteY0" fmla="*/ 8546 h 880073"/>
              <a:gd name="connsiteX1" fmla="*/ 288243 w 593573"/>
              <a:gd name="connsiteY1" fmla="*/ 363298 h 880073"/>
              <a:gd name="connsiteX2" fmla="*/ 580921 w 593573"/>
              <a:gd name="connsiteY2" fmla="*/ 0 h 880073"/>
              <a:gd name="connsiteX3" fmla="*/ 593573 w 593573"/>
              <a:gd name="connsiteY3" fmla="*/ 871528 h 880073"/>
              <a:gd name="connsiteX4" fmla="*/ 0 w 593573"/>
              <a:gd name="connsiteY4" fmla="*/ 880073 h 880073"/>
              <a:gd name="connsiteX5" fmla="*/ 29744 w 593573"/>
              <a:gd name="connsiteY5" fmla="*/ 8546 h 880073"/>
              <a:gd name="connsiteX0" fmla="*/ 12653 w 593573"/>
              <a:gd name="connsiteY0" fmla="*/ 0 h 897164"/>
              <a:gd name="connsiteX1" fmla="*/ 288243 w 593573"/>
              <a:gd name="connsiteY1" fmla="*/ 380389 h 897164"/>
              <a:gd name="connsiteX2" fmla="*/ 580921 w 593573"/>
              <a:gd name="connsiteY2" fmla="*/ 17091 h 897164"/>
              <a:gd name="connsiteX3" fmla="*/ 593573 w 593573"/>
              <a:gd name="connsiteY3" fmla="*/ 888619 h 897164"/>
              <a:gd name="connsiteX4" fmla="*/ 0 w 593573"/>
              <a:gd name="connsiteY4" fmla="*/ 897164 h 897164"/>
              <a:gd name="connsiteX5" fmla="*/ 12653 w 593573"/>
              <a:gd name="connsiteY5" fmla="*/ 0 h 89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573" h="897164">
                <a:moveTo>
                  <a:pt x="12653" y="0"/>
                </a:moveTo>
                <a:lnTo>
                  <a:pt x="288243" y="380389"/>
                </a:lnTo>
                <a:lnTo>
                  <a:pt x="580921" y="17091"/>
                </a:lnTo>
                <a:lnTo>
                  <a:pt x="593573" y="888619"/>
                </a:lnTo>
                <a:lnTo>
                  <a:pt x="0" y="897164"/>
                </a:lnTo>
                <a:lnTo>
                  <a:pt x="12653" y="0"/>
                </a:lnTo>
                <a:close/>
              </a:path>
            </a:pathLst>
          </a:custGeom>
          <a:solidFill>
            <a:srgbClr val="92D050"/>
          </a:solidFill>
          <a:ln w="12700">
            <a:noFill/>
          </a:ln>
          <a:effectLst>
            <a:outerShdw blurRad="50800" dist="889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5626889" y="4777293"/>
            <a:ext cx="637299" cy="5239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3200" b="1" i="1" u="sng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19926" y="2279715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</a:t>
            </a:r>
            <a:endParaRPr lang="ru-RU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520226" y="230514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188078" y="2473387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188078" y="4287215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K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946360" y="403821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540460" y="4224814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185898" y="2172777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E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802705" y="2326473"/>
            <a:ext cx="482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220526" y="3980084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N</a:t>
            </a:r>
            <a:endParaRPr lang="ru-RU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32394" y="415031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M</a:t>
            </a:r>
            <a:endParaRPr lang="ru-RU" sz="2800" b="1" dirty="0"/>
          </a:p>
        </p:txBody>
      </p:sp>
      <p:sp>
        <p:nvSpPr>
          <p:cNvPr id="32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Какие из флажков равны?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16-конечная звезда 33"/>
          <p:cNvSpPr/>
          <p:nvPr/>
        </p:nvSpPr>
        <p:spPr>
          <a:xfrm>
            <a:off x="2469483" y="1052736"/>
            <a:ext cx="2534565" cy="1035569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2400" b="1" i="1" dirty="0" smtClean="0">
                <a:solidFill>
                  <a:srgbClr val="C00000"/>
                </a:solidFill>
              </a:rPr>
              <a:t>A, D, L,N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35" name="16-конечная звезда 34"/>
          <p:cNvSpPr/>
          <p:nvPr/>
        </p:nvSpPr>
        <p:spPr>
          <a:xfrm>
            <a:off x="3930996" y="1556792"/>
            <a:ext cx="2153172" cy="1035569"/>
          </a:xfrm>
          <a:prstGeom prst="star1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2400" b="1" i="1" dirty="0" smtClean="0">
                <a:solidFill>
                  <a:srgbClr val="C00000"/>
                </a:solidFill>
              </a:rPr>
              <a:t>B, K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36" name="16-конечная звезда 35"/>
          <p:cNvSpPr/>
          <p:nvPr/>
        </p:nvSpPr>
        <p:spPr>
          <a:xfrm>
            <a:off x="5277795" y="1137207"/>
            <a:ext cx="2534565" cy="1035569"/>
          </a:xfrm>
          <a:prstGeom prst="star1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2400" b="1" i="1" dirty="0" smtClean="0">
                <a:solidFill>
                  <a:srgbClr val="C00000"/>
                </a:solidFill>
              </a:rPr>
              <a:t>C, E, F, M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733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772816"/>
            <a:ext cx="4621721" cy="3698334"/>
          </a:xfrm>
          <a:prstGeom prst="rect">
            <a:avLst/>
          </a:prstGeom>
        </p:spPr>
      </p:pic>
      <p:sp>
        <p:nvSpPr>
          <p:cNvPr id="3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Равны ли выкройка и вырезанный по ней кусок материи?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5940152" y="1412776"/>
            <a:ext cx="1550659" cy="1152452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Да.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33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ф"/>
          <p:cNvSpPr/>
          <p:nvPr/>
        </p:nvSpPr>
        <p:spPr>
          <a:xfrm>
            <a:off x="3854088" y="1394633"/>
            <a:ext cx="1944216" cy="9361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3ф"/>
          <p:cNvSpPr/>
          <p:nvPr/>
        </p:nvSpPr>
        <p:spPr>
          <a:xfrm>
            <a:off x="6156176" y="1813895"/>
            <a:ext cx="1944216" cy="1152128"/>
          </a:xfrm>
          <a:prstGeom prst="parallelogram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1ф"/>
          <p:cNvSpPr/>
          <p:nvPr/>
        </p:nvSpPr>
        <p:spPr>
          <a:xfrm>
            <a:off x="1810934" y="2083806"/>
            <a:ext cx="1728192" cy="1080120"/>
          </a:xfrm>
          <a:prstGeom prst="trapezoi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8ф"/>
          <p:cNvSpPr/>
          <p:nvPr/>
        </p:nvSpPr>
        <p:spPr>
          <a:xfrm rot="10800000" flipV="1">
            <a:off x="5896694" y="3717032"/>
            <a:ext cx="1944216" cy="1224136"/>
          </a:xfrm>
          <a:prstGeom prst="rt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ф"/>
          <p:cNvSpPr/>
          <p:nvPr/>
        </p:nvSpPr>
        <p:spPr>
          <a:xfrm rot="18929332">
            <a:off x="5418371" y="3212976"/>
            <a:ext cx="1008112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6ф"/>
          <p:cNvSpPr/>
          <p:nvPr/>
        </p:nvSpPr>
        <p:spPr>
          <a:xfrm>
            <a:off x="1791901" y="3717032"/>
            <a:ext cx="1152128" cy="11521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ф"/>
          <p:cNvSpPr/>
          <p:nvPr/>
        </p:nvSpPr>
        <p:spPr>
          <a:xfrm>
            <a:off x="3753775" y="3573016"/>
            <a:ext cx="1584176" cy="1296144"/>
          </a:xfrm>
          <a:custGeom>
            <a:avLst/>
            <a:gdLst>
              <a:gd name="connsiteX0" fmla="*/ 0 w 1584176"/>
              <a:gd name="connsiteY0" fmla="*/ 1296144 h 1296144"/>
              <a:gd name="connsiteX1" fmla="*/ 324036 w 1584176"/>
              <a:gd name="connsiteY1" fmla="*/ 0 h 1296144"/>
              <a:gd name="connsiteX2" fmla="*/ 1260140 w 1584176"/>
              <a:gd name="connsiteY2" fmla="*/ 0 h 1296144"/>
              <a:gd name="connsiteX3" fmla="*/ 1584176 w 1584176"/>
              <a:gd name="connsiteY3" fmla="*/ 1296144 h 1296144"/>
              <a:gd name="connsiteX4" fmla="*/ 0 w 1584176"/>
              <a:gd name="connsiteY4" fmla="*/ 1296144 h 1296144"/>
              <a:gd name="connsiteX0" fmla="*/ 0 w 1584176"/>
              <a:gd name="connsiteY0" fmla="*/ 1296144 h 1296144"/>
              <a:gd name="connsiteX1" fmla="*/ 153120 w 1584176"/>
              <a:gd name="connsiteY1" fmla="*/ 239282 h 1296144"/>
              <a:gd name="connsiteX2" fmla="*/ 1260140 w 1584176"/>
              <a:gd name="connsiteY2" fmla="*/ 0 h 1296144"/>
              <a:gd name="connsiteX3" fmla="*/ 1584176 w 1584176"/>
              <a:gd name="connsiteY3" fmla="*/ 1296144 h 1296144"/>
              <a:gd name="connsiteX4" fmla="*/ 0 w 1584176"/>
              <a:gd name="connsiteY4" fmla="*/ 1296144 h 1296144"/>
              <a:gd name="connsiteX0" fmla="*/ 0 w 1584176"/>
              <a:gd name="connsiteY0" fmla="*/ 1296144 h 1296144"/>
              <a:gd name="connsiteX1" fmla="*/ 153120 w 1584176"/>
              <a:gd name="connsiteY1" fmla="*/ 435835 h 1296144"/>
              <a:gd name="connsiteX2" fmla="*/ 1260140 w 1584176"/>
              <a:gd name="connsiteY2" fmla="*/ 0 h 1296144"/>
              <a:gd name="connsiteX3" fmla="*/ 1584176 w 1584176"/>
              <a:gd name="connsiteY3" fmla="*/ 1296144 h 1296144"/>
              <a:gd name="connsiteX4" fmla="*/ 0 w 1584176"/>
              <a:gd name="connsiteY4" fmla="*/ 1296144 h 129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176" h="1296144">
                <a:moveTo>
                  <a:pt x="0" y="1296144"/>
                </a:moveTo>
                <a:lnTo>
                  <a:pt x="153120" y="435835"/>
                </a:lnTo>
                <a:lnTo>
                  <a:pt x="1260140" y="0"/>
                </a:lnTo>
                <a:lnTo>
                  <a:pt x="1584176" y="1296144"/>
                </a:lnTo>
                <a:lnTo>
                  <a:pt x="0" y="1296144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4ф"/>
          <p:cNvSpPr/>
          <p:nvPr/>
        </p:nvSpPr>
        <p:spPr>
          <a:xfrm rot="3455862">
            <a:off x="4021172" y="2290264"/>
            <a:ext cx="360040" cy="21602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1"/>
          <p:cNvSpPr/>
          <p:nvPr/>
        </p:nvSpPr>
        <p:spPr>
          <a:xfrm>
            <a:off x="2367965" y="2389959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3"/>
          <p:cNvSpPr/>
          <p:nvPr/>
        </p:nvSpPr>
        <p:spPr>
          <a:xfrm>
            <a:off x="6982562" y="2158470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2"/>
          <p:cNvSpPr/>
          <p:nvPr/>
        </p:nvSpPr>
        <p:spPr>
          <a:xfrm>
            <a:off x="4538164" y="1631196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5"/>
          <p:cNvSpPr/>
          <p:nvPr/>
        </p:nvSpPr>
        <p:spPr>
          <a:xfrm>
            <a:off x="5608661" y="3485543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4"/>
          <p:cNvSpPr/>
          <p:nvPr/>
        </p:nvSpPr>
        <p:spPr>
          <a:xfrm>
            <a:off x="3889265" y="3157736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6"/>
          <p:cNvSpPr/>
          <p:nvPr/>
        </p:nvSpPr>
        <p:spPr>
          <a:xfrm>
            <a:off x="2072243" y="4101170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6</a:t>
            </a:r>
          </a:p>
        </p:txBody>
      </p:sp>
      <p:sp>
        <p:nvSpPr>
          <p:cNvPr id="26" name="7"/>
          <p:cNvSpPr/>
          <p:nvPr/>
        </p:nvSpPr>
        <p:spPr>
          <a:xfrm>
            <a:off x="4258804" y="4198360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7</a:t>
            </a:r>
          </a:p>
        </p:txBody>
      </p:sp>
      <p:sp>
        <p:nvSpPr>
          <p:cNvPr id="27" name="8"/>
          <p:cNvSpPr/>
          <p:nvPr/>
        </p:nvSpPr>
        <p:spPr>
          <a:xfrm>
            <a:off x="7020272" y="4329100"/>
            <a:ext cx="576064" cy="462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16709" y="598109"/>
            <a:ext cx="5619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rebuchet MS" pitchFamily="34" charset="0"/>
              </a:rPr>
              <a:t>Укажите все прямоугольники.</a:t>
            </a:r>
            <a:endParaRPr lang="ru-RU" sz="2400" i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2417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Какие из отрезков АВ, МР, С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D, OK, EF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равны, если</a:t>
            </a:r>
            <a:endParaRPr lang="ru-RU" sz="28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403648" y="2204864"/>
            <a:ext cx="220152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МР = 5 см,</a:t>
            </a:r>
          </a:p>
        </p:txBody>
      </p:sp>
      <p:sp>
        <p:nvSpPr>
          <p:cNvPr id="12" name="Выгнутая влево стрелка 11"/>
          <p:cNvSpPr/>
          <p:nvPr/>
        </p:nvSpPr>
        <p:spPr>
          <a:xfrm>
            <a:off x="1115616" y="1982213"/>
            <a:ext cx="301388" cy="1086747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лево стрелка 12"/>
          <p:cNvSpPr/>
          <p:nvPr/>
        </p:nvSpPr>
        <p:spPr>
          <a:xfrm rot="10371555">
            <a:off x="3553848" y="2423665"/>
            <a:ext cx="301388" cy="1015812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1403648" y="1772816"/>
            <a:ext cx="2911196" cy="5861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АВ = 3 см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1394861" y="2708920"/>
            <a:ext cx="2385051" cy="7200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С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D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= 30 мм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,</a:t>
            </a:r>
            <a:endParaRPr lang="ru-RU" sz="2800" b="1" i="1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1353052" y="3717032"/>
            <a:ext cx="2282844" cy="7179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EF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= 84 мм,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1364653" y="3212976"/>
            <a:ext cx="2445466" cy="5852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OK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= 50 мм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,</a:t>
            </a:r>
            <a:endParaRPr lang="ru-RU" sz="2800" b="1" i="1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5004048" y="2371454"/>
            <a:ext cx="2808312" cy="56011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B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М = 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40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д</a:t>
            </a:r>
            <a:r>
              <a:rPr lang="ru-RU" sz="2800" b="1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м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,</a:t>
            </a: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5004048" y="1939406"/>
            <a:ext cx="2911196" cy="5861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АС = 200 см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4995261" y="2875510"/>
            <a:ext cx="2385051" cy="72008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D</a:t>
            </a: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F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= 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400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мм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,</a:t>
            </a:r>
            <a:endParaRPr lang="ru-RU" sz="2800" b="1" i="1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4953452" y="3883622"/>
            <a:ext cx="2858908" cy="7179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KL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= 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4000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мм,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4965053" y="3379566"/>
            <a:ext cx="2445466" cy="5852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OK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= 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20 </a:t>
            </a:r>
            <a:r>
              <a:rPr lang="ru-RU" sz="2800" b="1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дм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,</a:t>
            </a:r>
            <a:endParaRPr lang="ru-RU" sz="2800" b="1" i="1" dirty="0" smtClean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5001955" y="4434950"/>
            <a:ext cx="2282844" cy="71791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F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= 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2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м,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7" name="Выгнутая влево стрелка 26"/>
          <p:cNvSpPr/>
          <p:nvPr/>
        </p:nvSpPr>
        <p:spPr>
          <a:xfrm rot="11068969">
            <a:off x="7376370" y="2624308"/>
            <a:ext cx="344419" cy="1494799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лево стрелка 27"/>
          <p:cNvSpPr/>
          <p:nvPr/>
        </p:nvSpPr>
        <p:spPr>
          <a:xfrm>
            <a:off x="4652064" y="2218225"/>
            <a:ext cx="323380" cy="1453945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лево стрелка 28"/>
          <p:cNvSpPr/>
          <p:nvPr/>
        </p:nvSpPr>
        <p:spPr>
          <a:xfrm>
            <a:off x="4674056" y="3647685"/>
            <a:ext cx="301388" cy="1086747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675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A661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12" grpId="0" animBg="1"/>
      <p:bldP spid="13" grpId="0" animBg="1"/>
      <p:bldP spid="14" grpId="0"/>
      <p:bldP spid="14" grpId="1"/>
      <p:bldP spid="15" grpId="0"/>
      <p:bldP spid="15" grpId="1"/>
      <p:bldP spid="16" grpId="0"/>
      <p:bldP spid="17" grpId="0"/>
      <p:bldP spid="17" grpId="1"/>
      <p:bldP spid="21" grpId="0"/>
      <p:bldP spid="21" grpId="1"/>
      <p:bldP spid="22" grpId="0"/>
      <p:bldP spid="22" grpId="1"/>
      <p:bldP spid="23" grpId="0"/>
      <p:bldP spid="24" grpId="0"/>
      <p:bldP spid="24" grpId="1"/>
      <p:bldP spid="25" grpId="0"/>
      <p:bldP spid="25" grpId="1"/>
      <p:bldP spid="26" grpId="0"/>
      <p:bldP spid="26" grpId="1"/>
      <p:bldP spid="27" grpId="0" animBg="1"/>
      <p:bldP spid="28" grpId="0" animBg="1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Длина прямоугольника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ABCD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равна 28 см, а его ширина в 7 раз меньше. Чему равна площадь прямоугольника?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348880"/>
            <a:ext cx="3672408" cy="100811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27584" y="2060848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D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860032" y="3068960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B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827584" y="3068960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A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860032" y="2098427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C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547664" y="4011486"/>
            <a:ext cx="3441949" cy="504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BC=28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:7= 4 (см),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541815" y="4515542"/>
            <a:ext cx="5159121" cy="92968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S=AB*BC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= 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28*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4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=112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(см</a:t>
            </a:r>
            <a:r>
              <a:rPr lang="ru-RU" sz="2800" b="1" i="1" baseline="30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2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).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547664" y="3573016"/>
            <a:ext cx="3441949" cy="50405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АВ =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28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(см),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5" name="Прямая соединительная линия 14"/>
          <p:cNvCxnSpPr>
            <a:endCxn id="7" idx="1"/>
          </p:cNvCxnSpPr>
          <p:nvPr/>
        </p:nvCxnSpPr>
        <p:spPr>
          <a:xfrm>
            <a:off x="1187624" y="3356992"/>
            <a:ext cx="367240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6-конечная звезда 19"/>
          <p:cNvSpPr/>
          <p:nvPr/>
        </p:nvSpPr>
        <p:spPr>
          <a:xfrm>
            <a:off x="4841219" y="4991816"/>
            <a:ext cx="3719433" cy="1080120"/>
          </a:xfrm>
          <a:prstGeom prst="star1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Ответ: 1</a:t>
            </a:r>
            <a:r>
              <a:rPr lang="en-US" sz="2800" b="1" i="1" dirty="0">
                <a:solidFill>
                  <a:srgbClr val="C00000"/>
                </a:solidFill>
              </a:rPr>
              <a:t>12</a:t>
            </a:r>
            <a:r>
              <a:rPr lang="ru-RU" sz="2800" b="1" i="1" dirty="0">
                <a:solidFill>
                  <a:srgbClr val="C00000"/>
                </a:solidFill>
              </a:rPr>
              <a:t> см</a:t>
            </a:r>
            <a:r>
              <a:rPr lang="ru-RU" sz="2800" b="1" i="1" baseline="30000" dirty="0">
                <a:solidFill>
                  <a:srgbClr val="C00000"/>
                </a:solidFill>
              </a:rPr>
              <a:t> 2</a:t>
            </a:r>
            <a:r>
              <a:rPr lang="ru-RU" sz="2800" b="1" i="1" dirty="0" smtClean="0">
                <a:solidFill>
                  <a:srgbClr val="C00000"/>
                </a:solidFill>
              </a:rPr>
              <a:t>.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860032" y="2386459"/>
            <a:ext cx="4952" cy="970533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7046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0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6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0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3" grpId="0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Ширина прямоугольника К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NMT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равна 26 см, а его длина на 14 см больше. Чему равна площадь прямоугольника?</a:t>
            </a:r>
          </a:p>
          <a:p>
            <a:pPr marL="0" indent="0">
              <a:buNone/>
            </a:pP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38" y="1988840"/>
            <a:ext cx="2952329" cy="136815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007604" y="1772816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T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481179" y="3074884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N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71598" y="3074884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K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380959" y="1844822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547664" y="4011486"/>
            <a:ext cx="3441949" cy="504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KM=26+14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= 4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0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(см),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541815" y="4515542"/>
            <a:ext cx="5159121" cy="92968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S=MN*KM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= 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26*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4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0=1040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(см</a:t>
            </a:r>
            <a:r>
              <a:rPr lang="ru-RU" sz="2800" b="1" i="1" baseline="30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2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).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547664" y="3573016"/>
            <a:ext cx="3441949" cy="50405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MN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=</a:t>
            </a: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26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(см),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331639" y="3356992"/>
            <a:ext cx="2952329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6-конечная звезда 19"/>
          <p:cNvSpPr/>
          <p:nvPr/>
        </p:nvSpPr>
        <p:spPr>
          <a:xfrm>
            <a:off x="4841219" y="4991816"/>
            <a:ext cx="3719433" cy="1080120"/>
          </a:xfrm>
          <a:prstGeom prst="star1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Ответ: </a:t>
            </a:r>
            <a:r>
              <a:rPr lang="ru-RU" sz="2800" b="1" i="1" dirty="0" smtClean="0">
                <a:solidFill>
                  <a:srgbClr val="C00000"/>
                </a:solidFill>
              </a:rPr>
              <a:t>1</a:t>
            </a:r>
            <a:r>
              <a:rPr lang="en-US" sz="2800" b="1" i="1" dirty="0" smtClean="0">
                <a:solidFill>
                  <a:srgbClr val="C00000"/>
                </a:solidFill>
              </a:rPr>
              <a:t>040</a:t>
            </a:r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r>
              <a:rPr lang="ru-RU" sz="2800" b="1" i="1" dirty="0">
                <a:solidFill>
                  <a:srgbClr val="C00000"/>
                </a:solidFill>
              </a:rPr>
              <a:t>см</a:t>
            </a:r>
            <a:r>
              <a:rPr lang="ru-RU" sz="2800" b="1" i="1" baseline="30000" dirty="0">
                <a:solidFill>
                  <a:srgbClr val="C00000"/>
                </a:solidFill>
              </a:rPr>
              <a:t> 2</a:t>
            </a:r>
            <a:r>
              <a:rPr lang="ru-RU" sz="2800" b="1" i="1" dirty="0" smtClean="0">
                <a:solidFill>
                  <a:srgbClr val="C00000"/>
                </a:solidFill>
              </a:rPr>
              <a:t>.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283556" y="1982916"/>
            <a:ext cx="0" cy="1374076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1822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0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6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0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3" grpId="0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995294" y="980728"/>
            <a:ext cx="7020780" cy="14401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Как изменится площадь прямоугольника, если ширину увеличить в 2 раза? Уменьшить в 3 раза?</a:t>
            </a:r>
            <a:endParaRPr lang="ru-RU" sz="2800" b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005686" y="3320076"/>
            <a:ext cx="6480722" cy="12259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K</a:t>
            </a:r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ак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 изменится площадь квадрата если его сторону уменьшить в 2 раза?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968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2693143" y="626079"/>
            <a:ext cx="2742954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Рефлексия</a:t>
            </a:r>
            <a:endParaRPr lang="ru-RU" sz="28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95294" y="1412776"/>
            <a:ext cx="667305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Что нового вы узнали?</a:t>
            </a:r>
            <a:endParaRPr lang="ru-RU" b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997672" y="1988840"/>
            <a:ext cx="6814688" cy="10081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Какая была цель урока? Как вы считаете, достигли мы поставленной цели?</a:t>
            </a:r>
            <a:endParaRPr lang="ru-RU" b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018843" y="3212976"/>
            <a:ext cx="667305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С чем возникли трудности?</a:t>
            </a:r>
            <a:endParaRPr lang="ru-RU" b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995294" y="3789040"/>
            <a:ext cx="667305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Оцените свою работу на уроке.</a:t>
            </a:r>
            <a:endParaRPr lang="ru-RU" b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622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763688" y="404664"/>
            <a:ext cx="6912767" cy="86409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Домашнее задание</a:t>
            </a:r>
            <a:endParaRPr lang="ru-RU" sz="36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95294" y="1412776"/>
            <a:ext cx="6673050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П.18, Выучить свойства площадей.</a:t>
            </a:r>
            <a:endParaRPr lang="ru-RU" sz="3200" b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115616" y="2996952"/>
            <a:ext cx="6814688" cy="10081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С. 112, № 737, 738; с. 113, №745</a:t>
            </a:r>
            <a:endParaRPr lang="ru-RU" sz="3200" b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343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331639" y="620688"/>
            <a:ext cx="6818721" cy="12241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Чему равна площадь каждого из треугольников, на которые разбивает отрезок КМ этот прямоугольник?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38" y="1988840"/>
            <a:ext cx="2952329" cy="136815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007604" y="1772816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T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481179" y="3074884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N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71598" y="3074884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K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380959" y="1844822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M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501439" y="3650948"/>
            <a:ext cx="3960440" cy="50405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1040:2 =520 (см</a:t>
            </a:r>
            <a:r>
              <a:rPr lang="ru-RU" sz="2800" b="1" i="1" baseline="30000" dirty="0">
                <a:solidFill>
                  <a:schemeClr val="accent6">
                    <a:lumMod val="75000"/>
                  </a:schemeClr>
                </a:solidFill>
              </a:rPr>
              <a:t> 2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)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1331639" y="1988840"/>
            <a:ext cx="2952328" cy="1368152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6-конечная звезда 19"/>
          <p:cNvSpPr/>
          <p:nvPr/>
        </p:nvSpPr>
        <p:spPr>
          <a:xfrm>
            <a:off x="3851920" y="4155878"/>
            <a:ext cx="3719433" cy="1080120"/>
          </a:xfrm>
          <a:prstGeom prst="star1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Ответ: </a:t>
            </a:r>
            <a:r>
              <a:rPr lang="ru-RU" sz="2800" b="1" i="1" dirty="0" smtClean="0">
                <a:solidFill>
                  <a:srgbClr val="C00000"/>
                </a:solidFill>
              </a:rPr>
              <a:t>520 </a:t>
            </a:r>
            <a:r>
              <a:rPr lang="ru-RU" sz="2800" b="1" i="1" dirty="0">
                <a:solidFill>
                  <a:srgbClr val="C00000"/>
                </a:solidFill>
              </a:rPr>
              <a:t>см</a:t>
            </a:r>
            <a:r>
              <a:rPr lang="ru-RU" sz="2800" b="1" i="1" baseline="30000" dirty="0">
                <a:solidFill>
                  <a:srgbClr val="C00000"/>
                </a:solidFill>
              </a:rPr>
              <a:t> 2</a:t>
            </a:r>
            <a:r>
              <a:rPr lang="ru-RU" sz="2800" b="1" i="1" dirty="0" smtClean="0">
                <a:solidFill>
                  <a:srgbClr val="C00000"/>
                </a:solidFill>
              </a:rPr>
              <a:t>.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748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187624" y="620688"/>
            <a:ext cx="6984777" cy="136222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Два прямоугольника имеют равные площади. Длина первого прямоугольника 16 см, а его ширина на 12 см меньше длины. Длина второго прямоугольника 32 см. Найдите ширину второго прямоугольника.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8796" y="1988841"/>
            <a:ext cx="2517450" cy="75579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562099" y="3573016"/>
            <a:ext cx="3441949" cy="504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16*4=64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Palatino Linotype" pitchFamily="18" charset="0"/>
              </a:rPr>
              <a:t>(см</a:t>
            </a:r>
            <a:r>
              <a:rPr lang="ru-RU" b="1" i="1" baseline="30000" dirty="0">
                <a:solidFill>
                  <a:schemeClr val="accent6">
                    <a:lumMod val="75000"/>
                  </a:schemeClr>
                </a:solidFill>
                <a:latin typeface="Palatino Linotype" pitchFamily="18" charset="0"/>
              </a:rPr>
              <a:t> 2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Palatino Linotype" pitchFamily="18" charset="0"/>
              </a:rPr>
              <a:t>)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541815" y="4443534"/>
            <a:ext cx="5159121" cy="92968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64:32=2 (см</a:t>
            </a:r>
            <a:r>
              <a:rPr lang="ru-RU" b="1" i="1" baseline="30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).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561577" y="3212976"/>
            <a:ext cx="2314669" cy="50405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16-12=4 (см),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0" name="16-конечная звезда 19"/>
          <p:cNvSpPr/>
          <p:nvPr/>
        </p:nvSpPr>
        <p:spPr>
          <a:xfrm>
            <a:off x="4841219" y="4991816"/>
            <a:ext cx="3719433" cy="1080120"/>
          </a:xfrm>
          <a:prstGeom prst="star16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Ответ: </a:t>
            </a:r>
            <a:r>
              <a:rPr lang="ru-RU" sz="2800" b="1" i="1" dirty="0" smtClean="0">
                <a:solidFill>
                  <a:srgbClr val="C00000"/>
                </a:solidFill>
              </a:rPr>
              <a:t>2 см.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96230" y="1988840"/>
            <a:ext cx="3848178" cy="45890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2437501" y="2078705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6140299" y="2015698"/>
            <a:ext cx="36004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S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1573301" y="2924944"/>
            <a:ext cx="5518979" cy="50405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Найдем площадь первого прямоугольника: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1519244" y="4149080"/>
            <a:ext cx="5518979" cy="50405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Найдем ширину второго прямоугольника: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9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0" grpId="0"/>
      <p:bldP spid="11" grpId="0"/>
      <p:bldP spid="13" grpId="0"/>
      <p:bldP spid="20" grpId="0" animBg="1"/>
      <p:bldP spid="14" grpId="0" animBg="1"/>
      <p:bldP spid="16" grpId="0"/>
      <p:bldP spid="17" grpId="0"/>
      <p:bldP spid="18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979712" y="620688"/>
            <a:ext cx="5040560" cy="6480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Использованная литература: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038994" y="1477113"/>
            <a:ext cx="6673050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Н. Я.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Виленкин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«Математика. 5 класс». Учебник для 5 класса общеобразовательных учреждений. – М.: Мнемозина, 2014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;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38994" y="2557233"/>
            <a:ext cx="6673050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Фон -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http://lenagold.ru/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043608" y="3717032"/>
            <a:ext cx="6673050" cy="13681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Все рисунки созданы автором презентации </a:t>
            </a:r>
            <a:r>
              <a:rPr lang="ru-RU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Мартенс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Е.В.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Использование презентации или ее элементов без указания авторства – запрещено.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989958" y="3284984"/>
            <a:ext cx="3528392" cy="401814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Примечание:</a:t>
            </a:r>
            <a:endParaRPr lang="ru-RU" sz="28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80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331640" y="491873"/>
            <a:ext cx="6696744" cy="6480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 smtClean="0"/>
              <a:t>Как найти периметр  прямоугольника?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92627" y="1258750"/>
            <a:ext cx="2664296" cy="1559905"/>
          </a:xfrm>
          <a:prstGeom prst="rect">
            <a:avLst/>
          </a:prstGeom>
          <a:solidFill>
            <a:schemeClr val="accent3">
              <a:lumMod val="60000"/>
              <a:lumOff val="40000"/>
              <a:alpha val="42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115282" y="5488558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/>
              <a:t>a</a:t>
            </a:r>
            <a:endParaRPr lang="ru-RU" sz="28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341060" y="2818656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b</a:t>
            </a:r>
            <a:endParaRPr lang="ru-RU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4149080"/>
            <a:ext cx="1324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solidFill>
                  <a:srgbClr val="C00000"/>
                </a:solidFill>
              </a:rPr>
              <a:t>P=</a:t>
            </a:r>
            <a:r>
              <a:rPr lang="ru-RU" sz="4000" b="1" i="1" dirty="0" smtClean="0">
                <a:solidFill>
                  <a:srgbClr val="C00000"/>
                </a:solidFill>
              </a:rPr>
              <a:t>4</a:t>
            </a:r>
            <a:r>
              <a:rPr lang="en-US" sz="4000" b="1" i="1" dirty="0" smtClean="0">
                <a:solidFill>
                  <a:srgbClr val="C00000"/>
                </a:solidFill>
              </a:rPr>
              <a:t>a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907704" y="3080266"/>
            <a:ext cx="6696744" cy="6480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ru-RU" b="1" dirty="0" smtClean="0"/>
              <a:t>Как найти периметр  квадрата?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51211" y="3789040"/>
            <a:ext cx="1728192" cy="1698477"/>
          </a:xfrm>
          <a:prstGeom prst="rect">
            <a:avLst/>
          </a:prstGeom>
          <a:solidFill>
            <a:schemeClr val="accent5">
              <a:lumMod val="60000"/>
              <a:lumOff val="40000"/>
              <a:alpha val="39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3280" y="1772816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/>
              <a:t>a</a:t>
            </a:r>
            <a:endParaRPr lang="ru-RU" sz="2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744012" y="1526595"/>
            <a:ext cx="2400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i="1" dirty="0" smtClean="0">
                <a:solidFill>
                  <a:srgbClr val="C00000"/>
                </a:solidFill>
              </a:rPr>
              <a:t>P=2(</a:t>
            </a:r>
            <a:r>
              <a:rPr lang="en-US" sz="4400" b="1" i="1" dirty="0" err="1" smtClean="0">
                <a:solidFill>
                  <a:srgbClr val="C00000"/>
                </a:solidFill>
              </a:rPr>
              <a:t>a+b</a:t>
            </a:r>
            <a:r>
              <a:rPr lang="en-US" sz="4400" b="1" i="1" dirty="0" smtClean="0">
                <a:solidFill>
                  <a:srgbClr val="C00000"/>
                </a:solidFill>
              </a:rPr>
              <a:t>)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192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  <p:bldP spid="7" grpId="0"/>
      <p:bldP spid="8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331640" y="491873"/>
            <a:ext cx="6696744" cy="64807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Найдите периметр  прямоугольника со сторонами: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763688" y="3068960"/>
            <a:ext cx="6696744" cy="64807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Найдите периметр квадрата со стороной: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3707932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а) 12 см</a:t>
            </a:r>
            <a:endParaRPr lang="ru-RU" sz="3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1412776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</a:t>
            </a:r>
            <a:r>
              <a:rPr lang="ru-RU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 8 и 7 см</a:t>
            </a:r>
            <a:endParaRPr lang="ru-RU" sz="3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4561" y="2132856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б</a:t>
            </a:r>
            <a:r>
              <a:rPr lang="ru-RU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 14 и 8 м</a:t>
            </a:r>
            <a:endParaRPr lang="ru-RU" sz="3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59632" y="4361073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б</a:t>
            </a:r>
            <a:r>
              <a:rPr lang="ru-RU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15 м</a:t>
            </a:r>
            <a:endParaRPr lang="ru-RU" sz="3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3717032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</a:t>
            </a:r>
            <a:r>
              <a:rPr lang="ru-RU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 7 </a:t>
            </a:r>
            <a:r>
              <a:rPr lang="ru-RU" sz="32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дм</a:t>
            </a:r>
            <a:endParaRPr lang="ru-RU" sz="3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06969" y="1476073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</a:t>
            </a:r>
            <a:r>
              <a:rPr lang="ru-RU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 10 и 9 см</a:t>
            </a:r>
            <a:endParaRPr lang="ru-RU" sz="3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06969" y="220486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</a:t>
            </a:r>
            <a:r>
              <a:rPr lang="ru-RU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 6 и 5 </a:t>
            </a:r>
            <a:r>
              <a:rPr lang="ru-RU" sz="32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дм</a:t>
            </a:r>
            <a:endParaRPr lang="ru-RU" sz="3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4048" y="4428401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</a:t>
            </a:r>
            <a:r>
              <a:rPr lang="ru-RU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 101 мм</a:t>
            </a:r>
            <a:endParaRPr lang="ru-RU" sz="3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Пятно 1 18"/>
          <p:cNvSpPr/>
          <p:nvPr/>
        </p:nvSpPr>
        <p:spPr>
          <a:xfrm>
            <a:off x="2987824" y="1196428"/>
            <a:ext cx="1550659" cy="1152452"/>
          </a:xfrm>
          <a:prstGeom prst="irregularSeal1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30 см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0" name="Пятно 1 19"/>
          <p:cNvSpPr/>
          <p:nvPr/>
        </p:nvSpPr>
        <p:spPr>
          <a:xfrm>
            <a:off x="3021341" y="1844500"/>
            <a:ext cx="1550659" cy="1152452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44 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1" name="Пятно 1 20"/>
          <p:cNvSpPr/>
          <p:nvPr/>
        </p:nvSpPr>
        <p:spPr>
          <a:xfrm>
            <a:off x="6911225" y="1196430"/>
            <a:ext cx="1550659" cy="1152452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38см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2" name="Пятно 1 21"/>
          <p:cNvSpPr/>
          <p:nvPr/>
        </p:nvSpPr>
        <p:spPr>
          <a:xfrm>
            <a:off x="6800726" y="1844824"/>
            <a:ext cx="1550659" cy="1152452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22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дм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3" name="Пятно 1 22"/>
          <p:cNvSpPr/>
          <p:nvPr/>
        </p:nvSpPr>
        <p:spPr>
          <a:xfrm>
            <a:off x="2965974" y="3429000"/>
            <a:ext cx="1550659" cy="1152452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48 см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4" name="Пятно 1 23"/>
          <p:cNvSpPr/>
          <p:nvPr/>
        </p:nvSpPr>
        <p:spPr>
          <a:xfrm>
            <a:off x="2987824" y="4149080"/>
            <a:ext cx="1550659" cy="1152452"/>
          </a:xfrm>
          <a:prstGeom prst="irregularSeal1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60 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5" name="Пятно 1 24"/>
          <p:cNvSpPr/>
          <p:nvPr/>
        </p:nvSpPr>
        <p:spPr>
          <a:xfrm>
            <a:off x="6516216" y="3501008"/>
            <a:ext cx="1550659" cy="1152452"/>
          </a:xfrm>
          <a:prstGeom prst="irregularSeal1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28 </a:t>
            </a:r>
            <a:r>
              <a:rPr lang="ru-RU" sz="3200" b="1" i="1" dirty="0" err="1" smtClean="0">
                <a:solidFill>
                  <a:srgbClr val="C00000"/>
                </a:solidFill>
              </a:rPr>
              <a:t>дм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6" name="Пятно 1 25"/>
          <p:cNvSpPr/>
          <p:nvPr/>
        </p:nvSpPr>
        <p:spPr>
          <a:xfrm>
            <a:off x="7092280" y="4149080"/>
            <a:ext cx="1550659" cy="1152452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404 мм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870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73275219"/>
              </p:ext>
            </p:extLst>
          </p:nvPr>
        </p:nvGraphicFramePr>
        <p:xfrm>
          <a:off x="1187624" y="476672"/>
          <a:ext cx="609599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71600" y="3284984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sz="2400" dirty="0" smtClean="0"/>
              <a:t>Сумма длин сторон  геометрической фигуры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Инструмент для измерения длины  отрезка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Правило, записанное с помощью букв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Пройденный путь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Арифметическое действие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79561352"/>
              </p:ext>
            </p:extLst>
          </p:nvPr>
        </p:nvGraphicFramePr>
        <p:xfrm>
          <a:off x="755572" y="476672"/>
          <a:ext cx="727281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1"/>
                <a:gridCol w="727281"/>
                <a:gridCol w="727281"/>
                <a:gridCol w="727281"/>
                <a:gridCol w="727281"/>
                <a:gridCol w="727281"/>
                <a:gridCol w="727281"/>
                <a:gridCol w="727281"/>
                <a:gridCol w="727281"/>
                <a:gridCol w="727281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 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400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 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</a:t>
                      </a:r>
                      <a:r>
                        <a:rPr lang="ru-RU" sz="2000" b="1" dirty="0" smtClean="0"/>
                        <a:t>Щ</a:t>
                      </a:r>
                      <a:endParaRPr lang="ru-RU" sz="2000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4  Р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400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2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91680" y="3645024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/>
              <a:t> Сумма длин сторон  геометрической фигуры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Инструмент для измерения длины  отрезка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Правило, записанное с помощью букв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Пройденный путь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Арифметическое действие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4706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Объект 2"/>
          <p:cNvSpPr txBox="1">
            <a:spLocks/>
          </p:cNvSpPr>
          <p:nvPr/>
        </p:nvSpPr>
        <p:spPr>
          <a:xfrm>
            <a:off x="1835695" y="1628800"/>
            <a:ext cx="1152129" cy="50405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Тема: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2" name="Объект 2"/>
          <p:cNvSpPr txBox="1">
            <a:spLocks/>
          </p:cNvSpPr>
          <p:nvPr/>
        </p:nvSpPr>
        <p:spPr>
          <a:xfrm>
            <a:off x="3491880" y="3140968"/>
            <a:ext cx="4968552" cy="86409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Научиться находить площадь прямоугольника.</a:t>
            </a:r>
            <a:endParaRPr lang="ru-RU" sz="2800" b="1" u="sng" dirty="0">
              <a:solidFill>
                <a:srgbClr val="C0000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347864" y="1340768"/>
            <a:ext cx="4824536" cy="72008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Площадь прямоугольника.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187624" y="3140968"/>
            <a:ext cx="2380440" cy="6120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Цель урока: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258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448515" y="461044"/>
            <a:ext cx="6696744" cy="64807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Один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квадрат равен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1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см</a:t>
            </a:r>
            <a:r>
              <a:rPr lang="ru-RU" b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Чему равна площадь фигур?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Пятно 1 24"/>
          <p:cNvSpPr/>
          <p:nvPr/>
        </p:nvSpPr>
        <p:spPr>
          <a:xfrm>
            <a:off x="3131840" y="1286630"/>
            <a:ext cx="1550659" cy="1152452"/>
          </a:xfrm>
          <a:prstGeom prst="irregularSeal1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10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6" name="Пятно 1 25"/>
          <p:cNvSpPr/>
          <p:nvPr/>
        </p:nvSpPr>
        <p:spPr>
          <a:xfrm>
            <a:off x="6957013" y="1261348"/>
            <a:ext cx="1550659" cy="1152452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11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48515" y="1973016"/>
            <a:ext cx="0" cy="4478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835696" y="1484784"/>
            <a:ext cx="0" cy="13681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257257" y="1484784"/>
            <a:ext cx="0" cy="13681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814723" y="1502654"/>
            <a:ext cx="88506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131840" y="1988840"/>
            <a:ext cx="0" cy="8640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699792" y="1484784"/>
            <a:ext cx="0" cy="13681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563888" y="2420888"/>
            <a:ext cx="0" cy="4320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448515" y="1988840"/>
            <a:ext cx="16833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445926" y="2420888"/>
            <a:ext cx="211796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835696" y="2852936"/>
            <a:ext cx="17281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5120923" y="1756992"/>
            <a:ext cx="0" cy="4478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5508104" y="1743655"/>
            <a:ext cx="0" cy="8932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929665" y="1268760"/>
            <a:ext cx="0" cy="17868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5929665" y="1286630"/>
            <a:ext cx="44253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804248" y="1772816"/>
            <a:ext cx="0" cy="12828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372200" y="1268760"/>
            <a:ext cx="0" cy="17868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7236296" y="2204864"/>
            <a:ext cx="0" cy="4320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5120923" y="1772816"/>
            <a:ext cx="16833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5120923" y="2204864"/>
            <a:ext cx="211537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508104" y="2636912"/>
            <a:ext cx="17281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5929665" y="3055623"/>
            <a:ext cx="87458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Объект 2"/>
          <p:cNvSpPr txBox="1">
            <a:spLocks/>
          </p:cNvSpPr>
          <p:nvPr/>
        </p:nvSpPr>
        <p:spPr>
          <a:xfrm>
            <a:off x="1334127" y="3212976"/>
            <a:ext cx="6696744" cy="6480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Чему равна площадь прямоугольников ?</a:t>
            </a:r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2411760" y="3861048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2411760" y="4289535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3707904" y="4293096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2843808" y="4293096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3275856" y="3861760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3707904" y="3861760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275856" y="4293096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2843808" y="3866518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6145689" y="4724432"/>
            <a:ext cx="432048" cy="4327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Прямоугольник 101"/>
          <p:cNvSpPr/>
          <p:nvPr/>
        </p:nvSpPr>
        <p:spPr>
          <a:xfrm>
            <a:off x="5724128" y="4720870"/>
            <a:ext cx="432048" cy="43632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6588224" y="4292384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5724128" y="4292384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6156176" y="3861048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6588224" y="3861048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6156176" y="4292384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ик 107"/>
          <p:cNvSpPr/>
          <p:nvPr/>
        </p:nvSpPr>
        <p:spPr>
          <a:xfrm>
            <a:off x="5724128" y="3865806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7020272" y="3861048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>
            <a:off x="1979712" y="3865270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7020272" y="4725144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Прямоугольник 112"/>
          <p:cNvSpPr/>
          <p:nvPr/>
        </p:nvSpPr>
        <p:spPr>
          <a:xfrm>
            <a:off x="7020272" y="4293096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6588224" y="4725144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>
            <a:off x="1979712" y="4293096"/>
            <a:ext cx="432048" cy="43204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ятно 1 116"/>
          <p:cNvSpPr/>
          <p:nvPr/>
        </p:nvSpPr>
        <p:spPr>
          <a:xfrm>
            <a:off x="3995936" y="3717032"/>
            <a:ext cx="1550659" cy="1152452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10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118" name="Пятно 1 117"/>
          <p:cNvSpPr/>
          <p:nvPr/>
        </p:nvSpPr>
        <p:spPr>
          <a:xfrm>
            <a:off x="7022264" y="3543907"/>
            <a:ext cx="1550659" cy="1152452"/>
          </a:xfrm>
          <a:prstGeom prst="irregularSeal1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12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1162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 animBg="1"/>
      <p:bldP spid="26" grpId="0" animBg="1"/>
      <p:bldP spid="84" grpId="0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3" grpId="0" animBg="1"/>
      <p:bldP spid="114" grpId="0" animBg="1"/>
      <p:bldP spid="116" grpId="0" animBg="1"/>
      <p:bldP spid="117" grpId="0" animBg="1"/>
      <p:bldP spid="1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411760" y="1052736"/>
          <a:ext cx="4704185" cy="28960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0837"/>
                <a:gridCol w="940837"/>
                <a:gridCol w="940837"/>
                <a:gridCol w="940837"/>
                <a:gridCol w="940837"/>
              </a:tblGrid>
              <a:tr h="965365">
                <a:tc>
                  <a:txBody>
                    <a:bodyPr/>
                    <a:lstStyle/>
                    <a:p>
                      <a:endParaRPr lang="ru-RU" dirty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965365">
                <a:tc>
                  <a:txBody>
                    <a:bodyPr/>
                    <a:lstStyle/>
                    <a:p>
                      <a:endParaRPr lang="ru-RU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965365">
                <a:tc>
                  <a:txBody>
                    <a:bodyPr/>
                    <a:lstStyle/>
                    <a:p>
                      <a:endParaRPr lang="ru-RU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5715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3303</TotalTime>
  <Words>861</Words>
  <Application>Microsoft Office PowerPoint</Application>
  <PresentationFormat>Экран (4:3)</PresentationFormat>
  <Paragraphs>240</Paragraphs>
  <Slides>28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Исполнительная</vt:lpstr>
      <vt:lpstr>Площадь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Задание 1. Какие фигуры равны?</vt:lpstr>
      <vt:lpstr>Задание 1. Какие фигуры равны?</vt:lpstr>
      <vt:lpstr>ОПРЕДЕЛЕНИЕ</vt:lpstr>
      <vt:lpstr>Слайд 15</vt:lpstr>
      <vt:lpstr>ФОРМУЛЫ ПЛОЩАДИ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11111</cp:lastModifiedBy>
  <cp:revision>87</cp:revision>
  <dcterms:created xsi:type="dcterms:W3CDTF">2015-11-01T18:09:47Z</dcterms:created>
  <dcterms:modified xsi:type="dcterms:W3CDTF">2020-11-12T14:05:55Z</dcterms:modified>
</cp:coreProperties>
</file>