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7"/>
  </p:notesMasterIdLst>
  <p:sldIdLst>
    <p:sldId id="259" r:id="rId3"/>
    <p:sldId id="275" r:id="rId4"/>
    <p:sldId id="261" r:id="rId5"/>
    <p:sldId id="267" r:id="rId6"/>
    <p:sldId id="265" r:id="rId7"/>
    <p:sldId id="266" r:id="rId8"/>
    <p:sldId id="268" r:id="rId9"/>
    <p:sldId id="270" r:id="rId10"/>
    <p:sldId id="271" r:id="rId11"/>
    <p:sldId id="264" r:id="rId12"/>
    <p:sldId id="272" r:id="rId13"/>
    <p:sldId id="273" r:id="rId14"/>
    <p:sldId id="274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066"/>
    <a:srgbClr val="1F0A3E"/>
    <a:srgbClr val="6C3084"/>
    <a:srgbClr val="D8C2DC"/>
    <a:srgbClr val="48000E"/>
    <a:srgbClr val="5A3C78"/>
    <a:srgbClr val="6D4991"/>
    <a:srgbClr val="783084"/>
    <a:srgbClr val="74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53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A7964-3A67-475C-B6E7-975561DAE53B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EB3E2-91B0-42FB-BF9D-A52EB23A9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44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B3E2-91B0-42FB-BF9D-A52EB23A956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61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Перейти</a:t>
            </a:r>
            <a:r>
              <a:rPr lang="ru-RU" baseline="0" dirty="0" smtClean="0"/>
              <a:t> к другому слайду как только будет отгадано слово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B3E2-91B0-42FB-BF9D-A52EB23A956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B3E2-91B0-42FB-BF9D-A52EB23A956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58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EB3E2-91B0-42FB-BF9D-A52EB23A956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92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6477000" cy="2362200"/>
          </a:xfrm>
        </p:spPr>
        <p:txBody>
          <a:bodyPr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267200"/>
            <a:ext cx="48006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19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3619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391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053D9-EE91-4DCE-B697-982582E184EE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google.ru/search?q=%D0%BA%D0%B0%D1%80%D1%82%D0%B8%D0%BD%D0%BA%D0%B0+%D0%BA%D0%BE%D0%BB%D0%B5%D1%81%D0%BE+%D0%BF%D0%BE%D0%BB%D0%B5+%D1%87%D1%83%D0%B4%D0%B5%D1%81&amp;newwindow=1&amp;rlz=1C1AOHY_ruRU711RU711&amp;espv=2&amp;biw=807&amp;bih=484&amp;tbm=isch&amp;tbo=u&amp;source=u" TargetMode="External"/><Relationship Id="rId5" Type="http://schemas.openxmlformats.org/officeDocument/2006/relationships/hyperlink" Target="http://safonovo-toys.ru/goods/%D0%98%D0%B3%D1%80%D0%B0-%D0%BD%D0%B0%D1%81%D1%82%D0%BE%D0%BB%D1%8C%D0%BD%D0%B0%D1%8F-quot-%D0%9F%D0%BE%D0%BB%D0%B5-%D1%87%D1%83%D0%B4%D0%B5%D1%81-quot" TargetMode="Externa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audio" Target="../media/audio2.wav"/><Relationship Id="rId7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slide" Target="slide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80528" y="1124744"/>
            <a:ext cx="4752528" cy="4608512"/>
            <a:chOff x="-818172" y="2321435"/>
            <a:chExt cx="5821523" cy="5924249"/>
          </a:xfrm>
        </p:grpSpPr>
        <p:sp>
          <p:nvSpPr>
            <p:cNvPr id="3" name="TextBox 2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extBox 10"/>
          <p:cNvSpPr txBox="1"/>
          <p:nvPr/>
        </p:nvSpPr>
        <p:spPr>
          <a:xfrm>
            <a:off x="5155163" y="3429000"/>
            <a:ext cx="344677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1F0A3E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Автор: Копченова И.А,</a:t>
            </a:r>
          </a:p>
          <a:p>
            <a:pPr algn="ctr"/>
            <a:r>
              <a:rPr lang="ru-RU" sz="1600" b="1" dirty="0">
                <a:solidFill>
                  <a:srgbClr val="1F0A3E"/>
                </a:solidFill>
                <a:latin typeface="Comic Sans MS" pitchFamily="66" charset="0"/>
              </a:rPr>
              <a:t>у</a:t>
            </a:r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читель профессионально-</a:t>
            </a:r>
          </a:p>
          <a:p>
            <a:pPr algn="ct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трудового обучения</a:t>
            </a:r>
          </a:p>
          <a:p>
            <a:pPr algn="ct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ГКОУ ВО</a:t>
            </a:r>
          </a:p>
          <a:p>
            <a:pPr algn="ct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«Специальная (коррекционная) </a:t>
            </a:r>
          </a:p>
          <a:p>
            <a:pPr algn="ctr"/>
            <a:r>
              <a:rPr lang="ru-RU" sz="1600" b="1" dirty="0">
                <a:solidFill>
                  <a:srgbClr val="1F0A3E"/>
                </a:solidFill>
                <a:latin typeface="Comic Sans MS" pitchFamily="66" charset="0"/>
              </a:rPr>
              <a:t>о</a:t>
            </a:r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бщеобразовательная</a:t>
            </a:r>
          </a:p>
          <a:p>
            <a:pPr algn="ct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 школа-интернат» </a:t>
            </a:r>
          </a:p>
          <a:p>
            <a:pPr algn="ctr"/>
            <a:r>
              <a:rPr lang="ru-RU" sz="1600" b="1" dirty="0" err="1" smtClean="0">
                <a:solidFill>
                  <a:srgbClr val="1F0A3E"/>
                </a:solidFill>
                <a:latin typeface="Comic Sans MS" pitchFamily="66" charset="0"/>
              </a:rPr>
              <a:t>Г.Кольчугино</a:t>
            </a:r>
            <a:endParaRPr lang="ru-RU" sz="1600" b="1" dirty="0">
              <a:solidFill>
                <a:srgbClr val="1F0A3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16729"/>
              </p:ext>
            </p:extLst>
          </p:nvPr>
        </p:nvGraphicFramePr>
        <p:xfrm>
          <a:off x="1331640" y="476672"/>
          <a:ext cx="6480720" cy="457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40126"/>
                <a:gridCol w="5340594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1F0A3E"/>
                          </a:solidFill>
                        </a:rPr>
                        <a:t>Количество очков</a:t>
                      </a:r>
                      <a:endParaRPr lang="ru-RU" dirty="0">
                        <a:solidFill>
                          <a:srgbClr val="1F0A3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1F0A3E"/>
                          </a:solidFill>
                        </a:rPr>
                        <a:t>Призы</a:t>
                      </a:r>
                      <a:endParaRPr lang="ru-RU" dirty="0">
                        <a:solidFill>
                          <a:srgbClr val="1F0A3E"/>
                        </a:solidFill>
                      </a:endParaRPr>
                    </a:p>
                  </a:txBody>
                  <a:tcPr anchor="ctr"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100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Лазерный дальномер</a:t>
                      </a:r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200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Компьютер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300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Слайсер</a:t>
                      </a:r>
                      <a:r>
                        <a:rPr lang="ru-RU" dirty="0" smtClean="0"/>
                        <a:t> (режущая</a:t>
                      </a:r>
                      <a:r>
                        <a:rPr lang="ru-RU" baseline="0" dirty="0" smtClean="0"/>
                        <a:t> машина)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400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Краскораспылитель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500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Пишущая</a:t>
                      </a:r>
                      <a:r>
                        <a:rPr lang="ru-RU" baseline="0" dirty="0" smtClean="0"/>
                        <a:t> машинка</a:t>
                      </a:r>
                      <a:endParaRPr lang="ru-RU" dirty="0" smtClean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600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Затирочная машина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700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Кофемашина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800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900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Перчатки</a:t>
                      </a:r>
                      <a:r>
                        <a:rPr lang="ru-RU" baseline="0" dirty="0" smtClean="0"/>
                        <a:t> «</a:t>
                      </a:r>
                      <a:r>
                        <a:rPr lang="ru-RU" dirty="0" smtClean="0"/>
                        <a:t>Золотые</a:t>
                      </a:r>
                      <a:r>
                        <a:rPr lang="ru-RU" baseline="0" dirty="0" smtClean="0"/>
                        <a:t> ручки»</a:t>
                      </a:r>
                      <a:endParaRPr lang="ru-RU" dirty="0"/>
                    </a:p>
                  </a:txBody>
                  <a:tcPr/>
                </a:tc>
              </a:tr>
              <a:tr h="36450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F0A3E"/>
                          </a:solidFill>
                          <a:latin typeface="Comic Sans MS" pitchFamily="66" charset="0"/>
                        </a:rPr>
                        <a:t>1000</a:t>
                      </a:r>
                      <a:endParaRPr lang="ru-RU" b="1" dirty="0">
                        <a:solidFill>
                          <a:srgbClr val="1F0A3E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Жидкость приклеивающая к про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якубович1.jpg"/>
          <p:cNvPicPr>
            <a:picLocks noChangeAspect="1"/>
          </p:cNvPicPr>
          <p:nvPr/>
        </p:nvPicPr>
        <p:blipFill>
          <a:blip r:embed="rId3" cstate="print"/>
          <a:srcRect r="1226" b="46835"/>
          <a:stretch>
            <a:fillRect/>
          </a:stretch>
        </p:blipFill>
        <p:spPr>
          <a:xfrm>
            <a:off x="5940152" y="4509120"/>
            <a:ext cx="2917215" cy="1944257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кругленная прямоугольная выноска 3"/>
          <p:cNvSpPr/>
          <p:nvPr/>
        </p:nvSpPr>
        <p:spPr>
          <a:xfrm flipH="1">
            <a:off x="1043608" y="5085184"/>
            <a:ext cx="4248472" cy="1224136"/>
          </a:xfrm>
          <a:prstGeom prst="wedgeRoundRectCallout">
            <a:avLst>
              <a:gd name="adj1" fmla="val -80498"/>
              <a:gd name="adj2" fmla="val 1995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Вы заработали определенное количество очков. Теперь можете выбрать на это количество призы!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131868"/>
              </p:ext>
            </p:extLst>
          </p:nvPr>
        </p:nvGraphicFramePr>
        <p:xfrm>
          <a:off x="1331640" y="1340768"/>
          <a:ext cx="6480000" cy="324000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4048" y="116632"/>
            <a:ext cx="2635659" cy="163121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чудес</a:t>
            </a:r>
            <a:endParaRPr lang="ru-RU" sz="100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116632"/>
            <a:ext cx="2978342" cy="163121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Поле</a:t>
            </a:r>
            <a:endParaRPr lang="ru-RU" sz="100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6" name="Рисунок 5" descr="якубович1.jpg"/>
          <p:cNvPicPr>
            <a:picLocks noChangeAspect="1"/>
          </p:cNvPicPr>
          <p:nvPr/>
        </p:nvPicPr>
        <p:blipFill>
          <a:blip r:embed="rId3" cstate="print"/>
          <a:srcRect r="1226"/>
          <a:stretch>
            <a:fillRect/>
          </a:stretch>
        </p:blipFill>
        <p:spPr>
          <a:xfrm>
            <a:off x="6660232" y="4024362"/>
            <a:ext cx="2052812" cy="2573413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кругленная прямоугольная выноска 6"/>
          <p:cNvSpPr/>
          <p:nvPr/>
        </p:nvSpPr>
        <p:spPr>
          <a:xfrm flipH="1">
            <a:off x="3275856" y="4365104"/>
            <a:ext cx="2880320" cy="1656184"/>
          </a:xfrm>
          <a:prstGeom prst="wedgeRoundRectCallout">
            <a:avLst>
              <a:gd name="adj1" fmla="val -77866"/>
              <a:gd name="adj2" fmla="val -26843"/>
              <a:gd name="adj3" fmla="val 16667"/>
            </a:avLst>
          </a:prstGeom>
          <a:solidFill>
            <a:schemeClr val="bg1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1F0A3E"/>
                </a:solidFill>
                <a:latin typeface="Comic Sans MS" pitchFamily="66" charset="0"/>
              </a:rPr>
              <a:t>Будете ли Вы участвовать в СУПЕРИГРЕ?</a:t>
            </a:r>
            <a:endParaRPr lang="ru-RU" sz="2400" dirty="0">
              <a:solidFill>
                <a:srgbClr val="1F0A3E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116632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b="1" dirty="0" smtClean="0">
                <a:ln w="0" cap="sq"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</a:rPr>
              <a:t>Поле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8024" y="116632"/>
            <a:ext cx="3024335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b="1" dirty="0" smtClean="0">
                <a:ln w="0" cap="sq"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</a:rPr>
              <a:t>чудес</a:t>
            </a:r>
          </a:p>
        </p:txBody>
      </p:sp>
      <p:sp>
        <p:nvSpPr>
          <p:cNvPr id="15" name="Овал 14">
            <a:hlinkClick r:id="rId4" action="ppaction://hlinksldjump"/>
          </p:cNvPr>
          <p:cNvSpPr/>
          <p:nvPr/>
        </p:nvSpPr>
        <p:spPr>
          <a:xfrm>
            <a:off x="1835696" y="2276872"/>
            <a:ext cx="2088232" cy="122413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ДА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Овал 15">
            <a:hlinkClick r:id="rId5" action="ppaction://hlinksldjump"/>
          </p:cNvPr>
          <p:cNvSpPr/>
          <p:nvPr/>
        </p:nvSpPr>
        <p:spPr>
          <a:xfrm>
            <a:off x="5220072" y="2276872"/>
            <a:ext cx="2088232" cy="122413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НЕТ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370861"/>
              </p:ext>
            </p:extLst>
          </p:nvPr>
        </p:nvGraphicFramePr>
        <p:xfrm>
          <a:off x="1726329" y="1124744"/>
          <a:ext cx="5798003" cy="324012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483167"/>
                <a:gridCol w="483167"/>
                <a:gridCol w="483167"/>
                <a:gridCol w="482965"/>
                <a:gridCol w="483368"/>
                <a:gridCol w="483167"/>
                <a:gridCol w="483167"/>
                <a:gridCol w="483167"/>
                <a:gridCol w="483167"/>
                <a:gridCol w="483167"/>
                <a:gridCol w="483167"/>
                <a:gridCol w="483167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86358" y="260648"/>
            <a:ext cx="4567277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СУПЕРИГРА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260648"/>
            <a:ext cx="4032448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СУПЕРИГРА</a:t>
            </a:r>
            <a:endParaRPr lang="ru-RU" sz="10000" b="1" dirty="0" smtClean="0">
              <a:ln w="0" cap="sq"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3" name="Рисунок 12" descr="якубович1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r="1226" b="46835"/>
          <a:stretch>
            <a:fillRect/>
          </a:stretch>
        </p:blipFill>
        <p:spPr>
          <a:xfrm>
            <a:off x="5796136" y="3068960"/>
            <a:ext cx="3133239" cy="2088232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1710859" y="5121214"/>
            <a:ext cx="4320480" cy="1440160"/>
          </a:xfrm>
          <a:prstGeom prst="wedgeRoundRectCallout">
            <a:avLst>
              <a:gd name="adj1" fmla="val 75749"/>
              <a:gd name="adj2" fmla="val -91152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Как называется процесс, который придаёт штукатурке прочность и водонепроницаемость?</a:t>
            </a:r>
            <a:endParaRPr lang="ru-RU" sz="2000" dirty="0">
              <a:solidFill>
                <a:srgbClr val="1F0A3E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76368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ж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33975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л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з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н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н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37220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и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94826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якубович1.jpg"/>
          <p:cNvPicPr>
            <a:picLocks noChangeAspect="1"/>
          </p:cNvPicPr>
          <p:nvPr/>
        </p:nvPicPr>
        <p:blipFill>
          <a:blip r:embed="rId3" cstate="print"/>
          <a:srcRect r="1226"/>
          <a:stretch>
            <a:fillRect/>
          </a:stretch>
        </p:blipFill>
        <p:spPr>
          <a:xfrm>
            <a:off x="5151377" y="2132856"/>
            <a:ext cx="3561667" cy="4464919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кругленная прямоугольная выноска 6"/>
          <p:cNvSpPr/>
          <p:nvPr/>
        </p:nvSpPr>
        <p:spPr>
          <a:xfrm flipH="1">
            <a:off x="1187624" y="2276872"/>
            <a:ext cx="3456384" cy="1656184"/>
          </a:xfrm>
          <a:prstGeom prst="wedgeRoundRectCallout">
            <a:avLst>
              <a:gd name="adj1" fmla="val -76702"/>
              <a:gd name="adj2" fmla="val 25055"/>
              <a:gd name="adj3" fmla="val 16667"/>
            </a:avLst>
          </a:prstGeom>
          <a:solidFill>
            <a:schemeClr val="bg1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От чистого сердца поздравляю Вас с победой!</a:t>
            </a:r>
            <a:endParaRPr lang="ru-RU" dirty="0">
              <a:solidFill>
                <a:srgbClr val="1F0A3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620688"/>
            <a:ext cx="215315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1F0A3E"/>
                </a:solidFill>
                <a:latin typeface="Comic Sans MS" pitchFamily="66" charset="0"/>
              </a:rPr>
              <a:t>Источники</a:t>
            </a:r>
            <a:r>
              <a:rPr lang="ru-RU" sz="2800" dirty="0" smtClean="0">
                <a:solidFill>
                  <a:srgbClr val="1F0A3E"/>
                </a:solidFill>
                <a:latin typeface="Comic Sans MS" pitchFamily="66" charset="0"/>
              </a:rPr>
              <a:t>:</a:t>
            </a:r>
          </a:p>
          <a:p>
            <a:pPr algn="ctr"/>
            <a:endParaRPr lang="ru-RU" sz="2800" u="sng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4" name="Рисунок 3" descr="якубович1.jpg"/>
          <p:cNvPicPr>
            <a:picLocks noChangeAspect="1"/>
          </p:cNvPicPr>
          <p:nvPr/>
        </p:nvPicPr>
        <p:blipFill>
          <a:blip r:embed="rId3" cstate="print"/>
          <a:srcRect r="1226"/>
          <a:stretch>
            <a:fillRect/>
          </a:stretch>
        </p:blipFill>
        <p:spPr>
          <a:xfrm>
            <a:off x="1187625" y="1340768"/>
            <a:ext cx="1148816" cy="1440160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817" y="3573016"/>
            <a:ext cx="1800200" cy="174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411760" y="1412776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http://safonovo-toys.ru/goods/%D0%98%D0%B3%D1%80%D0%B0-%D0%BD%D0%B0%D1%81%D1%82%D0%BE%D0%BB%D1%8C%D0%BD%D0%B0%D1%8F-quot-%D0%9F%D0%BE%D0%BB%D0%B5-%D1%87%D1%83%D0%B4%D0%B5%D1%81-quot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3284984"/>
            <a:ext cx="6408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hlinkClick r:id="rId6"/>
              </a:rPr>
              <a:t>https://www.google.ru/search?q=%D0%BA%D0%B0%D1%80%D1%82%D0%B8%D0%BD%D0%BA%D0%B0+%D0%BA%D0%BE%D0%BB%D0%B5%D1%81%D0%BE+%D0%BF%D0%BE%D0%BB%D0%B5+%D1%87%D1%83%D0%B4%D0%B5%D1%81&amp;newwindow=1&amp;rlz=1C1AOHY_ruRU711RU711&amp;espv=2&amp;biw=807&amp;bih=484&amp;tbm=isch&amp;tbo=u&amp;source=univ&amp;sa=X&amp;ved=0ahUKEwis7trl8cTRAhVBCSwKHU8ICM4QsAQIGQ</a:t>
            </a:r>
            <a:endParaRPr lang="ru-RU" u="sng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80528" y="1124744"/>
            <a:ext cx="4752528" cy="4608512"/>
            <a:chOff x="-818172" y="2321435"/>
            <a:chExt cx="5821523" cy="5924249"/>
          </a:xfrm>
        </p:grpSpPr>
        <p:sp>
          <p:nvSpPr>
            <p:cNvPr id="3" name="TextBox 2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5" name="Скругленный прямоугольник 4"/>
          <p:cNvSpPr/>
          <p:nvPr/>
        </p:nvSpPr>
        <p:spPr>
          <a:xfrm>
            <a:off x="5364088" y="3861048"/>
            <a:ext cx="2880320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hlinkClick r:id="rId6" action="ppaction://hlinksldjump"/>
          </p:cNvPr>
          <p:cNvSpPr txBox="1"/>
          <p:nvPr/>
        </p:nvSpPr>
        <p:spPr>
          <a:xfrm>
            <a:off x="5364088" y="3861048"/>
            <a:ext cx="288032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2400" b="1" dirty="0" smtClean="0">
                <a:ln w="0" cap="sq">
                  <a:noFill/>
                </a:ln>
                <a:solidFill>
                  <a:srgbClr val="E6F066"/>
                </a:solidFill>
              </a:rPr>
              <a:t>Правила игры</a:t>
            </a:r>
            <a:endParaRPr lang="ru-RU" sz="2400" b="1" dirty="0" smtClean="0">
              <a:ln w="0" cap="sq">
                <a:noFill/>
              </a:ln>
              <a:solidFill>
                <a:srgbClr val="E6F066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64088" y="4581128"/>
            <a:ext cx="2880320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5364088" y="4581128"/>
            <a:ext cx="2880320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2400" b="1" dirty="0" smtClean="0">
                <a:ln w="0" cap="sq">
                  <a:noFill/>
                </a:ln>
                <a:solidFill>
                  <a:srgbClr val="E6F066"/>
                </a:solidFill>
              </a:rPr>
              <a:t>Условные знаки</a:t>
            </a:r>
            <a:endParaRPr lang="ru-RU" sz="2400" b="1" dirty="0" smtClean="0">
              <a:ln w="0" cap="sq">
                <a:noFill/>
              </a:ln>
              <a:solidFill>
                <a:srgbClr val="E6F066"/>
              </a:solidFill>
              <a:effectLst/>
            </a:endParaRPr>
          </a:p>
        </p:txBody>
      </p:sp>
      <p:sp>
        <p:nvSpPr>
          <p:cNvPr id="9" name="Скругленный прямоугольник 8">
            <a:hlinkClick r:id="rId8" action="ppaction://hlinksldjump"/>
          </p:cNvPr>
          <p:cNvSpPr/>
          <p:nvPr/>
        </p:nvSpPr>
        <p:spPr>
          <a:xfrm>
            <a:off x="5220072" y="5373216"/>
            <a:ext cx="3168352" cy="864096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E6F066"/>
                </a:solidFill>
                <a:latin typeface="Comic Sans MS" pitchFamily="66" charset="0"/>
              </a:rPr>
              <a:t>Играть</a:t>
            </a:r>
            <a:endParaRPr lang="ru-RU" sz="4400" b="1" dirty="0">
              <a:solidFill>
                <a:srgbClr val="E6F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827584" y="1275639"/>
            <a:ext cx="820891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Игра проходит в три раунда. В каждом раунде участвует </a:t>
            </a:r>
            <a:r>
              <a:rPr lang="ru-RU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четыре игрока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. По итогам трех раундов определяются финалисты, которые в дальнейшем участвуют в финале игры.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начале каждого раунда ведущий объявляет общую тему игры, именно с ней связываются вопросы всех туров. После объявления общей темы ведущий зачитывает вопрос конкретного раунда и показывает табло с зашифрованным на нем словом. Задача каждого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игрока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– разгадать слово быстрее, чем это сделают его соперники, и заработать как можно больше очков.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</a:t>
            </a:r>
            <a:r>
              <a:rPr lang="ru-RU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игроки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 очереди крутят барабан. Поочередность того, кто будет крутить барабан первым, вторым, третьим определяется  жребием.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Каждой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команде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в ходе игры может выпасть сектор с числом очков, которые она заработает, при условии, что отгадает букву или  целое слово, или же может выпасть специальный сектор.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131840" y="476672"/>
            <a:ext cx="2880320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Правила игры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4067944" y="6093296"/>
            <a:ext cx="1152128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</a:rPr>
              <a:t>на главную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1" grpId="0"/>
      <p:bldP spid="3" grpId="0" animBg="1"/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87824" y="476672"/>
            <a:ext cx="3168352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Условные знаки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4067944" y="6093296"/>
            <a:ext cx="1152128" cy="432048"/>
          </a:xfrm>
          <a:prstGeom prst="roundRect">
            <a:avLst/>
          </a:prstGeom>
          <a:solidFill>
            <a:srgbClr val="6C3084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FF00"/>
                </a:solidFill>
              </a:rPr>
              <a:t>на главную</a:t>
            </a:r>
            <a:endParaRPr lang="ru-RU" sz="1400" b="1" dirty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196752"/>
            <a:ext cx="47525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5436096" y="1124744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6096" y="2132856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096" y="3140968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36096" y="4149080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36096" y="5157192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2915816" y="1484784"/>
            <a:ext cx="2448272" cy="288032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436096" y="1196752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  <a:ea typeface="Roboto Slab" pitchFamily="2" charset="0"/>
              </a:rPr>
              <a:t>Набранные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игроком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очки удваиваются, если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он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верно назовёт </a:t>
            </a:r>
            <a:r>
              <a:rPr lang="ru-RU" sz="1200">
                <a:latin typeface="Comic Sans MS" pitchFamily="66" charset="0"/>
                <a:ea typeface="Roboto Slab" pitchFamily="2" charset="0"/>
              </a:rPr>
              <a:t>букву </a:t>
            </a:r>
            <a:endParaRPr lang="ru-RU" sz="1200" dirty="0">
              <a:latin typeface="Comic Sans MS" pitchFamily="66" charset="0"/>
              <a:ea typeface="Roboto Slab" pitchFamily="2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4427984" y="2564904"/>
            <a:ext cx="1008112" cy="144016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508104" y="2204864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Очки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, набранные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игроком,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сгорают, а ход переходит к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следующему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игроку</a:t>
            </a:r>
            <a:endParaRPr lang="ru-RU" sz="1200" dirty="0">
              <a:solidFill>
                <a:schemeClr val="tx1"/>
              </a:solidFill>
              <a:latin typeface="Comic Sans MS" pitchFamily="66" charset="0"/>
              <a:ea typeface="Roboto Slab" pitchFamily="2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331640" y="3573016"/>
            <a:ext cx="4104456" cy="1872208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 flipH="1">
            <a:off x="5508104" y="321297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  <a:ea typeface="Roboto Slab" pitchFamily="2" charset="0"/>
              </a:rPr>
              <a:t>Количество очков которые получает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игрок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за правильно угаданную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букву или целое слово</a:t>
            </a:r>
            <a:endParaRPr lang="ru-RU" sz="1200" dirty="0">
              <a:latin typeface="Comic Sans MS" pitchFamily="66" charset="0"/>
              <a:ea typeface="Roboto Slab" pitchFamily="2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flipH="1">
            <a:off x="5508104" y="5157192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Игрок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может открыть любую букву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(если эта буква встречается несколько раз, то открываются все)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3959932" y="4551634"/>
            <a:ext cx="1368152" cy="72008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427984" y="3356992"/>
            <a:ext cx="1008112" cy="1588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 flipH="1">
            <a:off x="5508104" y="4221088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Comic Sans MS" pitchFamily="66" charset="0"/>
              </a:rPr>
              <a:t>Игрок получает приз, если </a:t>
            </a:r>
            <a:r>
              <a:rPr lang="ru-RU" sz="1200" dirty="0" smtClean="0">
                <a:latin typeface="Comic Sans MS" pitchFamily="66" charset="0"/>
              </a:rPr>
              <a:t>выполняет задание</a:t>
            </a:r>
            <a:endParaRPr lang="ru-RU" sz="1200" dirty="0">
              <a:latin typeface="Comic Sans MS" pitchFamily="66" charset="0"/>
              <a:ea typeface="Roboto Slab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0" grpId="0" animBg="1"/>
      <p:bldP spid="11" grpId="0" animBg="1"/>
      <p:bldP spid="12" grpId="0" animBg="1"/>
      <p:bldP spid="19" grpId="0"/>
      <p:bldP spid="22" grpId="0"/>
      <p:bldP spid="33" grpId="0"/>
      <p:bldP spid="34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131868"/>
              </p:ext>
            </p:extLst>
          </p:nvPr>
        </p:nvGraphicFramePr>
        <p:xfrm>
          <a:off x="1331640" y="1340768"/>
          <a:ext cx="6480000" cy="324000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04048" y="116632"/>
            <a:ext cx="2635659" cy="163121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чудес</a:t>
            </a:r>
            <a:endParaRPr lang="ru-RU" sz="100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116632"/>
            <a:ext cx="2978342" cy="163121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Поле</a:t>
            </a:r>
            <a:endParaRPr lang="ru-RU" sz="100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6" name="Рисунок 5" descr="якубович1.jpg"/>
          <p:cNvPicPr>
            <a:picLocks noChangeAspect="1"/>
          </p:cNvPicPr>
          <p:nvPr/>
        </p:nvPicPr>
        <p:blipFill>
          <a:blip r:embed="rId5" cstate="print"/>
          <a:srcRect r="1226"/>
          <a:stretch>
            <a:fillRect/>
          </a:stretch>
        </p:blipFill>
        <p:spPr>
          <a:xfrm>
            <a:off x="6660232" y="4024362"/>
            <a:ext cx="2052812" cy="2573413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Скругленная прямоугольная выноска 6"/>
          <p:cNvSpPr/>
          <p:nvPr/>
        </p:nvSpPr>
        <p:spPr>
          <a:xfrm flipH="1">
            <a:off x="3157854" y="4657775"/>
            <a:ext cx="2880320" cy="1656184"/>
          </a:xfrm>
          <a:prstGeom prst="wedgeRoundRectCallout">
            <a:avLst>
              <a:gd name="adj1" fmla="val -77866"/>
              <a:gd name="adj2" fmla="val -26843"/>
              <a:gd name="adj3" fmla="val 16667"/>
            </a:avLst>
          </a:prstGeom>
          <a:solidFill>
            <a:schemeClr val="bg1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Рады приветствовать  игроков </a:t>
            </a:r>
            <a:r>
              <a:rPr lang="en-US" dirty="0" smtClean="0">
                <a:solidFill>
                  <a:srgbClr val="1F0A3E"/>
                </a:solidFill>
                <a:latin typeface="Comic Sans MS" pitchFamily="66" charset="0"/>
              </a:rPr>
              <a:t>I </a:t>
            </a:r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тура !</a:t>
            </a:r>
            <a:endParaRPr lang="ru-RU" dirty="0">
              <a:solidFill>
                <a:srgbClr val="1F0A3E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7664" y="116632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b="1" dirty="0" smtClean="0">
                <a:ln w="0" cap="sq"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</a:rPr>
              <a:t>Поле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88024" y="116632"/>
            <a:ext cx="3024335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10000" b="1" dirty="0" smtClean="0">
                <a:ln w="0" cap="sq"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</a:rPr>
              <a:t>чудес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648200"/>
              </p:ext>
            </p:extLst>
          </p:nvPr>
        </p:nvGraphicFramePr>
        <p:xfrm>
          <a:off x="2528377" y="1238067"/>
          <a:ext cx="4032448" cy="2817774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332925"/>
                <a:gridCol w="332925"/>
                <a:gridCol w="332925"/>
                <a:gridCol w="332785"/>
                <a:gridCol w="333064"/>
                <a:gridCol w="234983"/>
                <a:gridCol w="430867"/>
                <a:gridCol w="332925"/>
                <a:gridCol w="332925"/>
                <a:gridCol w="332925"/>
                <a:gridCol w="332925"/>
                <a:gridCol w="370274"/>
              </a:tblGrid>
              <a:tr h="433528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546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1F0A3E"/>
                          </a:solidFill>
                          <a:effectLst/>
                        </a:rPr>
                        <a:t>а</a:t>
                      </a:r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</a:tr>
              <a:tr h="49546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4442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4442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4442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35896" y="260648"/>
            <a:ext cx="2068195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0065" y="-3071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I  </a:t>
            </a:r>
            <a:r>
              <a:rPr lang="ru-RU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</a:t>
            </a:r>
            <a:endParaRPr lang="ru-RU" sz="10000" b="1" dirty="0" smtClean="0">
              <a:ln w="0" cap="sq"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3" name="Рисунок 12" descr="якубович1.jpg"/>
          <p:cNvPicPr>
            <a:picLocks noChangeAspect="1"/>
          </p:cNvPicPr>
          <p:nvPr/>
        </p:nvPicPr>
        <p:blipFill>
          <a:blip r:embed="rId5" cstate="print"/>
          <a:srcRect r="1226" b="46835"/>
          <a:stretch>
            <a:fillRect/>
          </a:stretch>
        </p:blipFill>
        <p:spPr>
          <a:xfrm>
            <a:off x="5669776" y="2893080"/>
            <a:ext cx="3133239" cy="2088232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4630504" y="4990774"/>
            <a:ext cx="3888432" cy="1440160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Кувалда небольших размеров, на торцах которой имеются зубцы</a:t>
            </a:r>
            <a:r>
              <a:rPr lang="ru-RU" sz="16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.</a:t>
            </a:r>
            <a:endParaRPr lang="ru-RU" sz="1600" dirty="0">
              <a:solidFill>
                <a:srgbClr val="1F0A3E"/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28377" y="1611452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б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101728" y="1603832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у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85846" y="1603832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ч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65899" y="1611452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06941" y="160408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р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400421" y="1602215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д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82574" y="1592228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1F0A3E"/>
                </a:solidFill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2642402" y="3770042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2669681" y="3770042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V="1">
            <a:off x="2688386" y="3749890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Группа 8"/>
          <p:cNvGrpSpPr/>
          <p:nvPr/>
        </p:nvGrpSpPr>
        <p:grpSpPr>
          <a:xfrm>
            <a:off x="24871" y="2344043"/>
            <a:ext cx="4752528" cy="4608512"/>
            <a:chOff x="-721499" y="1695944"/>
            <a:chExt cx="5821523" cy="5924249"/>
          </a:xfrm>
        </p:grpSpPr>
        <p:sp>
          <p:nvSpPr>
            <p:cNvPr id="61" name="TextBox 60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62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721499" y="1695944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4" name="Прямая со стрелкой 63"/>
          <p:cNvCxnSpPr/>
          <p:nvPr/>
        </p:nvCxnSpPr>
        <p:spPr>
          <a:xfrm flipV="1">
            <a:off x="2596670" y="3713029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Rot by="10800000">
                                      <p:cBhvr>
                                        <p:cTn id="4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19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314059"/>
              </p:ext>
            </p:extLst>
          </p:nvPr>
        </p:nvGraphicFramePr>
        <p:xfrm>
          <a:off x="2302400" y="1268760"/>
          <a:ext cx="4645860" cy="3132168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387155"/>
                <a:gridCol w="387155"/>
                <a:gridCol w="387155"/>
                <a:gridCol w="386994"/>
                <a:gridCol w="387316"/>
                <a:gridCol w="387155"/>
                <a:gridCol w="387155"/>
                <a:gridCol w="387155"/>
                <a:gridCol w="387155"/>
                <a:gridCol w="387155"/>
                <a:gridCol w="387155"/>
                <a:gridCol w="387155"/>
              </a:tblGrid>
              <a:tr h="36004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4450" y="260648"/>
            <a:ext cx="2331087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-2434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II  </a:t>
            </a:r>
            <a:r>
              <a:rPr lang="ru-RU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</a:t>
            </a:r>
            <a:endParaRPr lang="ru-RU" sz="10000" b="1" dirty="0" smtClean="0">
              <a:ln w="0" cap="sq"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5462" y="2337664"/>
            <a:ext cx="4752528" cy="4608512"/>
            <a:chOff x="-639839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639839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Рисунок 12" descr="якубович1.jpg"/>
          <p:cNvPicPr>
            <a:picLocks noChangeAspect="1"/>
          </p:cNvPicPr>
          <p:nvPr/>
        </p:nvPicPr>
        <p:blipFill>
          <a:blip r:embed="rId7" cstate="print"/>
          <a:srcRect r="1226" b="46835"/>
          <a:stretch>
            <a:fillRect/>
          </a:stretch>
        </p:blipFill>
        <p:spPr>
          <a:xfrm>
            <a:off x="5712461" y="3176972"/>
            <a:ext cx="3133239" cy="2088232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4427984" y="5121188"/>
            <a:ext cx="3888432" cy="1440160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Как называется один из слоев штукатурки?</a:t>
            </a:r>
            <a:endParaRPr lang="ru-RU" sz="2000" dirty="0">
              <a:solidFill>
                <a:srgbClr val="1F0A3E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527353" y="3680848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33975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н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34493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1F0A3E"/>
                </a:solidFill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р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ы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в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37220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 flipH="1">
            <a:off x="2545757" y="1940062"/>
            <a:ext cx="4248472" cy="1224136"/>
          </a:xfrm>
          <a:prstGeom prst="wedgeRoundRectCallout">
            <a:avLst>
              <a:gd name="adj1" fmla="val -41111"/>
              <a:gd name="adj2" fmla="val 97608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Рады приветствовать игроков</a:t>
            </a:r>
          </a:p>
          <a:p>
            <a:pPr algn="ctr"/>
            <a:r>
              <a:rPr lang="en-US" dirty="0" smtClean="0">
                <a:solidFill>
                  <a:srgbClr val="1F0A3E"/>
                </a:solidFill>
                <a:latin typeface="Comic Sans MS" pitchFamily="66" charset="0"/>
              </a:rPr>
              <a:t>II </a:t>
            </a:r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тура 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Rot by="10800000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4" grpId="0" uiExpand="1" build="allAtOnce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23" grpId="0" animBg="1"/>
      <p:bldP spid="2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346161"/>
              </p:ext>
            </p:extLst>
          </p:nvPr>
        </p:nvGraphicFramePr>
        <p:xfrm>
          <a:off x="2915819" y="1196752"/>
          <a:ext cx="3419224" cy="3179268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284919"/>
                <a:gridCol w="208280"/>
                <a:gridCol w="361755"/>
                <a:gridCol w="284801"/>
                <a:gridCol w="285036"/>
                <a:gridCol w="284919"/>
                <a:gridCol w="284919"/>
                <a:gridCol w="284919"/>
                <a:gridCol w="284919"/>
                <a:gridCol w="284919"/>
                <a:gridCol w="284919"/>
                <a:gridCol w="284919"/>
              </a:tblGrid>
              <a:tr h="798619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01233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</a:tr>
              <a:tr h="46985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985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985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985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73004" y="260648"/>
            <a:ext cx="2593980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III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-2434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III  </a:t>
            </a:r>
            <a:r>
              <a:rPr lang="ru-RU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 </a:t>
            </a:r>
            <a:endParaRPr lang="ru-RU" sz="10000" b="1" dirty="0" smtClean="0">
              <a:ln w="0" cap="sq"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79051" y="2305850"/>
            <a:ext cx="4752528" cy="4633480"/>
            <a:chOff x="-818172" y="2289339"/>
            <a:chExt cx="5821523" cy="5956345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289339"/>
              <a:ext cx="5821523" cy="5956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Рисунок 12" descr="якубович1.jpg"/>
          <p:cNvPicPr>
            <a:picLocks noChangeAspect="1"/>
          </p:cNvPicPr>
          <p:nvPr/>
        </p:nvPicPr>
        <p:blipFill>
          <a:blip r:embed="rId6" cstate="print"/>
          <a:srcRect r="1226" b="46835"/>
          <a:stretch>
            <a:fillRect/>
          </a:stretch>
        </p:blipFill>
        <p:spPr>
          <a:xfrm>
            <a:off x="5796136" y="3068960"/>
            <a:ext cx="3133239" cy="2088232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4499992" y="5085184"/>
            <a:ext cx="3888432" cy="1440160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Как называется </a:t>
            </a:r>
            <a:r>
              <a:rPr lang="ru-RU" sz="2000" dirty="0" err="1" smtClean="0">
                <a:solidFill>
                  <a:srgbClr val="1F0A3E"/>
                </a:solidFill>
                <a:latin typeface="Comic Sans MS" panose="030F0702030302020204" pitchFamily="66" charset="0"/>
              </a:rPr>
              <a:t>наружний</a:t>
            </a:r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 угол между двумя стенами?</a:t>
            </a:r>
            <a:endParaRPr lang="ru-RU" sz="2000" dirty="0">
              <a:solidFill>
                <a:srgbClr val="1F0A3E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632858" y="3706433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у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с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ё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н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 flipH="1">
            <a:off x="2843808" y="1916832"/>
            <a:ext cx="4248472" cy="1224136"/>
          </a:xfrm>
          <a:prstGeom prst="wedgeRoundRectCallout">
            <a:avLst>
              <a:gd name="adj1" fmla="val -41111"/>
              <a:gd name="adj2" fmla="val 97608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Рады приветствовать игроков</a:t>
            </a:r>
          </a:p>
          <a:p>
            <a:pPr algn="ctr"/>
            <a:r>
              <a:rPr lang="en-US" dirty="0" smtClean="0">
                <a:solidFill>
                  <a:srgbClr val="1F0A3E"/>
                </a:solidFill>
                <a:latin typeface="Comic Sans MS" pitchFamily="66" charset="0"/>
              </a:rPr>
              <a:t>III </a:t>
            </a:r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тура!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Rot by="43200000">
                                      <p:cBhvr>
                                        <p:cTn id="3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animRot by="108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23" grpId="0" animBg="1"/>
      <p:bldP spid="2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156299"/>
              </p:ext>
            </p:extLst>
          </p:nvPr>
        </p:nvGraphicFramePr>
        <p:xfrm>
          <a:off x="2302400" y="1124744"/>
          <a:ext cx="5184576" cy="324012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432048"/>
                <a:gridCol w="432048"/>
                <a:gridCol w="432048"/>
                <a:gridCol w="431868"/>
                <a:gridCol w="432228"/>
                <a:gridCol w="432048"/>
                <a:gridCol w="432048"/>
                <a:gridCol w="432048"/>
                <a:gridCol w="432048"/>
                <a:gridCol w="432048"/>
                <a:gridCol w="432048"/>
                <a:gridCol w="432048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89837" y="260648"/>
            <a:ext cx="2560317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Финал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260648"/>
            <a:ext cx="3032887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5400" b="1" dirty="0" smtClean="0">
                <a:ln w="0" cap="sq">
                  <a:noFill/>
                </a:ln>
                <a:solidFill>
                  <a:srgbClr val="FFFF00"/>
                </a:solidFill>
                <a:latin typeface="Monotype Corsiva" pitchFamily="66" charset="0"/>
              </a:rPr>
              <a:t>Финал</a:t>
            </a:r>
            <a:endParaRPr lang="ru-RU" sz="10000" b="1" dirty="0" smtClean="0">
              <a:ln w="0" cap="sq"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16257" y="2283571"/>
            <a:ext cx="4752528" cy="4608512"/>
            <a:chOff x="-818172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Рисунок 12" descr="якубович1.jpg"/>
          <p:cNvPicPr>
            <a:picLocks noChangeAspect="1"/>
          </p:cNvPicPr>
          <p:nvPr/>
        </p:nvPicPr>
        <p:blipFill>
          <a:blip r:embed="rId7" cstate="print"/>
          <a:srcRect r="1226" b="46835"/>
          <a:stretch>
            <a:fillRect/>
          </a:stretch>
        </p:blipFill>
        <p:spPr>
          <a:xfrm>
            <a:off x="5796136" y="3068960"/>
            <a:ext cx="3133239" cy="2088232"/>
          </a:xfrm>
          <a:prstGeom prst="ellipse">
            <a:avLst/>
          </a:prstGeom>
          <a:ln w="63500" cap="rnd">
            <a:solidFill>
              <a:srgbClr val="D8C2DC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4390630" y="5097718"/>
            <a:ext cx="3888432" cy="1440160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1F0A3E"/>
                </a:solidFill>
                <a:latin typeface="Comic Sans MS" panose="030F0702030302020204" pitchFamily="66" charset="0"/>
              </a:rPr>
              <a:t>Название штукатурного инструмента</a:t>
            </a:r>
            <a:endParaRPr lang="ru-RU" sz="2000" dirty="0">
              <a:solidFill>
                <a:srgbClr val="1F0A3E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580776" y="3684138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33975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т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р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з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в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37220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94826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 flipH="1">
            <a:off x="2896399" y="1949233"/>
            <a:ext cx="4248472" cy="1224136"/>
          </a:xfrm>
          <a:prstGeom prst="wedgeRoundRectCallout">
            <a:avLst>
              <a:gd name="adj1" fmla="val -41111"/>
              <a:gd name="adj2" fmla="val 97608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1F0A3E"/>
                </a:solidFill>
                <a:latin typeface="Comic Sans MS" pitchFamily="66" charset="0"/>
              </a:rPr>
              <a:t>Всех победителей поздравляю с прохождением в финал! Послушайте вопрос этого тура.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39" dur="1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1200054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1200054</Template>
  <TotalTime>2136</TotalTime>
  <Words>481</Words>
  <Application>Microsoft Office PowerPoint</Application>
  <PresentationFormat>Экран (4:3)</PresentationFormat>
  <Paragraphs>139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Comic Sans MS</vt:lpstr>
      <vt:lpstr>Majestic</vt:lpstr>
      <vt:lpstr>Monotype Corsiva</vt:lpstr>
      <vt:lpstr>Roboto Slab</vt:lpstr>
      <vt:lpstr>Times New Roman</vt:lpstr>
      <vt:lpstr>Wingdings</vt:lpstr>
      <vt:lpstr>1200054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</cp:lastModifiedBy>
  <cp:revision>116</cp:revision>
  <dcterms:created xsi:type="dcterms:W3CDTF">2017-01-15T08:24:44Z</dcterms:created>
  <dcterms:modified xsi:type="dcterms:W3CDTF">2020-03-20T05:05:07Z</dcterms:modified>
</cp:coreProperties>
</file>