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5" r:id="rId2"/>
    <p:sldId id="260" r:id="rId3"/>
    <p:sldId id="261" r:id="rId4"/>
    <p:sldId id="262" r:id="rId5"/>
    <p:sldId id="264" r:id="rId6"/>
    <p:sldId id="266" r:id="rId7"/>
    <p:sldId id="267" r:id="rId8"/>
    <p:sldId id="265" r:id="rId9"/>
    <p:sldId id="268" r:id="rId10"/>
    <p:sldId id="270" r:id="rId11"/>
    <p:sldId id="271" r:id="rId12"/>
    <p:sldId id="272" r:id="rId13"/>
    <p:sldId id="274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91" r:id="rId25"/>
    <p:sldId id="292" r:id="rId26"/>
    <p:sldId id="302" r:id="rId27"/>
    <p:sldId id="293" r:id="rId28"/>
    <p:sldId id="294" r:id="rId29"/>
    <p:sldId id="296" r:id="rId30"/>
    <p:sldId id="297" r:id="rId31"/>
    <p:sldId id="298" r:id="rId32"/>
    <p:sldId id="299" r:id="rId33"/>
    <p:sldId id="300" r:id="rId34"/>
    <p:sldId id="303" r:id="rId35"/>
    <p:sldId id="305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0DF3-1A48-4AA8-AC9A-664D448FDB2B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EEBF7-BF5E-4E77-AA8D-EA4FF2EC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EEBF7-BF5E-4E77-AA8D-EA4FF2ECF780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osmetod.ru/metodicheskoe-prostranstvo/srednyaya-i-starshaya-shkola/algebra-geometriya/metodicheskie-materialy/materialy-dlya-organizatsii-distantsionnogo-obucheniya-matematika-5-6-klassy.html" TargetMode="External"/><Relationship Id="rId2" Type="http://schemas.openxmlformats.org/officeDocument/2006/relationships/hyperlink" Target="https://mosmetod.ru/metodicheskoe-prostranstvo/srednyaya-i-starshaya-shkola/algebra-geometriya/metodicheskie-materialy/materialy-dlya-organizatsii-distantsionnogo-obucheniya-algebra-7-9-klassy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osmetod.ru/metodicheskoe-prostranstvo/srednyaya-i-starshaya-shkola/fizika/metodicheskie-materialy/materialy-dlya-organizatsii-distantsionnogo-obucheniya-fizika-7-9-klassy.html" TargetMode="External"/><Relationship Id="rId4" Type="http://schemas.openxmlformats.org/officeDocument/2006/relationships/hyperlink" Target="https://mosmetod.ru/metodicheskoe-prostranstvo/srednyaya-i-starshaya-shkola/algebra-geometriya/metodicheskie-materialy/materialy-dlya-organizatsii-distantsionnogo-obucheniya-geometriya-7-9-klassy.htm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myskills.ru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a.prosv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education.yandex.ru/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fir.yandex.ru/" TargetMode="External"/><Relationship Id="rId2" Type="http://schemas.openxmlformats.org/officeDocument/2006/relationships/hyperlink" Target="https://repetitor.yandex.ru/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ifra.schoo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accent1">
                <a:lumMod val="60000"/>
                <a:lumOff val="40000"/>
                <a:alpha val="14000"/>
              </a:schemeClr>
            </a:gs>
            <a:gs pos="39999">
              <a:srgbClr val="85C2FF"/>
            </a:gs>
            <a:gs pos="39999">
              <a:srgbClr val="85C2FF">
                <a:alpha val="26000"/>
              </a:srgbClr>
            </a:gs>
            <a:gs pos="70000">
              <a:srgbClr val="C4D6EB"/>
            </a:gs>
            <a:gs pos="100000">
              <a:srgbClr val="FFEBFA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6064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РМО учителей  математики </a:t>
            </a:r>
          </a:p>
          <a:p>
            <a:pPr algn="ctr">
              <a:defRPr/>
            </a:pPr>
            <a:r>
              <a:rPr lang="ru-RU" sz="2400" b="1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Шацкого</a:t>
            </a: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>
              <a:defRPr/>
            </a:pPr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27 августа 2020 года</a:t>
            </a:r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7"/>
          <p:cNvCxnSpPr>
            <a:cxnSpLocks noChangeShapeType="1"/>
          </p:cNvCxnSpPr>
          <p:nvPr/>
        </p:nvCxnSpPr>
        <p:spPr bwMode="auto">
          <a:xfrm>
            <a:off x="0" y="1556792"/>
            <a:ext cx="7812088" cy="0"/>
          </a:xfrm>
          <a:prstGeom prst="line">
            <a:avLst/>
          </a:prstGeom>
          <a:noFill/>
          <a:ln w="57150" algn="ctr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4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4716016" y="260648"/>
            <a:ext cx="4249738" cy="0"/>
          </a:xfrm>
          <a:prstGeom prst="line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19460" name="AutoShape 4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4" name="AutoShape 18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6" name="AutoShape 20" descr="https://scontent-arn2-2.cdninstagram.com/v/t51.2885-15/e35/56264476_2012723662369452_6715290365993289288_n.jpg?_nc_ht=scontent-arn2-2.cdninstagram.com&amp;_nc_cat=100&amp;_nc_ohc=76wzYZJI-0oAX_-Ietc&amp;oh=f323ccb447e75c66c1ff2ae7d4a5cce2&amp;oe=5E92436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8" name="Picture 22" descr="https://www.uchmag.ru/upload/catalog/posob-native/_/o/_o_t-2482_/cover_image_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2409825"/>
            <a:ext cx="3203848" cy="4448175"/>
          </a:xfrm>
          <a:prstGeom prst="rect">
            <a:avLst/>
          </a:prstGeom>
          <a:noFill/>
        </p:spPr>
      </p:pic>
      <p:pic>
        <p:nvPicPr>
          <p:cNvPr id="19480" name="Picture 24" descr="https://www.mam4.ru/resize/1280x-/https/www.mam4.ru/media/upload/user/5752/71/452550.jpg?h=3c4b-RdoeXStr5BSfCfyNA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6E4BE"/>
              </a:clrFrom>
              <a:clrTo>
                <a:srgbClr val="F6E4B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492896"/>
            <a:ext cx="3347864" cy="4365104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8604448" y="6597352"/>
            <a:ext cx="539552" cy="260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рмы занятий дистанционного обучения, средства их реализации Чат-занятия — учебные занятия, осуществляемые с использованием чат-технологий, которые проводятся синхронно, то есть все участники имеют одновременный доступ к чату Веб-занятия — дистанционные уроки, конференции, семинары, деловые игры, лабораторные работы, практикумы и другие формы учебных занятий, проводимых с помощью средств телекоммуникаций и других возможностей «Всемирной паутины»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6632"/>
            <a:ext cx="8208912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52320" y="5733256"/>
            <a:ext cx="1080120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леконференции — проводятся, как правило, на основе списков рассылки с использованием электронной почты. Дистанционный курс – особая, основанная на использование современных информационных технологий, форма представления содержания учебного курса. Дистанционный курс является основным элементом построения обучения с использованием технологий дистанционного обучения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8352928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редства дистанционного обучения: ПК с веб-камерой и подключением к скоростному интернету; программы для видеосвязи, мессенджеры для удобного общения: Skype, ICQ и т.д.; специализированный сайт для управления обучением, для более удобного перехода по ссылкам интернет-школы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864096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хнологии дистанционного обучения Технологии дистанционного  обучения Кейс-технология Телевизионно- Сетевая спутниковая технология технология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8424936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52320" y="5517232"/>
            <a:ext cx="100811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разовательные технологии дистанционного обучения мультимедиа-лекции и лабораторные практикумы; электронные мультимедийные учебники; компьютерные обучающие и тестирующие системы; имитационные модели и компьютерные тренажеры; консультации и тесты с использованием телекоммуникационных средств; видеоконференции. видео-лекции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0"/>
            <a:ext cx="828092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юсы и минусы дистанционного обучения Плюсы. Ребенок избавлен от необходимости добираться до школы, а родители – его провожать (что особенно актуально для тех, кто живет в отдаленных районах и за городом). Нет необходимости тратиться на школьные принадлежности и форму. Отсутствие отвлекающих мероприятий, вроде школьных линеек, дежурств по классу и уборки территории. Не тратить время на ненужные предметы. А вместо физкультуры, допустим, можно водить ребенка в спортивную секцию по его выбору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60648"/>
            <a:ext cx="80648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24328" y="5373216"/>
            <a:ext cx="86409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учение проходит индивидуально и, соответственно, нет необходимости дополнительно нанимать репетиторов. Наличие свободного времени и мобильность, ведь учиться можно везде, где есть доступ к интернету. Ребенок учится самостоятельно работать с информацией и добывать знания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0"/>
            <a:ext cx="856895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инусы. Контроль за обучением полностью ложится на родителей ученика и его сознательность. Нет гарантии, что ребенок решает задачи сам, а не списывает ответы с решебников, не факт, что он рассказывает именно то, что запомнил, а не ищет ответы на вопросы в поисковых системах. Нет личного контакта учителя с учеником (что не всегда является минусом). Ребенок лишается общения со сверстниками. Дистанционное обучение стоит недешево, что особенно важно для семей, где ребенок не один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0"/>
            <a:ext cx="849694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хнология Дистанционного обучения в математике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820891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236296" y="5373216"/>
            <a:ext cx="93610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тодическая система дистанционного обучения математике Методическая система дистанционного обучения математике рассматривается как самостоятельная, открытая, развивающаяся система, которая во взаимодействии с информационно-образовательной средой дистанционного обучения обеспечивает обязательное достижение учащимися как нормативных так и индивидуализированных целей обучения математике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0648"/>
            <a:ext cx="806489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хнология дистанционного обучения в математике Выполнила студентка группы МАТ-141 Дровянникова Анастасия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64096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96136" y="494116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ализация дистанционного обучения математике отражает специфику деятельности учащихся по усвоению математического содержания в условиях дистанционного обучения, что находит свое отражение в необходимости реализации дистанционного обучения математике в виде последовательностей технологических циклов: подготовительного, учебного, заключительного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820891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готовительный цикл обеспечивает включение субъектов в процесс дистанционного обучения математике на основе: определения индивидуализированных целей деятельности сетевых учащихся; обеспечения комфортного вхождения сетевых учащихся в сетевой учебный коллектив и реализации процедуры знакомства; конструирования индивидуальных траекторий освоения учебного математического содержания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92696"/>
            <a:ext cx="80648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чебный цикл отражает структуру учебной математической деятельности; предполагает обязательное взаимодействие сетевого учителя и учащихся и обеспечивает усвоение учащимися математического содержания в соответствии с общими и индивидуализированными целями и осуществление контроля и диагностики с целью коррекции дальнейшей траектории обучения. Завершающий цикл ориентирован на проверку достигнутого уровня сформированности системы математических знаний и умений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548680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цесс построения структуры методической системы дистанционного обучения математике представляет собой: с одной стороны – трансформацию методической системы традиционного обучения математике с учетом специфики условий ДО, с другой стороны – трансформацию дидактической системы ДО с учетом специфики учебного предмета «математика». Результатом этого процесса является модель методической системы дистанционного обучения математике , которая включает в себя три подсистемы: Обучающая. Контрольно-диагностическая. Подсистема методического сопровождения сетевого учителя математики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548680"/>
            <a:ext cx="820891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18/02/27/s_5a956e73db2df/img3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5270" y="1143000"/>
            <a:ext cx="609346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истема контроля в системе ДО: письменные опросы (проведение их в режиме синхронного взаимодействия); тесты, предназначенные для контроля усвоения каждого учебного элемента (выполнение и проверка в режиме on-line); самостоятельные работы, дополняющие систему тестов и предназначенные для контроля сформированности умений применять изученные математические факты для решения задач в режиме самостоятельной работы и оцениваемых учителем; домашние задания, индивидуализированных в зависимости от индивидуальных целей обучения математике для выполнения в режиме самостоятельной работы и оцениваемых учителем; контрольные работы, обеспечивающие комплексный контроль уровня усвоения системы знаний по изученной теме. 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76672"/>
            <a:ext cx="792088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 условиях дистанционного обучения математике, характерной особенностью которого является отсутствие непосредственного контакта учащегося и учителя, изменяется и управление деятельностью учащихся по усвоению ими математического содержания. В отличие от традиционного обучения, учителю необходимо иметь средства, позволяющие отслеживать процесс взаимодействия с учебными материалами дистанционного ресурса. В связи с этим систему контроля целесообразно дополнить системой диагностики учебной математической деятельности учащихся, которая позволяет фиксировать интенсивности и эффективность работы учащегося с учебными материалами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16632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edu.mari.ru/mouo-sov/sosh3/DocLib3/Site/Resurs.jpg"/>
          <p:cNvPicPr>
            <a:picLocks noChangeAspect="1" noChangeArrowheads="1"/>
          </p:cNvPicPr>
          <p:nvPr/>
        </p:nvPicPr>
        <p:blipFill>
          <a:blip r:embed="rId2" cstate="screen"/>
          <a:srcRect b="66921"/>
          <a:stretch>
            <a:fillRect/>
          </a:stretch>
        </p:blipFill>
        <p:spPr bwMode="auto">
          <a:xfrm>
            <a:off x="179512" y="188640"/>
            <a:ext cx="870738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Видеоуроки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Алгебра 7-9 класс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https://mosmetod.ru/metodicheskoe-prostranstvo/srednyaya-i-starshaya-shkola/algebra-geometriya/metodicheskie-materialy/materialy-dlya-organizatsii-distantsionnogo-obucheniya-algebra-7-9-klassy.html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Математика 5-6 класс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https://mosmetod.ru/metodicheskoe-prostranstvo/srednyaya-i-starshaya-shkola/algebra-geometriya/metodicheskie-materialy/materialy-dlya-organizatsii-distantsionnogo-obucheniya-matematika-5-6-klassy.html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06896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Геометрия 7-9 класс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https://mosmetod.ru/metodicheskoe-prostranstvo/srednyaya-i-starshaya-shkola/algebra-geometriya/metodicheskie-materialy/materialy-dlya-organizatsii-distantsionnogo-obucheniya-geometriya-7-9-klassy.html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36510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Физика 7-9 класс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https://mosmetod.ru/metodicheskoe-prostranstvo/srednyaya-i-starshaya-shkola/fizika/metodicheskie-materialy/materialy-dlya-organizatsii-distantsionnogo-obucheniya-fizika-7-9-klassy.html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gym1797.mskobr.ru/files/news/%D1%81%D0%B0%D0%B9%D1%82/%D0%94%D0%9E/%D0%94%D0%BE%D1%81%D1%82%D0%B8%D0%B6%D0%B5%D0%BD%D0%B8%D1%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7272808" cy="2971462"/>
          </a:xfrm>
          <a:prstGeom prst="rect">
            <a:avLst/>
          </a:prstGeom>
          <a:noFill/>
        </p:spPr>
      </p:pic>
      <p:pic>
        <p:nvPicPr>
          <p:cNvPr id="20483" name="Picture 3" descr="https://gym1797.mskobr.ru/files/news/%D1%81%D0%B0%D0%B9%D1%82/%D0%94%D0%9E/%D0%B2%D0%BE%D0%B7%D0%BC%D0%BE%D0%B6%D0%BD%D0%BE%D1%81%D1%82%D0%B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708920"/>
            <a:ext cx="2705100" cy="6286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1032" y="3933056"/>
            <a:ext cx="87129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Онлайн-сервис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самопроверкии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самоподготовки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https://myskills.ru/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Пройти работу в формате ГИА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Получить результаты проверки заданий с развернутой частью(в течение10 дней)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главной странице сервиса выбрать раздел «Консультации» и нажать кнопку «Записаться на консультацию». Выбрать пройденную работу, дату и время консультации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назначенное время зайти в сервис и принять участие в консультации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А, ТАК ЖЕ ПРОЙТИ ТРЕНАЖЁР ПО ТЕМАМ: 2-11 класс, 14 предметов, более 900 тем, 4 уровня сложности заданий, Индивидуальная траектория тренировки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Цифровой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издательства «ПРОСВЕЩЕНИЕ»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79512" y="1324942"/>
            <a:ext cx="6768752" cy="161582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«ОБЛАЧНАЯ» ПЛАТФОРМА МЕДИАТЕКА «ПРОСВЕЩЕНИЯ»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ЭЛЕКТРОННАЯ ФОРМА УЧЕБНИКА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Пользователи: педагоги и учащиеся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E85A8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https://media.prosv.ru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52800" b="1" i="0" u="none" strike="noStrike" cap="none" normalizeH="0" baseline="0" dirty="0" smtClean="0">
              <a:ln>
                <a:noFill/>
              </a:ln>
              <a:solidFill>
                <a:srgbClr val="484C5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620688"/>
            <a:ext cx="828092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истории развития дистанционного обучения (ДО).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Понятие дистанционного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Формы занятий ДО и средства их реализации.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Технологии ДО (образовательные технологии).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Плюсы и минусы дистанционного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67676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676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Дистанционное обучение в математике.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60648"/>
            <a:ext cx="4321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Российская электронная школа (РЭШ)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51520" y="543744"/>
            <a:ext cx="7812336" cy="6617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В платформе проекта «Российская электронная школа» в свободном доступе размещены видео уроки по всем предметам для самостоятельного изучения материала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57900" b="0" i="0" u="none" strike="noStrike" cap="none" normalizeH="0" baseline="0" dirty="0" smtClean="0">
              <a:ln>
                <a:noFill/>
              </a:ln>
              <a:solidFill>
                <a:srgbClr val="484C5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6" name="Picture 2" descr="https://gym1797.mskobr.ru/files/news/%D1%81%D0%B0%D0%B9%D1%82/%D0%94%D0%9E/%D0%B8%D0%BA%D0%BE%D0%BD%D1%8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196752"/>
            <a:ext cx="4508406" cy="306381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941168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Уроки РЭШ содержат ролики с объяснениями, конспекты и дополнительные материалы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Каждый урок, помимо объяснения нового материала, содержит ряд тренировочных заданий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К каждому уроку предлагается несколько вариантов контрольных заданий, доступных после регистрации на портале РЭШ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79512" y="1701389"/>
            <a:ext cx="8676456" cy="48936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-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может выдавать задания ученикам с любого устройства: как в школе, так и дома;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- ученики могут решать задания дома полностью самостоятельно, при этом учитель видит подробные результаты каждого ребенка;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- задания 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Яндекс.Учебника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соответствуют ООП и подходят к любому УМК;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кроме библиотеки из более чем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50 000 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заданий методистами в помощь учителю подготовлены готовые подборки заданий.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400" dirty="0" smtClean="0">
              <a:solidFill>
                <a:srgbClr val="484C5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Как начать работу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1.Откройте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E85A8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https://education.yandex.ru/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2.Нажмите кнопку «Войти».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3.Авторизуйтесь или пройдите регистрацию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Яндексе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4.Укажите населенный пункт и вашу школу.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5.Укажите название или номер класса, фамилии и имена учеников.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6.Выберите предметы, которые вы ведете в классе.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7.Создайте свое первое занятие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Яндекс.Учебнике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•перейдите в «Мои занятия»;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•нажмите кнопку «Создать занятие»;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•выберите материалы из рубрикатора;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•выдайте задания ученикам.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8. После решения занятия учениками вам будет доступна статистика с результатами решения.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s://gym1797.mskobr.ru/files/news/%D1%81%D0%B0%D0%B9%D1%82/%D0%94%D0%9E/%D1%8F%D0%BD%D0%B4%D0%B5%D0%BA%D1%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0"/>
            <a:ext cx="4036740" cy="2290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820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РЕСУРСЫ для проведения дистанционных занятий (групповые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видеочаты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4131370"/>
            <a:ext cx="896448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* сервис не требует создания учетной записи и является бесплатным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**формальное ограничение на количество участников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видеочата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 отсутствует, однако сервис требует наличия быстрого соединения с сетью Интернет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484C5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4274" name="Picture 2" descr="https://gym1797.mskobr.ru/files/news/%D1%81%D0%B0%D0%B9%D1%82/%D0%94%D0%9E/%D1%81%D0%BA%D0%B0%D0%B9%D0%BF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956524"/>
            <a:ext cx="4245868" cy="1766139"/>
          </a:xfrm>
          <a:prstGeom prst="rect">
            <a:avLst/>
          </a:prstGeom>
          <a:noFill/>
        </p:spPr>
      </p:pic>
      <p:pic>
        <p:nvPicPr>
          <p:cNvPr id="54275" name="Picture 3" descr="https://gym1797.mskobr.ru/files/news/%D1%81%D0%B0%D0%B9%D1%82/%D0%94%D0%9E/%D0%B7%D1%83%D0%BC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005064"/>
            <a:ext cx="2514600" cy="1047750"/>
          </a:xfrm>
          <a:prstGeom prst="rect">
            <a:avLst/>
          </a:prstGeom>
          <a:noFill/>
        </p:spPr>
      </p:pic>
      <p:pic>
        <p:nvPicPr>
          <p:cNvPr id="54276" name="Picture 4" descr="https://gym1797.mskobr.ru/files/news/%D1%81%D0%B0%D0%B9%D1%82/%D0%94%D0%9E/%D1%82%D0%BE%D0%BB%D0%BA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3501008"/>
            <a:ext cx="2476500" cy="15525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270892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* для использования </a:t>
            </a:r>
            <a:r>
              <a:rPr lang="ru-RU" sz="1600" i="1" dirty="0" err="1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ru-RU" sz="1600" i="1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 вам понадобится учетная запись </a:t>
            </a:r>
            <a:r>
              <a:rPr lang="ru-RU" sz="1600" i="1" dirty="0" err="1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** в </a:t>
            </a:r>
            <a:r>
              <a:rPr lang="ru-RU" sz="1600" i="1" dirty="0" err="1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Skype</a:t>
            </a:r>
            <a:r>
              <a:rPr lang="ru-RU" sz="1600" i="1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 существует ограничение на максимальное количество участников </a:t>
            </a:r>
            <a:r>
              <a:rPr lang="ru-RU" sz="1600" i="1" dirty="0" err="1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видеочата</a:t>
            </a:r>
            <a:r>
              <a:rPr lang="ru-RU" sz="1600" i="1" dirty="0" smtClean="0">
                <a:solidFill>
                  <a:srgbClr val="484C51"/>
                </a:solidFill>
                <a:latin typeface="Times New Roman" pitchFamily="18" charset="0"/>
                <a:cs typeface="Times New Roman" pitchFamily="18" charset="0"/>
              </a:rPr>
              <a:t>–25 человек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Яндекс.Репетитор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https://repetitor.yandex.ru/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700 вариантов ОГЭ и ЕГЭ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Автоматическая проверка ответов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собственных вариантов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Персональные рекомендации по подготовке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Личная статистика и отслеживание прогресса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212976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Трансляции уроков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Яндекс.Эфире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https://efir.yandex.ru/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каналов с уроками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3-5 уроков в каждом классе в рабочие дни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предметы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6104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5949280"/>
            <a:ext cx="235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https://www.yaklass.ru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620688"/>
            <a:ext cx="2086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3"/>
              </a:rPr>
              <a:t>Моя школа в </a:t>
            </a:r>
            <a:r>
              <a:rPr lang="en-US" dirty="0" smtClean="0">
                <a:hlinkClick r:id="rId3"/>
              </a:rPr>
              <a:t>online</a:t>
            </a:r>
            <a:endParaRPr lang="ru-RU" dirty="0"/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196752"/>
            <a:ext cx="866588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5805264"/>
            <a:ext cx="1974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https://cifra.school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 истории развития дистанционного обучения Под дистанционными образовательными технологиями понимаются «образовательные технологии, реализуемые в основном с применением информационных и телекоммуникационных технологий при опосредованном (на расстоянии) или не полностью опосредованном взаимодействии обучающегося и педагогического работника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04664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740352" y="5661248"/>
            <a:ext cx="864096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явлению технологии дистанционного обучения способствовало развитие различных средств передачи информации на расстоянии. Основоположником данной педагогической технологии принято считать англичанина Исаака Питмана, который в 1840 году начал обучать студентов стенографии с помощью почтовых отправлений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84969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сле 1917 года модель «консультационного»(заочного) обучения была разработана в России. В 1969 году был открыт первый университет дистанционного обучения – Открытый Университет Великобритании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нятие дистанционного обучения Дистанционное образование Интернет-образование Дистанционное обучение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89248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668344" y="5661248"/>
            <a:ext cx="1008112" cy="10865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  Дистанционное образование - образование, которое полностью или частично осуществляется с помощью компьютеров и телекоммуникационных технологий и средств. Субъект дистанционного образования удалён от педагога, и/или учебных средств, и/или образовательных ресурсов.    Интернет-образование - образование, осуществляемое с использованием ресурсов и технологий глобальной сети Интернет. Дистанционное обучение - тип обучения, основанный на образовательном взаимодействии удаленных друг от друга педагогов и учащихся, реализующемся с помощью телекоммуникационных технологий и ресурсов сети Интернет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9432"/>
            <a:ext cx="8820472" cy="705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станционное образование осуществляется с преобладанием в учебном процессе дистанционных образовательных технологий, форм, методов и средств обучения, а также с использованием информации и образовательных массивов сети Интернет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85689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203</Words>
  <Application>Microsoft Office PowerPoint</Application>
  <PresentationFormat>Экран (4:3)</PresentationFormat>
  <Paragraphs>81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11111</dc:creator>
  <cp:lastModifiedBy>11111</cp:lastModifiedBy>
  <cp:revision>43</cp:revision>
  <dcterms:created xsi:type="dcterms:W3CDTF">2020-08-21T05:23:05Z</dcterms:created>
  <dcterms:modified xsi:type="dcterms:W3CDTF">2020-11-12T12:55:09Z</dcterms:modified>
</cp:coreProperties>
</file>