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69" r:id="rId8"/>
    <p:sldId id="263" r:id="rId9"/>
    <p:sldId id="274" r:id="rId10"/>
    <p:sldId id="264" r:id="rId11"/>
    <p:sldId id="277" r:id="rId12"/>
    <p:sldId id="265" r:id="rId13"/>
    <p:sldId id="278" r:id="rId14"/>
    <p:sldId id="266" r:id="rId15"/>
    <p:sldId id="267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392D6-5E0D-4C7F-ADBD-4E52643B55B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838F4-DD8D-42D5-9865-F42F755ED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245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B170-72F3-4512-9DDD-20A10A106D07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C67FE-F60C-4269-A326-D9B9A7218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78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B170-72F3-4512-9DDD-20A10A106D07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C67FE-F60C-4269-A326-D9B9A7218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060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B170-72F3-4512-9DDD-20A10A106D07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C67FE-F60C-4269-A326-D9B9A7218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505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B170-72F3-4512-9DDD-20A10A106D07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C67FE-F60C-4269-A326-D9B9A7218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041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B170-72F3-4512-9DDD-20A10A106D07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C67FE-F60C-4269-A326-D9B9A7218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633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B170-72F3-4512-9DDD-20A10A106D07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C67FE-F60C-4269-A326-D9B9A7218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025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B170-72F3-4512-9DDD-20A10A106D07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C67FE-F60C-4269-A326-D9B9A7218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999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B170-72F3-4512-9DDD-20A10A106D07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C67FE-F60C-4269-A326-D9B9A7218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574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B170-72F3-4512-9DDD-20A10A106D07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C67FE-F60C-4269-A326-D9B9A7218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132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B170-72F3-4512-9DDD-20A10A106D07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C67FE-F60C-4269-A326-D9B9A7218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993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B170-72F3-4512-9DDD-20A10A106D07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C67FE-F60C-4269-A326-D9B9A7218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859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8B170-72F3-4512-9DDD-20A10A106D07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C67FE-F60C-4269-A326-D9B9A7218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8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0777-1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571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764704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-330540" y="2796852"/>
            <a:ext cx="9765302" cy="218762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 Моделирование 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как средство р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азвивающего обучения</a:t>
            </a:r>
          </a:p>
          <a:p>
            <a:pPr algn="ctr"/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ДОУ»</a:t>
            </a:r>
            <a:endParaRPr lang="ru-RU" sz="36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4627" y="-12321"/>
            <a:ext cx="632314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Методическая разработка для педагогов ДОУ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5403" y="4581128"/>
            <a:ext cx="79131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Подготовлена Решетниковой Л.А., педагогом дополнительного образования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МОУ ВЦО №1 структурное подразделение «Детский сад №5»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79629" y="1720840"/>
            <a:ext cx="1847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4508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5775" y="0"/>
            <a:ext cx="3018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Графические модели</a:t>
            </a:r>
            <a:endParaRPr lang="ru-RU" sz="24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43808" y="3933056"/>
            <a:ext cx="3885908" cy="1944216"/>
          </a:xfrm>
          <a:prstGeom prst="roundRect">
            <a:avLst/>
          </a:prstGeom>
          <a:solidFill>
            <a:schemeClr val="bg1"/>
          </a:solidFill>
          <a:ln w="57150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278052"/>
            <a:ext cx="3885908" cy="1944216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39126" y="1329862"/>
            <a:ext cx="3885908" cy="1944216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5536" y="1329862"/>
            <a:ext cx="38573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Передают обобщенно (условно) </a:t>
            </a:r>
          </a:p>
          <a:p>
            <a:pPr algn="ctr"/>
            <a:r>
              <a:rPr lang="ru-RU" b="1" dirty="0" smtClean="0"/>
              <a:t>признаки, связи, отношения </a:t>
            </a:r>
          </a:p>
          <a:p>
            <a:pPr algn="ctr"/>
            <a:r>
              <a:rPr lang="ru-RU" b="1" dirty="0"/>
              <a:t>я</a:t>
            </a:r>
            <a:r>
              <a:rPr lang="ru-RU" b="1" dirty="0" smtClean="0"/>
              <a:t>влений. Отражают разнообразные,</a:t>
            </a:r>
          </a:p>
          <a:p>
            <a:pPr algn="ctr"/>
            <a:r>
              <a:rPr lang="ru-RU" b="1" dirty="0"/>
              <a:t>д</a:t>
            </a:r>
            <a:r>
              <a:rPr lang="ru-RU" b="1" dirty="0" smtClean="0"/>
              <a:t>лительно происходящие явления</a:t>
            </a:r>
          </a:p>
          <a:p>
            <a:pPr algn="ctr"/>
            <a:r>
              <a:rPr lang="ru-RU" b="1" dirty="0"/>
              <a:t>и</a:t>
            </a:r>
            <a:r>
              <a:rPr lang="ru-RU" b="1" dirty="0" smtClean="0"/>
              <a:t> события в природе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922249" y="1329862"/>
            <a:ext cx="3885908" cy="203132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Примеры: календари наблюдений за природой; планы комнаты</a:t>
            </a:r>
            <a:r>
              <a:rPr lang="ru-RU" b="1" dirty="0"/>
              <a:t>;</a:t>
            </a:r>
            <a:endParaRPr lang="ru-RU" b="1" dirty="0" smtClean="0"/>
          </a:p>
          <a:p>
            <a:pPr algn="ctr"/>
            <a:r>
              <a:rPr lang="ru-RU" b="1" dirty="0" smtClean="0"/>
              <a:t>географические карты;</a:t>
            </a:r>
          </a:p>
          <a:p>
            <a:pPr algn="ctr"/>
            <a:r>
              <a:rPr lang="ru-RU" b="1" dirty="0"/>
              <a:t>с</a:t>
            </a:r>
            <a:r>
              <a:rPr lang="ru-RU" b="1" dirty="0" smtClean="0"/>
              <a:t>хемы; графики; модели года; модели, отражающие </a:t>
            </a:r>
          </a:p>
          <a:p>
            <a:pPr algn="ctr"/>
            <a:r>
              <a:rPr lang="ru-RU" b="1" dirty="0"/>
              <a:t>п</a:t>
            </a:r>
            <a:r>
              <a:rPr lang="ru-RU" b="1" dirty="0" smtClean="0"/>
              <a:t>ризнаки данной системы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43808" y="4141948"/>
            <a:ext cx="4023767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Развивается наглядно-схематическое</a:t>
            </a:r>
          </a:p>
          <a:p>
            <a:pPr algn="ctr"/>
            <a:r>
              <a:rPr lang="ru-RU" b="1" dirty="0"/>
              <a:t>м</a:t>
            </a:r>
            <a:r>
              <a:rPr lang="ru-RU" b="1" dirty="0" smtClean="0"/>
              <a:t>ышление, умение рассуждать,</a:t>
            </a:r>
          </a:p>
          <a:p>
            <a:pPr algn="ctr"/>
            <a:r>
              <a:rPr lang="ru-RU" b="1" dirty="0"/>
              <a:t>а</a:t>
            </a:r>
            <a:r>
              <a:rPr lang="ru-RU" b="1" dirty="0" smtClean="0"/>
              <a:t>нализировать, сопоставлять</a:t>
            </a:r>
          </a:p>
          <a:p>
            <a:pPr algn="ctr"/>
            <a:r>
              <a:rPr lang="ru-RU" b="1" dirty="0"/>
              <a:t>с</a:t>
            </a:r>
            <a:r>
              <a:rPr lang="ru-RU" b="1" dirty="0" smtClean="0"/>
              <a:t>обытия, а затем обобщать и делать</a:t>
            </a:r>
          </a:p>
          <a:p>
            <a:pPr algn="ctr"/>
            <a:r>
              <a:rPr lang="ru-RU" b="1" dirty="0"/>
              <a:t>в</a:t>
            </a:r>
            <a:r>
              <a:rPr lang="ru-RU" b="1" dirty="0" smtClean="0"/>
              <a:t>ыводы, то есть активизируется речь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8301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DSCF6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9"/>
            <a:ext cx="6372200" cy="5400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2740"/>
            <a:ext cx="6701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Проект «Птицы вокруг нас» </a:t>
            </a:r>
            <a:r>
              <a:rPr lang="ru-RU" b="1" dirty="0" smtClean="0"/>
              <a:t>(подготовительная группа)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372200" y="1916832"/>
            <a:ext cx="28758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Заполнение календаря </a:t>
            </a:r>
          </a:p>
          <a:p>
            <a:pPr algn="ctr"/>
            <a:r>
              <a:rPr lang="ru-RU" b="1" dirty="0" smtClean="0"/>
              <a:t>наблюдений</a:t>
            </a:r>
          </a:p>
          <a:p>
            <a:pPr algn="ctr"/>
            <a:r>
              <a:rPr lang="ru-RU" b="1" dirty="0"/>
              <a:t>з</a:t>
            </a:r>
            <a:r>
              <a:rPr lang="ru-RU" b="1" dirty="0" smtClean="0"/>
              <a:t>а зимующими птицами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Модели: цветные обозначения птиц в виде галочек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38656"/>
            <a:ext cx="8689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Развиваются: интерес к наблюдениям, воображение, внимание, ответственность за </a:t>
            </a:r>
          </a:p>
          <a:p>
            <a:pPr algn="ctr"/>
            <a:r>
              <a:rPr lang="ru-RU" b="1" dirty="0" smtClean="0"/>
              <a:t>порученное дело, способность к абстрагированию, умение работать  сообща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0952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836712"/>
            <a:ext cx="2357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Практические модели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836712"/>
            <a:ext cx="3885908" cy="1944216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60032" y="836712"/>
            <a:ext cx="3885908" cy="1944216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43808" y="3933056"/>
            <a:ext cx="3885908" cy="1944216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43808" y="27856"/>
            <a:ext cx="3160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Практические модели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0363" y="1070156"/>
            <a:ext cx="356450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Познаются явления или свойства </a:t>
            </a:r>
          </a:p>
          <a:p>
            <a:pPr algn="ctr"/>
            <a:r>
              <a:rPr lang="ru-RU" b="1" dirty="0"/>
              <a:t>о</a:t>
            </a:r>
            <a:r>
              <a:rPr lang="ru-RU" b="1" dirty="0" smtClean="0"/>
              <a:t>бъектов при совершении</a:t>
            </a:r>
          </a:p>
          <a:p>
            <a:pPr algn="ctr"/>
            <a:r>
              <a:rPr lang="ru-RU" b="1" dirty="0"/>
              <a:t>д</a:t>
            </a:r>
            <a:r>
              <a:rPr lang="ru-RU" b="1" dirty="0" smtClean="0"/>
              <a:t>ействий с предметами –</a:t>
            </a:r>
          </a:p>
          <a:p>
            <a:pPr algn="ctr"/>
            <a:r>
              <a:rPr lang="ru-RU" b="1" dirty="0" smtClean="0"/>
              <a:t>заместителями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938360" y="4028001"/>
            <a:ext cx="37913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Развивается: интерес к поисковой</a:t>
            </a:r>
          </a:p>
          <a:p>
            <a:pPr algn="ctr"/>
            <a:r>
              <a:rPr lang="ru-RU" b="1" dirty="0"/>
              <a:t>д</a:t>
            </a:r>
            <a:r>
              <a:rPr lang="ru-RU" b="1" dirty="0" smtClean="0"/>
              <a:t>еятельности; способности видеть</a:t>
            </a:r>
          </a:p>
          <a:p>
            <a:pPr algn="ctr"/>
            <a:r>
              <a:rPr lang="ru-RU" b="1" dirty="0"/>
              <a:t>п</a:t>
            </a:r>
            <a:r>
              <a:rPr lang="ru-RU" b="1" dirty="0" smtClean="0"/>
              <a:t>роблему, ставить цель, отбирать</a:t>
            </a:r>
          </a:p>
          <a:p>
            <a:pPr algn="ctr"/>
            <a:r>
              <a:rPr lang="ru-RU" b="1" dirty="0"/>
              <a:t>с</a:t>
            </a:r>
            <a:r>
              <a:rPr lang="ru-RU" b="1" dirty="0" smtClean="0"/>
              <a:t>редства и материалы для </a:t>
            </a:r>
          </a:p>
          <a:p>
            <a:pPr algn="ctr"/>
            <a:r>
              <a:rPr lang="ru-RU" b="1" dirty="0"/>
              <a:t>д</a:t>
            </a:r>
            <a:r>
              <a:rPr lang="ru-RU" b="1" dirty="0" smtClean="0"/>
              <a:t>еятельности; умения объяснять</a:t>
            </a:r>
          </a:p>
          <a:p>
            <a:pPr algn="ctr"/>
            <a:r>
              <a:rPr lang="ru-RU" b="1" dirty="0"/>
              <a:t>п</a:t>
            </a:r>
            <a:r>
              <a:rPr lang="ru-RU" b="1" dirty="0" smtClean="0"/>
              <a:t>ричинно-следственные связи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1070156"/>
            <a:ext cx="332373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Пример: гвоздь – модель когтя</a:t>
            </a:r>
          </a:p>
          <a:p>
            <a:pPr algn="ctr"/>
            <a:r>
              <a:rPr lang="ru-RU" b="1" dirty="0" smtClean="0"/>
              <a:t>белки; камни, кора дерева, </a:t>
            </a:r>
          </a:p>
          <a:p>
            <a:pPr algn="ctr"/>
            <a:r>
              <a:rPr lang="ru-RU" b="1" dirty="0" smtClean="0"/>
              <a:t>коробочки с землей - для </a:t>
            </a:r>
          </a:p>
          <a:p>
            <a:pPr algn="ctr"/>
            <a:r>
              <a:rPr lang="ru-RU" b="1" dirty="0"/>
              <a:t>о</a:t>
            </a:r>
            <a:r>
              <a:rPr lang="ru-RU" b="1" dirty="0" smtClean="0"/>
              <a:t>пределения приспособления </a:t>
            </a:r>
          </a:p>
          <a:p>
            <a:pPr algn="ctr"/>
            <a:r>
              <a:rPr lang="ru-RU" b="1" dirty="0"/>
              <a:t>б</a:t>
            </a:r>
            <a:r>
              <a:rPr lang="ru-RU" b="1" dirty="0" smtClean="0"/>
              <a:t>елки к жизни на деревьях</a:t>
            </a:r>
          </a:p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0643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1195"/>
            <a:ext cx="75974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Проект «Земля – наш общий дом» </a:t>
            </a:r>
            <a:r>
              <a:rPr lang="ru-RU" b="1" dirty="0" smtClean="0"/>
              <a:t>(подготовительная группа)</a:t>
            </a:r>
            <a:endParaRPr lang="ru-RU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901681" y="2277762"/>
            <a:ext cx="325339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НОД: «Как  белка, заяц и</a:t>
            </a:r>
          </a:p>
          <a:p>
            <a:pPr algn="ctr"/>
            <a:r>
              <a:rPr lang="ru-RU" b="1" dirty="0" smtClean="0"/>
              <a:t> лось проводят зиму в лесу»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Модели:  гвозди – когти белки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733255"/>
            <a:ext cx="94330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Развиваются: способность устанавливать причинно-следственные связи между строением </a:t>
            </a:r>
          </a:p>
          <a:p>
            <a:pPr algn="ctr"/>
            <a:r>
              <a:rPr lang="ru-RU" b="1" dirty="0" smtClean="0"/>
              <a:t>(гвоздь) и образом жизни животного (кора деревьев, камни, почва) в природных </a:t>
            </a:r>
          </a:p>
          <a:p>
            <a:pPr algn="ctr"/>
            <a:r>
              <a:rPr lang="ru-RU" b="1" dirty="0" smtClean="0"/>
              <a:t>условиях;  умения слушать вопросы взрослого и выслушивать ответы сверстников</a:t>
            </a:r>
          </a:p>
          <a:p>
            <a:endParaRPr lang="ru-RU" dirty="0"/>
          </a:p>
        </p:txBody>
      </p:sp>
      <p:pic>
        <p:nvPicPr>
          <p:cNvPr id="1026" name="Picture 2" descr="C:\Users\User\Desktop\DSCF94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5901681" cy="482453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99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65138" y="2814027"/>
            <a:ext cx="19060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Требования </a:t>
            </a:r>
          </a:p>
          <a:p>
            <a:r>
              <a:rPr lang="ru-RU" sz="2400" b="1" dirty="0" smtClean="0"/>
              <a:t> к моделям</a:t>
            </a:r>
            <a:endParaRPr lang="ru-RU" sz="2400" b="1" dirty="0"/>
          </a:p>
        </p:txBody>
      </p:sp>
      <p:sp>
        <p:nvSpPr>
          <p:cNvPr id="3" name="Овал 2"/>
          <p:cNvSpPr/>
          <p:nvPr/>
        </p:nvSpPr>
        <p:spPr>
          <a:xfrm>
            <a:off x="117739" y="1675201"/>
            <a:ext cx="3456384" cy="1872208"/>
          </a:xfrm>
          <a:prstGeom prst="ellipse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7739" y="1872641"/>
            <a:ext cx="34563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Должны  </a:t>
            </a:r>
            <a:r>
              <a:rPr lang="ru-RU" dirty="0" smtClean="0"/>
              <a:t>   </a:t>
            </a:r>
            <a:r>
              <a:rPr lang="ru-RU" b="1" dirty="0" smtClean="0"/>
              <a:t> </a:t>
            </a:r>
            <a:r>
              <a:rPr lang="ru-RU" b="1" dirty="0"/>
              <a:t>о</a:t>
            </a:r>
            <a:r>
              <a:rPr lang="ru-RU" b="1" dirty="0" smtClean="0"/>
              <a:t>тражать</a:t>
            </a:r>
          </a:p>
          <a:p>
            <a:pPr algn="ctr"/>
            <a:r>
              <a:rPr lang="ru-RU" b="1" dirty="0"/>
              <a:t>о</a:t>
            </a:r>
            <a:r>
              <a:rPr lang="ru-RU" b="1" dirty="0" smtClean="0"/>
              <a:t>сновные свойства объекта</a:t>
            </a:r>
          </a:p>
          <a:p>
            <a:pPr algn="ctr"/>
            <a:r>
              <a:rPr lang="ru-RU" b="1" dirty="0"/>
              <a:t>и</a:t>
            </a:r>
            <a:r>
              <a:rPr lang="ru-RU" b="1" dirty="0" smtClean="0"/>
              <a:t> быть по структуре аналогичной</a:t>
            </a:r>
          </a:p>
          <a:p>
            <a:pPr algn="ctr"/>
            <a:r>
              <a:rPr lang="ru-RU" b="1" dirty="0"/>
              <a:t>р</a:t>
            </a:r>
            <a:r>
              <a:rPr lang="ru-RU" b="1" dirty="0" smtClean="0"/>
              <a:t>еальному объекту</a:t>
            </a:r>
            <a:endParaRPr lang="ru-RU" b="1" dirty="0"/>
          </a:p>
        </p:txBody>
      </p:sp>
      <p:sp>
        <p:nvSpPr>
          <p:cNvPr id="5" name="Овал 4"/>
          <p:cNvSpPr/>
          <p:nvPr/>
        </p:nvSpPr>
        <p:spPr>
          <a:xfrm>
            <a:off x="5555823" y="1550375"/>
            <a:ext cx="3456384" cy="1872208"/>
          </a:xfrm>
          <a:prstGeom prst="ellipse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855531" y="4389204"/>
            <a:ext cx="3456384" cy="1872208"/>
          </a:xfrm>
          <a:prstGeom prst="ellipse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523848" y="2024814"/>
            <a:ext cx="36828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Быть доступными </a:t>
            </a:r>
          </a:p>
          <a:p>
            <a:pPr algn="ctr"/>
            <a:r>
              <a:rPr lang="ru-RU" b="1" dirty="0" smtClean="0"/>
              <a:t>для восприятия</a:t>
            </a:r>
          </a:p>
          <a:p>
            <a:pPr algn="ctr"/>
            <a:r>
              <a:rPr lang="ru-RU" b="1" dirty="0"/>
              <a:t>р</a:t>
            </a:r>
            <a:r>
              <a:rPr lang="ru-RU" b="1" dirty="0" smtClean="0"/>
              <a:t>ебенком данного возраста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471522" y="4725143"/>
            <a:ext cx="24098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b="1" dirty="0"/>
              <a:t>О</a:t>
            </a:r>
            <a:r>
              <a:rPr lang="ru-RU" b="1" dirty="0" smtClean="0"/>
              <a:t>блегчать </a:t>
            </a:r>
          </a:p>
          <a:p>
            <a:pPr algn="ctr"/>
            <a:r>
              <a:rPr lang="ru-RU" b="1" dirty="0"/>
              <a:t>п</a:t>
            </a:r>
            <a:r>
              <a:rPr lang="ru-RU" b="1" dirty="0" smtClean="0"/>
              <a:t>роцесс овладения</a:t>
            </a:r>
          </a:p>
          <a:p>
            <a:pPr algn="ctr"/>
            <a:r>
              <a:rPr lang="ru-RU" b="1" dirty="0"/>
              <a:t>з</a:t>
            </a:r>
            <a:r>
              <a:rPr lang="ru-RU" b="1" dirty="0" smtClean="0"/>
              <a:t>наниями, умениями,</a:t>
            </a:r>
          </a:p>
          <a:p>
            <a:pPr algn="ctr"/>
            <a:r>
              <a:rPr lang="ru-RU" b="1" dirty="0" smtClean="0"/>
              <a:t>навыками</a:t>
            </a:r>
            <a:endParaRPr lang="ru-RU" b="1" dirty="0"/>
          </a:p>
        </p:txBody>
      </p:sp>
      <p:sp>
        <p:nvSpPr>
          <p:cNvPr id="10" name="Овал 9"/>
          <p:cNvSpPr/>
          <p:nvPr/>
        </p:nvSpPr>
        <p:spPr>
          <a:xfrm>
            <a:off x="2627784" y="134434"/>
            <a:ext cx="3456384" cy="1872208"/>
          </a:xfrm>
          <a:prstGeom prst="ellipse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669775" y="591071"/>
            <a:ext cx="34446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Развивать интерес</a:t>
            </a:r>
          </a:p>
          <a:p>
            <a:pPr algn="ctr"/>
            <a:r>
              <a:rPr lang="ru-RU" b="1" dirty="0"/>
              <a:t>к</a:t>
            </a:r>
            <a:r>
              <a:rPr lang="ru-RU" b="1" dirty="0" smtClean="0"/>
              <a:t> познавательной деятельности, нести в себе что-то новое</a:t>
            </a:r>
            <a:endParaRPr lang="ru-RU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341407" y="3624064"/>
            <a:ext cx="484632" cy="65509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0800000">
            <a:off x="4325304" y="2158931"/>
            <a:ext cx="484632" cy="65509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6200000">
            <a:off x="5471630" y="3095035"/>
            <a:ext cx="484632" cy="65509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5400000">
            <a:off x="3141449" y="3139455"/>
            <a:ext cx="484632" cy="65509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37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17804" y="0"/>
            <a:ext cx="4661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Этапы обучения моделированию</a:t>
            </a:r>
            <a:endParaRPr lang="ru-RU" sz="2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96144" y="463658"/>
            <a:ext cx="7920880" cy="646331"/>
          </a:xfrm>
          <a:prstGeom prst="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18899" y="461030"/>
            <a:ext cx="8048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Знакомство с моделью. Разобрать, что в объекте замещает тот или иной знак,</a:t>
            </a:r>
          </a:p>
          <a:p>
            <a:pPr algn="ctr"/>
            <a:r>
              <a:rPr lang="ru-RU" b="1" dirty="0"/>
              <a:t>с</a:t>
            </a:r>
            <a:r>
              <a:rPr lang="ru-RU" b="1" dirty="0" smtClean="0"/>
              <a:t>имвол. Предложить описать объект с помощью модели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6144" y="1844823"/>
            <a:ext cx="7920880" cy="646331"/>
          </a:xfrm>
          <a:prstGeom prst="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46376" y="3178660"/>
            <a:ext cx="7920880" cy="646331"/>
          </a:xfrm>
          <a:prstGeom prst="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7307" y="4557557"/>
            <a:ext cx="7920880" cy="646331"/>
          </a:xfrm>
          <a:prstGeom prst="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80034" y="5931514"/>
            <a:ext cx="7920880" cy="646331"/>
          </a:xfrm>
          <a:prstGeom prst="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248378" y="1131275"/>
            <a:ext cx="484632" cy="597078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248378" y="2480320"/>
            <a:ext cx="484632" cy="597078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248378" y="3859307"/>
            <a:ext cx="484632" cy="597078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275431" y="5225718"/>
            <a:ext cx="484632" cy="597078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15242" y="1833989"/>
            <a:ext cx="8346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Организация сравнения двух объектов между собой. Учить выделять признаки </a:t>
            </a:r>
          </a:p>
          <a:p>
            <a:r>
              <a:rPr lang="ru-RU" b="1" dirty="0" smtClean="0"/>
              <a:t>различия и сходства. Задание: отобрать модели, заменяющие эти признаки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01083" y="3178660"/>
            <a:ext cx="7233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Постепенное увеличение количества  сравниваемых объектов до 3-4х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16354" y="4557556"/>
            <a:ext cx="7734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Обучение моделированию существенных или значимых для деятельности</a:t>
            </a:r>
          </a:p>
          <a:p>
            <a:pPr algn="ctr"/>
            <a:r>
              <a:rPr lang="ru-RU" b="1" dirty="0"/>
              <a:t>п</a:t>
            </a:r>
            <a:r>
              <a:rPr lang="ru-RU" b="1" dirty="0" smtClean="0"/>
              <a:t>ризнаков (например, определяющих способ удаления пыли с растений)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76041" y="5928810"/>
            <a:ext cx="7328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Предложение детям самостоятельно составить модель элементарных </a:t>
            </a:r>
          </a:p>
          <a:p>
            <a:pPr algn="ctr"/>
            <a:r>
              <a:rPr lang="ru-RU" b="1" dirty="0"/>
              <a:t>п</a:t>
            </a:r>
            <a:r>
              <a:rPr lang="ru-RU" b="1" dirty="0" smtClean="0"/>
              <a:t>онятий («рыбы», «звери», «живое», «домашние животные»)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0419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20777-1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374" y="0"/>
            <a:ext cx="9144000" cy="6858000"/>
          </a:xfrm>
          <a:prstGeom prst="rect">
            <a:avLst/>
          </a:prstGeom>
          <a:noFill/>
          <a:ln w="571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07880" y="2729157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6718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1840" y="559022"/>
            <a:ext cx="2717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Основные понятия</a:t>
            </a:r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125" y="1440066"/>
            <a:ext cx="8856984" cy="1416353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18171" y="1809688"/>
            <a:ext cx="837966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Моделирование (моделирующая деятельность) – </a:t>
            </a:r>
            <a:r>
              <a:rPr lang="ru-RU" b="1" dirty="0" smtClean="0"/>
              <a:t>совместная деятельность</a:t>
            </a:r>
          </a:p>
          <a:p>
            <a:r>
              <a:rPr lang="ru-RU" b="1" dirty="0"/>
              <a:t>п</a:t>
            </a:r>
            <a:r>
              <a:rPr lang="ru-RU" b="1" dirty="0" smtClean="0"/>
              <a:t>едагога и детей по построению (выбору или конструированию) моделей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3645024"/>
            <a:ext cx="8856984" cy="1368152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3851157"/>
            <a:ext cx="91087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000" b="1" dirty="0" smtClean="0"/>
              <a:t>Модели </a:t>
            </a:r>
            <a:r>
              <a:rPr lang="ru-RU" b="1" dirty="0" smtClean="0"/>
              <a:t>– материальные заместители реальных предметов, явлений природы,</a:t>
            </a:r>
          </a:p>
          <a:p>
            <a:pPr algn="just"/>
            <a:r>
              <a:rPr lang="ru-RU" b="1" dirty="0"/>
              <a:t>о</a:t>
            </a:r>
            <a:r>
              <a:rPr lang="ru-RU" b="1" dirty="0" smtClean="0"/>
              <a:t>тображающие их признаки, структуру, взаимосвязи между структурными частями или </a:t>
            </a:r>
          </a:p>
          <a:p>
            <a:pPr algn="just"/>
            <a:r>
              <a:rPr lang="ru-RU" b="1" dirty="0"/>
              <a:t>м</a:t>
            </a:r>
            <a:r>
              <a:rPr lang="ru-RU" b="1" dirty="0" smtClean="0"/>
              <a:t>ежду отдельными компонентами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1849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44026" y="2990618"/>
            <a:ext cx="2520280" cy="1008112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5623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Роль моделей и моделирования в развитии познавательных способностей  дошкольников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45981" y="3310008"/>
            <a:ext cx="2052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МОДЕЛИРОВАНИЕ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11070" y="1081426"/>
            <a:ext cx="3313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04641" y="1006334"/>
            <a:ext cx="3616916" cy="1368152"/>
          </a:xfrm>
          <a:prstGeom prst="roundRect">
            <a:avLst>
              <a:gd name="adj" fmla="val 14953"/>
            </a:avLst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32040" y="1081426"/>
            <a:ext cx="3816424" cy="13681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28216" y="4935581"/>
            <a:ext cx="3600400" cy="13681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8015" y="4886276"/>
            <a:ext cx="3616915" cy="13681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04640" y="1102694"/>
            <a:ext cx="37202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Способствует формированию</a:t>
            </a:r>
          </a:p>
          <a:p>
            <a:r>
              <a:rPr lang="ru-RU" b="1" dirty="0"/>
              <a:t>п</a:t>
            </a:r>
            <a:r>
              <a:rPr lang="ru-RU" b="1" dirty="0" smtClean="0"/>
              <a:t>ростейших способов </a:t>
            </a:r>
            <a:r>
              <a:rPr lang="ru-RU" b="1" dirty="0"/>
              <a:t>у</a:t>
            </a:r>
            <a:r>
              <a:rPr lang="ru-RU" b="1" dirty="0" smtClean="0"/>
              <a:t>мственной деятельности: обследование, сравнение, анализ, синтез и т.д.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920204" y="1228745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Развивает активную позицию</a:t>
            </a:r>
          </a:p>
          <a:p>
            <a:pPr algn="ctr"/>
            <a:r>
              <a:rPr lang="ru-RU" b="1" dirty="0"/>
              <a:t>д</a:t>
            </a:r>
            <a:r>
              <a:rPr lang="ru-RU" b="1" dirty="0" smtClean="0"/>
              <a:t>ошкольников, стимулирует их</a:t>
            </a:r>
          </a:p>
          <a:p>
            <a:pPr algn="ctr"/>
            <a:r>
              <a:rPr lang="ru-RU" b="1" dirty="0"/>
              <a:t>п</a:t>
            </a:r>
            <a:r>
              <a:rPr lang="ru-RU" b="1" dirty="0" smtClean="0"/>
              <a:t>ознавательную деятельность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11560" y="4944891"/>
            <a:ext cx="34580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Развивает </a:t>
            </a:r>
          </a:p>
          <a:p>
            <a:pPr algn="ctr"/>
            <a:r>
              <a:rPr lang="ru-RU" b="1" dirty="0" smtClean="0"/>
              <a:t> творческое мышление, психические </a:t>
            </a:r>
          </a:p>
          <a:p>
            <a:pPr algn="ctr"/>
            <a:r>
              <a:rPr lang="ru-RU" b="1" dirty="0" smtClean="0"/>
              <a:t>процессы, речевые навыки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28216" y="4935581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Развивает интерес к овладению</a:t>
            </a:r>
          </a:p>
          <a:p>
            <a:pPr algn="ctr"/>
            <a:r>
              <a:rPr lang="ru-RU" b="1" dirty="0" smtClean="0"/>
              <a:t> способами познавательной </a:t>
            </a:r>
          </a:p>
          <a:p>
            <a:pPr algn="ctr"/>
            <a:r>
              <a:rPr lang="ru-RU" b="1" dirty="0"/>
              <a:t>д</a:t>
            </a:r>
            <a:r>
              <a:rPr lang="ru-RU" b="1" dirty="0" smtClean="0"/>
              <a:t>еятельности, необходимыми </a:t>
            </a:r>
          </a:p>
          <a:p>
            <a:pPr algn="ctr"/>
            <a:r>
              <a:rPr lang="ru-RU" b="1" dirty="0" smtClean="0"/>
              <a:t>для приобретения </a:t>
            </a:r>
            <a:r>
              <a:rPr lang="ru-RU" b="1" dirty="0"/>
              <a:t>н</a:t>
            </a:r>
            <a:r>
              <a:rPr lang="ru-RU" b="1" dirty="0" smtClean="0"/>
              <a:t>овых знаний</a:t>
            </a:r>
            <a:endParaRPr lang="ru-RU" b="1" dirty="0"/>
          </a:p>
        </p:txBody>
      </p:sp>
      <p:sp>
        <p:nvSpPr>
          <p:cNvPr id="21" name="Стрелка вправо 20"/>
          <p:cNvSpPr/>
          <p:nvPr/>
        </p:nvSpPr>
        <p:spPr>
          <a:xfrm rot="19243848">
            <a:off x="5807102" y="2755113"/>
            <a:ext cx="978408" cy="484632"/>
          </a:xfrm>
          <a:prstGeom prst="rightArrow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2860755">
            <a:off x="5792495" y="4109189"/>
            <a:ext cx="978408" cy="484632"/>
          </a:xfrm>
          <a:prstGeom prst="rightArrow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13136202">
            <a:off x="2242240" y="2704741"/>
            <a:ext cx="978408" cy="484632"/>
          </a:xfrm>
          <a:prstGeom prst="rightArrow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8263319">
            <a:off x="2352238" y="4112774"/>
            <a:ext cx="978408" cy="484632"/>
          </a:xfrm>
          <a:prstGeom prst="rightArrow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91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9087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620688"/>
            <a:ext cx="2952328" cy="1656184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19146" y="1068089"/>
            <a:ext cx="23511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Цель</a:t>
            </a:r>
          </a:p>
          <a:p>
            <a:pPr algn="ctr"/>
            <a:r>
              <a:rPr lang="ru-RU" sz="2400" b="1" dirty="0" smtClean="0"/>
              <a:t>моделирования</a:t>
            </a:r>
            <a:endParaRPr lang="ru-RU" sz="2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63887" y="908720"/>
            <a:ext cx="5472607" cy="1152128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570889" y="997514"/>
            <a:ext cx="52992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Обеспечить успешное усвоение детьми знаний об </a:t>
            </a:r>
          </a:p>
          <a:p>
            <a:pPr algn="ctr"/>
            <a:r>
              <a:rPr lang="ru-RU" b="1" dirty="0"/>
              <a:t>о</a:t>
            </a:r>
            <a:r>
              <a:rPr lang="ru-RU" b="1" dirty="0" smtClean="0"/>
              <a:t>собенностях объектов, их структуре,</a:t>
            </a:r>
          </a:p>
          <a:p>
            <a:r>
              <a:rPr lang="ru-RU" b="1" dirty="0"/>
              <a:t>с</a:t>
            </a:r>
            <a:r>
              <a:rPr lang="ru-RU" b="1" dirty="0" smtClean="0"/>
              <a:t>вязях и отношениях, существующих между ними</a:t>
            </a:r>
            <a:endParaRPr lang="ru-RU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2636912"/>
            <a:ext cx="2952328" cy="1656184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8561" y="4725144"/>
            <a:ext cx="2952328" cy="1656184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73833" y="2888940"/>
            <a:ext cx="5328592" cy="115212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10830" y="2878887"/>
            <a:ext cx="5525665" cy="1152128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81124" y="4977172"/>
            <a:ext cx="5455370" cy="1152128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40138" y="2916941"/>
            <a:ext cx="23511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Особенности</a:t>
            </a:r>
          </a:p>
          <a:p>
            <a:pPr algn="ctr"/>
            <a:r>
              <a:rPr lang="ru-RU" sz="2400" b="1" dirty="0" smtClean="0"/>
              <a:t>моделирования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491880" y="2916941"/>
            <a:ext cx="57632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Оно делает наглядным скрытые от непосредственного </a:t>
            </a:r>
          </a:p>
          <a:p>
            <a:pPr algn="ctr"/>
            <a:r>
              <a:rPr lang="ru-RU" b="1" dirty="0"/>
              <a:t>в</a:t>
            </a:r>
            <a:r>
              <a:rPr lang="ru-RU" b="1" dirty="0" smtClean="0"/>
              <a:t>осприятия свойства, связи, отношения объектов, </a:t>
            </a:r>
          </a:p>
          <a:p>
            <a:pPr algn="ctr"/>
            <a:r>
              <a:rPr lang="ru-RU" b="1" dirty="0"/>
              <a:t>к</a:t>
            </a:r>
            <a:r>
              <a:rPr lang="ru-RU" b="1" dirty="0" smtClean="0"/>
              <a:t>оторые </a:t>
            </a:r>
            <a:r>
              <a:rPr lang="ru-RU" b="1" dirty="0"/>
              <a:t>я</a:t>
            </a:r>
            <a:r>
              <a:rPr lang="ru-RU" b="1" dirty="0" smtClean="0"/>
              <a:t>вляются существенными для понимания </a:t>
            </a:r>
          </a:p>
          <a:p>
            <a:pPr algn="ctr"/>
            <a:r>
              <a:rPr lang="ru-RU" b="1" dirty="0" smtClean="0"/>
              <a:t>фактов и явлений окружающей действительности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12146" y="5018384"/>
            <a:ext cx="23511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Принцип </a:t>
            </a:r>
          </a:p>
          <a:p>
            <a:pPr algn="ctr"/>
            <a:r>
              <a:rPr lang="ru-RU" sz="2400" b="1" dirty="0" smtClean="0"/>
              <a:t>моделирования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831701" y="5230070"/>
            <a:ext cx="4812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Замещение реальных объектов предметами, </a:t>
            </a:r>
          </a:p>
          <a:p>
            <a:pPr algn="ctr"/>
            <a:r>
              <a:rPr lang="ru-RU" b="1" dirty="0" smtClean="0"/>
              <a:t>схемами,  изображениями, знаками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7743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77973" y="2564904"/>
            <a:ext cx="2190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Виды моделей</a:t>
            </a:r>
            <a:endParaRPr lang="ru-RU" sz="24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99592" y="477942"/>
            <a:ext cx="2808312" cy="914400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63590" y="611976"/>
            <a:ext cx="2426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Предметные</a:t>
            </a:r>
          </a:p>
          <a:p>
            <a:pPr algn="ctr"/>
            <a:r>
              <a:rPr lang="ru-RU" sz="2000" b="1" dirty="0" smtClean="0"/>
              <a:t>(сходные с натурой)</a:t>
            </a:r>
            <a:endParaRPr lang="ru-RU" sz="2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68682" y="4339952"/>
            <a:ext cx="2808312" cy="914400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28810" y="430052"/>
            <a:ext cx="2808312" cy="914400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76742" y="4339951"/>
            <a:ext cx="2808312" cy="914400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844977" y="611976"/>
            <a:ext cx="18465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Предметно –</a:t>
            </a:r>
          </a:p>
          <a:p>
            <a:pPr algn="ctr"/>
            <a:r>
              <a:rPr lang="ru-RU" sz="2000" b="1" dirty="0" smtClean="0"/>
              <a:t>схематические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48094" y="4473986"/>
            <a:ext cx="25101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Графические</a:t>
            </a:r>
          </a:p>
          <a:p>
            <a:pPr algn="ctr"/>
            <a:r>
              <a:rPr lang="ru-RU" sz="2000" b="1" dirty="0" smtClean="0"/>
              <a:t>(в плоскости бумаги)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446338" y="4473986"/>
            <a:ext cx="28691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Практические</a:t>
            </a:r>
          </a:p>
          <a:p>
            <a:pPr algn="ctr"/>
            <a:r>
              <a:rPr lang="ru-RU" sz="2000" b="1" dirty="0" smtClean="0"/>
              <a:t>(экспериментирование)</a:t>
            </a:r>
            <a:endParaRPr lang="ru-RU" sz="2000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 flipV="1">
            <a:off x="1979712" y="1628800"/>
            <a:ext cx="1728192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148064" y="3022104"/>
            <a:ext cx="1584902" cy="11269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5148064" y="1628800"/>
            <a:ext cx="162017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2203180" y="3022104"/>
            <a:ext cx="1699044" cy="11269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2411760" y="1772816"/>
            <a:ext cx="4032448" cy="2304256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342435" y="2564904"/>
            <a:ext cx="2190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Виды моделей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23920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0"/>
            <a:ext cx="3019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Предметные модели</a:t>
            </a:r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836712"/>
            <a:ext cx="3885908" cy="1944216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3836" y="1052736"/>
            <a:ext cx="387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Воспроизводятся конструктивные</a:t>
            </a:r>
          </a:p>
          <a:p>
            <a:pPr algn="ctr"/>
            <a:r>
              <a:rPr lang="ru-RU" b="1" dirty="0"/>
              <a:t>о</a:t>
            </a:r>
            <a:r>
              <a:rPr lang="ru-RU" b="1" dirty="0" smtClean="0"/>
              <a:t>собенности, пропорции, </a:t>
            </a:r>
          </a:p>
          <a:p>
            <a:pPr algn="ctr"/>
            <a:r>
              <a:rPr lang="ru-RU" b="1" dirty="0" smtClean="0"/>
              <a:t>взаимосвязи частей каких-либо </a:t>
            </a:r>
          </a:p>
          <a:p>
            <a:pPr algn="ctr"/>
            <a:r>
              <a:rPr lang="ru-RU" b="1" dirty="0" smtClean="0"/>
              <a:t>объектов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88024" y="887070"/>
            <a:ext cx="3885908" cy="1944216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99792" y="3933056"/>
            <a:ext cx="3885908" cy="1944216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984644" y="1065077"/>
            <a:ext cx="37769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Примеры: аквариум, глобус, </a:t>
            </a:r>
          </a:p>
          <a:p>
            <a:pPr algn="ctr"/>
            <a:r>
              <a:rPr lang="ru-RU" b="1" dirty="0"/>
              <a:t>м</a:t>
            </a:r>
            <a:r>
              <a:rPr lang="ru-RU" b="1" dirty="0" smtClean="0"/>
              <a:t>еханические игрушки, домашние </a:t>
            </a:r>
          </a:p>
          <a:p>
            <a:pPr algn="ctr"/>
            <a:r>
              <a:rPr lang="ru-RU" b="1" dirty="0" smtClean="0"/>
              <a:t>животные,  модели построек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984535" y="4365104"/>
            <a:ext cx="33164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Развивают наглядно-образное,</a:t>
            </a:r>
          </a:p>
          <a:p>
            <a:pPr algn="ctr"/>
            <a:r>
              <a:rPr lang="ru-RU" b="1" dirty="0"/>
              <a:t>н</a:t>
            </a:r>
            <a:r>
              <a:rPr lang="ru-RU" b="1" dirty="0" smtClean="0"/>
              <a:t>аглядно-символическое ,</a:t>
            </a:r>
          </a:p>
          <a:p>
            <a:pPr algn="ctr"/>
            <a:r>
              <a:rPr lang="ru-RU" b="1" dirty="0" smtClean="0"/>
              <a:t>абстрактное мышление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0427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DSCF84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5724128" cy="475252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2561" y="0"/>
            <a:ext cx="414934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Проект «Безопасная дорога» </a:t>
            </a:r>
          </a:p>
          <a:p>
            <a:pPr algn="ctr"/>
            <a:r>
              <a:rPr lang="ru-RU" b="1" dirty="0" smtClean="0"/>
              <a:t>(подготовительная группа)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24128" y="2132856"/>
            <a:ext cx="3419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Родительское собрание.</a:t>
            </a:r>
          </a:p>
          <a:p>
            <a:pPr algn="ctr"/>
            <a:r>
              <a:rPr lang="ru-RU" b="1" dirty="0" smtClean="0"/>
              <a:t>Конкурс </a:t>
            </a:r>
          </a:p>
          <a:p>
            <a:pPr algn="ctr"/>
            <a:r>
              <a:rPr lang="ru-RU" b="1" dirty="0" smtClean="0"/>
              <a:t>«Чья команда быстрее соберет</a:t>
            </a:r>
          </a:p>
          <a:p>
            <a:pPr algn="ctr"/>
            <a:r>
              <a:rPr lang="ru-RU" b="1" dirty="0" smtClean="0"/>
              <a:t>светофор?»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Модели: модули светофора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28867" y="5805264"/>
            <a:ext cx="81183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Развиваются: эмоциональная сфера, интерес к познавательной деятельности, </a:t>
            </a:r>
          </a:p>
          <a:p>
            <a:pPr algn="ctr"/>
            <a:r>
              <a:rPr lang="ru-RU" b="1" dirty="0"/>
              <a:t>у</a:t>
            </a:r>
            <a:r>
              <a:rPr lang="ru-RU" b="1" dirty="0" smtClean="0"/>
              <a:t>мение работать в коллективе, уважительное отношение к соперникам,</a:t>
            </a:r>
          </a:p>
          <a:p>
            <a:pPr algn="ctr"/>
            <a:r>
              <a:rPr lang="ru-RU" b="1" dirty="0" smtClean="0"/>
              <a:t>пространственная ориентация, двигательная активность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0964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4487" y="9907"/>
            <a:ext cx="5094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Предметно – схематические модели</a:t>
            </a:r>
            <a:endParaRPr lang="ru-RU" sz="24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99792" y="3933056"/>
            <a:ext cx="3885908" cy="1944216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196752"/>
            <a:ext cx="3885908" cy="1944216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15719" y="1196752"/>
            <a:ext cx="3885908" cy="1944216"/>
          </a:xfrm>
          <a:prstGeom prst="roundRect">
            <a:avLst/>
          </a:prstGeom>
          <a:solidFill>
            <a:schemeClr val="bg1"/>
          </a:solidFill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04048" y="1261665"/>
            <a:ext cx="3672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Примеры: алгоритмы действий</a:t>
            </a:r>
          </a:p>
          <a:p>
            <a:pPr algn="ctr"/>
            <a:r>
              <a:rPr lang="ru-RU" b="1" dirty="0" smtClean="0"/>
              <a:t> (последовательность умывания), </a:t>
            </a:r>
          </a:p>
          <a:p>
            <a:pPr algn="ctr"/>
            <a:r>
              <a:rPr lang="ru-RU" b="1" dirty="0" smtClean="0"/>
              <a:t>геометрические фигуры – при </a:t>
            </a:r>
          </a:p>
          <a:p>
            <a:pPr algn="ctr"/>
            <a:r>
              <a:rPr lang="ru-RU" b="1" dirty="0" smtClean="0"/>
              <a:t>замещении формы листьев, модель</a:t>
            </a:r>
            <a:r>
              <a:rPr lang="ru-RU" b="1" dirty="0"/>
              <a:t> </a:t>
            </a:r>
            <a:r>
              <a:rPr lang="ru-RU" b="1" dirty="0" smtClean="0"/>
              <a:t>маскировочной окраски у</a:t>
            </a:r>
          </a:p>
          <a:p>
            <a:pPr algn="ctr"/>
            <a:r>
              <a:rPr lang="ru-RU" b="1" dirty="0" smtClean="0"/>
              <a:t>животных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99793" y="4149080"/>
            <a:ext cx="3885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Развивают аналитические </a:t>
            </a:r>
          </a:p>
          <a:p>
            <a:pPr algn="ctr"/>
            <a:r>
              <a:rPr lang="ru-RU" b="1" dirty="0" smtClean="0"/>
              <a:t>способности, умения </a:t>
            </a:r>
          </a:p>
          <a:p>
            <a:pPr algn="ctr"/>
            <a:r>
              <a:rPr lang="ru-RU" b="1" dirty="0" smtClean="0"/>
              <a:t>абстрагироваться, объяснять </a:t>
            </a:r>
          </a:p>
          <a:p>
            <a:pPr algn="ctr"/>
            <a:r>
              <a:rPr lang="ru-RU" b="1" dirty="0" smtClean="0"/>
              <a:t>причинно-следственные связи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9643" y="1538663"/>
            <a:ext cx="35779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В них существенные признаки,</a:t>
            </a:r>
          </a:p>
          <a:p>
            <a:pPr algn="ctr"/>
            <a:r>
              <a:rPr lang="ru-RU" b="1" dirty="0"/>
              <a:t>с</a:t>
            </a:r>
            <a:r>
              <a:rPr lang="ru-RU" b="1" dirty="0" smtClean="0"/>
              <a:t>вязи и отношения представлены</a:t>
            </a:r>
          </a:p>
          <a:p>
            <a:pPr algn="ctr"/>
            <a:r>
              <a:rPr lang="ru-RU" b="1" dirty="0"/>
              <a:t>в</a:t>
            </a:r>
            <a:r>
              <a:rPr lang="ru-RU" b="1" dirty="0" smtClean="0"/>
              <a:t> виде предметов-макетов,</a:t>
            </a:r>
          </a:p>
          <a:p>
            <a:pPr algn="ctr"/>
            <a:r>
              <a:rPr lang="ru-RU" b="1" dirty="0"/>
              <a:t>п</a:t>
            </a:r>
            <a:r>
              <a:rPr lang="ru-RU" b="1" dirty="0" smtClean="0"/>
              <a:t>редметов-заместителей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5972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-2305"/>
            <a:ext cx="7650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Проект «Земля – наш общий дом» </a:t>
            </a:r>
            <a:r>
              <a:rPr lang="ru-RU" b="1" dirty="0" smtClean="0"/>
              <a:t>(подготовительная группа) </a:t>
            </a:r>
            <a:endParaRPr lang="ru-RU" b="1" dirty="0"/>
          </a:p>
        </p:txBody>
      </p:sp>
      <p:pic>
        <p:nvPicPr>
          <p:cNvPr id="1026" name="Picture 2" descr="C:\Users\User\Desktop\DSCF93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5652120" cy="475252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80111" y="2124617"/>
            <a:ext cx="36806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НОД: «Волк и лиса –</a:t>
            </a:r>
          </a:p>
          <a:p>
            <a:pPr algn="ctr"/>
            <a:r>
              <a:rPr lang="ru-RU" b="1" dirty="0"/>
              <a:t>л</a:t>
            </a:r>
            <a:r>
              <a:rPr lang="ru-RU" b="1" dirty="0" smtClean="0"/>
              <a:t>есные хищники»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Модели: «серые» и «рыжие» ноги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07402" y="5877272"/>
            <a:ext cx="81670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Развиваются: представления о приспособлении хищников к добыванию пищи;</a:t>
            </a:r>
          </a:p>
          <a:p>
            <a:pPr algn="ctr"/>
            <a:r>
              <a:rPr lang="ru-RU" b="1" dirty="0"/>
              <a:t>с</a:t>
            </a:r>
            <a:r>
              <a:rPr lang="ru-RU" b="1" dirty="0" smtClean="0"/>
              <a:t>пособность устанавливать причинно-следственные отношения;</a:t>
            </a:r>
          </a:p>
          <a:p>
            <a:pPr algn="ctr"/>
            <a:r>
              <a:rPr lang="ru-RU" b="1" dirty="0" smtClean="0"/>
              <a:t> логическое мышление; умение рассуждать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7394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907</TotalTime>
  <Words>803</Words>
  <Application>Microsoft Office PowerPoint</Application>
  <PresentationFormat>Экран (4:3)</PresentationFormat>
  <Paragraphs>173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95</cp:revision>
  <dcterms:created xsi:type="dcterms:W3CDTF">2015-09-08T12:08:50Z</dcterms:created>
  <dcterms:modified xsi:type="dcterms:W3CDTF">2020-11-12T12:21:07Z</dcterms:modified>
</cp:coreProperties>
</file>