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7" r:id="rId3"/>
    <p:sldId id="271" r:id="rId4"/>
    <p:sldId id="272" r:id="rId5"/>
    <p:sldId id="258" r:id="rId6"/>
    <p:sldId id="259" r:id="rId7"/>
    <p:sldId id="267" r:id="rId8"/>
    <p:sldId id="260" r:id="rId9"/>
    <p:sldId id="262" r:id="rId10"/>
    <p:sldId id="261" r:id="rId11"/>
    <p:sldId id="268" r:id="rId12"/>
    <p:sldId id="266" r:id="rId13"/>
    <p:sldId id="269" r:id="rId14"/>
    <p:sldId id="263" r:id="rId15"/>
    <p:sldId id="264" r:id="rId16"/>
    <p:sldId id="265" r:id="rId17"/>
    <p:sldId id="270" r:id="rId18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E1FF"/>
    <a:srgbClr val="800000"/>
    <a:srgbClr val="009900"/>
    <a:srgbClr val="FF6600"/>
    <a:srgbClr val="CC0099"/>
    <a:srgbClr val="CCFF33"/>
    <a:srgbClr val="FFCC66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97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6EFF8-07FC-4680-AD45-88D46DB20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CAFB6-2F79-45B6-8A20-CE53D6CD8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1" y="277814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1" y="277814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6E17A-67B2-47FD-8C9B-C07E0AB29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50ED8-E3D8-4DD9-917A-2DB64B7BF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FCA37-13AD-41A5-A2EB-51F9F73E4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1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1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1F193-F0D8-4289-842A-EC1D3AD9E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D9C25-0348-43CE-A4F8-B5F3E2A3F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7ABDC-70EA-4113-A9BE-17A6EFE24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230EE-CD45-4B01-8804-2A0E681BF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3EFF-7CBA-4B65-9E55-EC5CCB4BE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80133-22D5-4AA8-A6F2-23018006D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86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867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867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89F32FF2-63F6-4F27-A680-11DBA699F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Program%20Files\&#1053;&#1086;&#1074;&#1099;&#1081;%20&#1044;&#1080;&#1089;&#1082;\&#1042;&#1103;&#1079;&#1072;&#1085;&#1080;&#1077;%20&#1082;&#1088;&#1102;&#1095;&#1082;&#1086;&#1084;\data\images\page\1_008.jpg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914400" y="0"/>
            <a:ext cx="79248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1600" b="1">
                <a:solidFill>
                  <a:srgbClr val="800000"/>
                </a:solidFill>
              </a:rPr>
              <a:t>Муниципальное казенное образовательное учреждение</a:t>
            </a:r>
          </a:p>
          <a:p>
            <a:pPr algn="ctr">
              <a:lnSpc>
                <a:spcPct val="130000"/>
              </a:lnSpc>
            </a:pPr>
            <a:r>
              <a:rPr lang="ru-RU" sz="1600" b="1">
                <a:solidFill>
                  <a:srgbClr val="800000"/>
                </a:solidFill>
              </a:rPr>
              <a:t>Михайловская основная общеобразовательная школа муниципального образования «Родниковский муниципальный район» Ивановской области</a:t>
            </a:r>
          </a:p>
        </p:txBody>
      </p:sp>
      <p:sp>
        <p:nvSpPr>
          <p:cNvPr id="3075" name="WordArt 7"/>
          <p:cNvSpPr>
            <a:spLocks noChangeArrowheads="1" noChangeShapeType="1" noTextEdit="1"/>
          </p:cNvSpPr>
          <p:nvPr/>
        </p:nvSpPr>
        <p:spPr bwMode="auto">
          <a:xfrm rot="-406384">
            <a:off x="1779588" y="1889125"/>
            <a:ext cx="6229350" cy="831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«Вязаный летний комплект»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5410200" y="3962400"/>
            <a:ext cx="320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4953000" y="3962400"/>
            <a:ext cx="358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b="1">
                <a:solidFill>
                  <a:srgbClr val="800000"/>
                </a:solidFill>
              </a:rPr>
              <a:t>Руководитель: учитель первой квалификационной категории Агеева И.А.</a:t>
            </a:r>
          </a:p>
          <a:p>
            <a:pPr algn="l">
              <a:spcBef>
                <a:spcPct val="50000"/>
              </a:spcBef>
            </a:pPr>
            <a:r>
              <a:rPr lang="ru-RU" sz="1600" b="1">
                <a:solidFill>
                  <a:srgbClr val="800000"/>
                </a:solidFill>
              </a:rPr>
              <a:t>Автор:Голикова Маргарита</a:t>
            </a: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3200400" y="6019800"/>
            <a:ext cx="2819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800000"/>
                </a:solidFill>
              </a:rPr>
              <a:t>с. Михайловское</a:t>
            </a:r>
          </a:p>
        </p:txBody>
      </p:sp>
      <p:sp>
        <p:nvSpPr>
          <p:cNvPr id="3079" name="Text Box 11"/>
          <p:cNvSpPr txBox="1">
            <a:spLocks noChangeArrowheads="1"/>
          </p:cNvSpPr>
          <p:nvPr/>
        </p:nvSpPr>
        <p:spPr bwMode="auto">
          <a:xfrm>
            <a:off x="0" y="1066800"/>
            <a:ext cx="3276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800000"/>
                </a:solidFill>
              </a:rPr>
              <a:t>Творческий проект по образовательной области «Технология»</a:t>
            </a:r>
          </a:p>
        </p:txBody>
      </p:sp>
      <p:pic>
        <p:nvPicPr>
          <p:cNvPr id="308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0"/>
            <a:ext cx="236220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685800" y="609600"/>
            <a:ext cx="7924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800000"/>
                </a:solidFill>
                <a:latin typeface="Monotype Corsiva" pitchFamily="66" charset="0"/>
              </a:rPr>
              <a:t>Материалы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1676400" y="2133600"/>
            <a:ext cx="6300788" cy="3779838"/>
            <a:chOff x="2277" y="9106"/>
            <a:chExt cx="7200" cy="4320"/>
          </a:xfrm>
        </p:grpSpPr>
        <p:sp>
          <p:nvSpPr>
            <p:cNvPr id="12292" name="AutoShape 19"/>
            <p:cNvSpPr>
              <a:spLocks noChangeAspect="1" noChangeArrowheads="1" noTextEdit="1"/>
            </p:cNvSpPr>
            <p:nvPr/>
          </p:nvSpPr>
          <p:spPr bwMode="auto">
            <a:xfrm>
              <a:off x="2277" y="9106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4976" y="10848"/>
              <a:ext cx="1694" cy="7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b="1" i="1" dirty="0">
                  <a:solidFill>
                    <a:schemeClr val="tx1"/>
                  </a:solidFill>
                  <a:cs typeface="Times New Roman" pitchFamily="18" charset="0"/>
                </a:rPr>
                <a:t>Летний комплект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4955" y="12281"/>
              <a:ext cx="1694" cy="8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ru-RU" sz="1600" b="1" dirty="0">
                <a:solidFill>
                  <a:srgbClr val="800000"/>
                </a:solidFill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Пуговицы</a:t>
              </a:r>
              <a:r>
                <a:rPr lang="ru-RU" sz="1400" dirty="0">
                  <a:solidFill>
                    <a:schemeClr val="tx1"/>
                  </a:solidFill>
                  <a:cs typeface="Times New Roman" pitchFamily="18" charset="0"/>
                </a:rPr>
                <a:t> </a:t>
              </a:r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2836" y="9233"/>
              <a:ext cx="1694" cy="764"/>
            </a:xfrm>
            <a:prstGeom prst="rect">
              <a:avLst/>
            </a:prstGeom>
            <a:ln cmpd="thickThin">
              <a:solidFill>
                <a:srgbClr val="009900"/>
              </a:solidFill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Белая </a:t>
              </a:r>
              <a:r>
                <a:rPr lang="ru-RU" sz="1600" b="1" dirty="0" err="1">
                  <a:solidFill>
                    <a:srgbClr val="800000"/>
                  </a:solidFill>
                  <a:cs typeface="Times New Roman" pitchFamily="18" charset="0"/>
                </a:rPr>
                <a:t>х</a:t>
              </a: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/б пряжа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2799" y="11283"/>
              <a:ext cx="169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Бусины</a:t>
              </a: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7072" y="9233"/>
              <a:ext cx="208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 err="1">
                  <a:solidFill>
                    <a:srgbClr val="800000"/>
                  </a:solidFill>
                  <a:cs typeface="Times New Roman" pitchFamily="18" charset="0"/>
                </a:rPr>
                <a:t>Розовая</a:t>
              </a: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 пряжа «Солнышко»</a:t>
              </a:r>
              <a:endParaRPr lang="ru-RU" sz="1600" b="1" dirty="0">
                <a:solidFill>
                  <a:srgbClr val="800000"/>
                </a:solidFill>
              </a:endParaRPr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7153" y="11283"/>
              <a:ext cx="2003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 err="1">
                  <a:solidFill>
                    <a:srgbClr val="800000"/>
                  </a:solidFill>
                  <a:cs typeface="Times New Roman" pitchFamily="18" charset="0"/>
                </a:rPr>
                <a:t>Розовая</a:t>
              </a: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 атласная лента</a:t>
              </a:r>
            </a:p>
          </p:txBody>
        </p:sp>
        <p:sp>
          <p:nvSpPr>
            <p:cNvPr id="12299" name="Line 8"/>
            <p:cNvSpPr>
              <a:spLocks noChangeShapeType="1"/>
            </p:cNvSpPr>
            <p:nvPr/>
          </p:nvSpPr>
          <p:spPr bwMode="auto">
            <a:xfrm>
              <a:off x="5801" y="11647"/>
              <a:ext cx="0" cy="6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Line 6"/>
            <p:cNvSpPr>
              <a:spLocks noChangeShapeType="1"/>
            </p:cNvSpPr>
            <p:nvPr/>
          </p:nvSpPr>
          <p:spPr bwMode="auto">
            <a:xfrm>
              <a:off x="6718" y="11283"/>
              <a:ext cx="423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Line 5"/>
            <p:cNvSpPr>
              <a:spLocks noChangeShapeType="1"/>
            </p:cNvSpPr>
            <p:nvPr/>
          </p:nvSpPr>
          <p:spPr bwMode="auto">
            <a:xfrm flipH="1">
              <a:off x="4541" y="11196"/>
              <a:ext cx="424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Line 3"/>
            <p:cNvSpPr>
              <a:spLocks noChangeShapeType="1"/>
            </p:cNvSpPr>
            <p:nvPr/>
          </p:nvSpPr>
          <p:spPr bwMode="auto">
            <a:xfrm>
              <a:off x="4530" y="9614"/>
              <a:ext cx="424" cy="12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Line 2"/>
            <p:cNvSpPr>
              <a:spLocks noChangeShapeType="1"/>
            </p:cNvSpPr>
            <p:nvPr/>
          </p:nvSpPr>
          <p:spPr bwMode="auto">
            <a:xfrm flipV="1">
              <a:off x="6648" y="9614"/>
              <a:ext cx="423" cy="12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924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800000"/>
                </a:solidFill>
                <a:latin typeface="Monotype Corsiva" pitchFamily="66" charset="0"/>
              </a:rPr>
              <a:t>Инструменты и приспособления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1524000" y="2057400"/>
            <a:ext cx="6300788" cy="3779838"/>
            <a:chOff x="2277" y="9106"/>
            <a:chExt cx="7200" cy="4320"/>
          </a:xfrm>
        </p:grpSpPr>
        <p:sp>
          <p:nvSpPr>
            <p:cNvPr id="13316" name="AutoShape 19"/>
            <p:cNvSpPr>
              <a:spLocks noChangeAspect="1" noChangeArrowheads="1" noTextEdit="1"/>
            </p:cNvSpPr>
            <p:nvPr/>
          </p:nvSpPr>
          <p:spPr bwMode="auto">
            <a:xfrm>
              <a:off x="2277" y="9106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Rectangle 18"/>
            <p:cNvSpPr>
              <a:spLocks noChangeArrowheads="1"/>
            </p:cNvSpPr>
            <p:nvPr/>
          </p:nvSpPr>
          <p:spPr bwMode="auto">
            <a:xfrm>
              <a:off x="4955" y="9487"/>
              <a:ext cx="169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</a:rPr>
                <a:t>Линейка</a:t>
              </a:r>
            </a:p>
          </p:txBody>
        </p:sp>
        <p:sp>
          <p:nvSpPr>
            <p:cNvPr id="6" name="Rectangle 17"/>
            <p:cNvSpPr>
              <a:spLocks noChangeArrowheads="1"/>
            </p:cNvSpPr>
            <p:nvPr/>
          </p:nvSpPr>
          <p:spPr bwMode="auto">
            <a:xfrm>
              <a:off x="4955" y="10886"/>
              <a:ext cx="1694" cy="7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i="1" dirty="0">
                  <a:solidFill>
                    <a:schemeClr val="tx1"/>
                  </a:solidFill>
                  <a:cs typeface="Times New Roman" pitchFamily="18" charset="0"/>
                </a:rPr>
                <a:t>Летний комплект</a:t>
              </a:r>
              <a:endParaRPr lang="ru-RU" sz="16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16"/>
            <p:cNvSpPr>
              <a:spLocks noChangeArrowheads="1"/>
            </p:cNvSpPr>
            <p:nvPr/>
          </p:nvSpPr>
          <p:spPr bwMode="auto">
            <a:xfrm>
              <a:off x="4955" y="12281"/>
              <a:ext cx="1694" cy="8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Карандаш</a:t>
              </a: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836" y="9233"/>
              <a:ext cx="1694" cy="764"/>
            </a:xfrm>
            <a:prstGeom prst="rect">
              <a:avLst/>
            </a:prstGeom>
            <a:ln cmpd="thickThin">
              <a:solidFill>
                <a:srgbClr val="009900"/>
              </a:solidFill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ru-RU" sz="1600" b="1" dirty="0">
                <a:solidFill>
                  <a:srgbClr val="800000"/>
                </a:solidFill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Крючок</a:t>
              </a: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836" y="10505"/>
              <a:ext cx="1694" cy="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</a:rPr>
                <a:t>Ножницы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2836" y="11773"/>
              <a:ext cx="169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Ручная игла</a:t>
              </a: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7066" y="9193"/>
              <a:ext cx="2003" cy="87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</a:rPr>
                <a:t>Схемы</a:t>
              </a:r>
            </a:p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</a:rPr>
                <a:t>(журнал со схемами)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7072" y="10505"/>
              <a:ext cx="1694" cy="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Ластик</a:t>
              </a: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7072" y="11773"/>
              <a:ext cx="169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800000"/>
                  </a:solidFill>
                  <a:cs typeface="Times New Roman" pitchFamily="18" charset="0"/>
                </a:rPr>
                <a:t>Ватман</a:t>
              </a:r>
            </a:p>
          </p:txBody>
        </p:sp>
        <p:sp>
          <p:nvSpPr>
            <p:cNvPr id="13326" name="Line 9"/>
            <p:cNvSpPr>
              <a:spLocks noChangeShapeType="1"/>
            </p:cNvSpPr>
            <p:nvPr/>
          </p:nvSpPr>
          <p:spPr bwMode="auto">
            <a:xfrm>
              <a:off x="5801" y="10250"/>
              <a:ext cx="0" cy="6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Line 8"/>
            <p:cNvSpPr>
              <a:spLocks noChangeShapeType="1"/>
            </p:cNvSpPr>
            <p:nvPr/>
          </p:nvSpPr>
          <p:spPr bwMode="auto">
            <a:xfrm>
              <a:off x="5801" y="11647"/>
              <a:ext cx="0" cy="6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Line 7"/>
            <p:cNvSpPr>
              <a:spLocks noChangeShapeType="1"/>
            </p:cNvSpPr>
            <p:nvPr/>
          </p:nvSpPr>
          <p:spPr bwMode="auto">
            <a:xfrm flipV="1">
              <a:off x="6648" y="11012"/>
              <a:ext cx="423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Line 6"/>
            <p:cNvSpPr>
              <a:spLocks noChangeShapeType="1"/>
            </p:cNvSpPr>
            <p:nvPr/>
          </p:nvSpPr>
          <p:spPr bwMode="auto">
            <a:xfrm>
              <a:off x="6648" y="11647"/>
              <a:ext cx="423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Line 5"/>
            <p:cNvSpPr>
              <a:spLocks noChangeShapeType="1"/>
            </p:cNvSpPr>
            <p:nvPr/>
          </p:nvSpPr>
          <p:spPr bwMode="auto">
            <a:xfrm flipH="1">
              <a:off x="4530" y="11647"/>
              <a:ext cx="424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Line 4"/>
            <p:cNvSpPr>
              <a:spLocks noChangeShapeType="1"/>
            </p:cNvSpPr>
            <p:nvPr/>
          </p:nvSpPr>
          <p:spPr bwMode="auto">
            <a:xfrm>
              <a:off x="4530" y="10885"/>
              <a:ext cx="424" cy="3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Line 3"/>
            <p:cNvSpPr>
              <a:spLocks noChangeShapeType="1"/>
            </p:cNvSpPr>
            <p:nvPr/>
          </p:nvSpPr>
          <p:spPr bwMode="auto">
            <a:xfrm>
              <a:off x="4530" y="9614"/>
              <a:ext cx="424" cy="12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Line 2"/>
            <p:cNvSpPr>
              <a:spLocks noChangeShapeType="1"/>
            </p:cNvSpPr>
            <p:nvPr/>
          </p:nvSpPr>
          <p:spPr bwMode="auto">
            <a:xfrm flipV="1">
              <a:off x="6648" y="9614"/>
              <a:ext cx="423" cy="12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762000" y="7620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>
                <a:solidFill>
                  <a:srgbClr val="800000"/>
                </a:solidFill>
                <a:latin typeface="Monotype Corsiva" pitchFamily="66" charset="0"/>
              </a:rPr>
              <a:t>Основные элементы вязания крючком , условные обозначения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5189538" cy="441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7400" y="1828801"/>
            <a:ext cx="2895600" cy="42679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7315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4000" b="1" i="1">
                <a:solidFill>
                  <a:srgbClr val="800000"/>
                </a:solidFill>
                <a:latin typeface="Monotype Corsiva" pitchFamily="66" charset="0"/>
              </a:rPr>
              <a:t>Схемы вязания</a:t>
            </a:r>
          </a:p>
        </p:txBody>
      </p:sp>
      <p:pic>
        <p:nvPicPr>
          <p:cNvPr id="2" name="Picture 3" descr="Схем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66800"/>
            <a:ext cx="5905500" cy="2505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6" name="Picture 4" descr="Схема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343400"/>
            <a:ext cx="4124325" cy="466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43000" y="3810000"/>
            <a:ext cx="1382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Схема №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66800" y="5029200"/>
            <a:ext cx="1382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Схема № 2</a:t>
            </a: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886200"/>
            <a:ext cx="2227263" cy="2112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19800" y="6172200"/>
            <a:ext cx="1382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Схема №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5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33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315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>
                <a:solidFill>
                  <a:srgbClr val="800000"/>
                </a:solidFill>
                <a:latin typeface="Monotype Corsiva" pitchFamily="66" charset="0"/>
              </a:rPr>
              <a:t>Экономическое обоснование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" y="1752600"/>
            <a:ext cx="84867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800000"/>
                </a:solidFill>
                <a:latin typeface="Calibri" pitchFamily="34" charset="0"/>
              </a:rPr>
              <a:t>Себестоимость</a:t>
            </a:r>
            <a:r>
              <a:rPr lang="ru-RU" sz="3200">
                <a:solidFill>
                  <a:srgbClr val="800000"/>
                </a:solidFill>
                <a:latin typeface="Calibri" pitchFamily="34" charset="0"/>
              </a:rPr>
              <a:t> = стоимость материалов (С1)+</a:t>
            </a:r>
          </a:p>
          <a:p>
            <a:pPr algn="ctr"/>
            <a:r>
              <a:rPr lang="ru-RU" sz="3200">
                <a:solidFill>
                  <a:srgbClr val="800000"/>
                </a:solidFill>
                <a:latin typeface="Calibri" pitchFamily="34" charset="0"/>
              </a:rPr>
              <a:t>стоимость инструментов и оборудования( Со)+ </a:t>
            </a:r>
          </a:p>
          <a:p>
            <a:pPr algn="ctr"/>
            <a:r>
              <a:rPr lang="ru-RU" sz="3200">
                <a:solidFill>
                  <a:srgbClr val="800000"/>
                </a:solidFill>
                <a:latin typeface="Calibri" pitchFamily="34" charset="0"/>
              </a:rPr>
              <a:t>стоимость электроэнергии</a:t>
            </a:r>
          </a:p>
        </p:txBody>
      </p:sp>
      <p:pic>
        <p:nvPicPr>
          <p:cNvPr id="10" name="Picture 48" descr="04bc1fd5daf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3505200"/>
            <a:ext cx="2743200" cy="22367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341" name="Прямоугольник 10"/>
          <p:cNvSpPr>
            <a:spLocks noChangeArrowheads="1"/>
          </p:cNvSpPr>
          <p:nvPr/>
        </p:nvSpPr>
        <p:spPr bwMode="auto">
          <a:xfrm>
            <a:off x="3962400" y="3962400"/>
            <a:ext cx="4114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Стоимость летнего комплекта без учёта стоимости труда составила   312,8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9" grpId="0"/>
      <p:bldP spid="143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752600" y="533400"/>
            <a:ext cx="5486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>
                <a:solidFill>
                  <a:srgbClr val="800000"/>
                </a:solidFill>
                <a:latin typeface="Monotype Corsiva" pitchFamily="66" charset="0"/>
              </a:rPr>
              <a:t>Экологическое обоснование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0" y="1014413"/>
            <a:ext cx="1841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2000" b="1" i="1" u="sng">
              <a:solidFill>
                <a:srgbClr val="0000FF"/>
              </a:solidFill>
            </a:endParaRPr>
          </a:p>
          <a:p>
            <a:pPr algn="l" eaLnBrk="0" hangingPunct="0"/>
            <a:endParaRPr lang="ru-RU"/>
          </a:p>
        </p:txBody>
      </p:sp>
      <p:sp>
        <p:nvSpPr>
          <p:cNvPr id="17412" name="Rectangle 68"/>
          <p:cNvSpPr>
            <a:spLocks noChangeArrowheads="1"/>
          </p:cNvSpPr>
          <p:nvPr/>
        </p:nvSpPr>
        <p:spPr bwMode="auto">
          <a:xfrm>
            <a:off x="0" y="56562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400" y="2133600"/>
            <a:ext cx="51816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800000"/>
                </a:solidFill>
                <a:latin typeface="Calibri" pitchFamily="34" charset="0"/>
              </a:rPr>
              <a:t>Летний комплект</a:t>
            </a:r>
            <a:r>
              <a:rPr lang="ru-RU" sz="3200">
                <a:solidFill>
                  <a:srgbClr val="800000"/>
                </a:solidFill>
                <a:latin typeface="Calibri" pitchFamily="34" charset="0"/>
              </a:rPr>
              <a:t> –экологически чистый продукт, его производство не наносит вреда</a:t>
            </a:r>
          </a:p>
          <a:p>
            <a:pPr algn="ctr"/>
            <a:r>
              <a:rPr lang="ru-RU" sz="3200">
                <a:solidFill>
                  <a:srgbClr val="800000"/>
                </a:solidFill>
                <a:latin typeface="Calibri" pitchFamily="34" charset="0"/>
              </a:rPr>
              <a:t> окружающей природе и здоровью человека</a:t>
            </a:r>
          </a:p>
        </p:txBody>
      </p:sp>
      <p:pic>
        <p:nvPicPr>
          <p:cNvPr id="11294" name="Picture 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3601" y="1905001"/>
            <a:ext cx="2181225" cy="24860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371600" y="381000"/>
            <a:ext cx="6477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4400" b="1" i="1">
              <a:solidFill>
                <a:srgbClr val="800000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endParaRPr lang="ru-RU" sz="4400" b="1" i="1">
              <a:solidFill>
                <a:srgbClr val="800000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endParaRPr lang="ru-RU" sz="4400" b="1" i="1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18435" name="WordArt 11"/>
          <p:cNvSpPr>
            <a:spLocks noChangeArrowheads="1" noChangeShapeType="1" noTextEdit="1"/>
          </p:cNvSpPr>
          <p:nvPr/>
        </p:nvSpPr>
        <p:spPr bwMode="auto">
          <a:xfrm>
            <a:off x="2209800" y="152400"/>
            <a:ext cx="2438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8000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Реклама</a:t>
            </a:r>
          </a:p>
        </p:txBody>
      </p:sp>
      <p:pic>
        <p:nvPicPr>
          <p:cNvPr id="16392" name="Picture 8" descr="11131и9_1280_8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3000" y="152399"/>
            <a:ext cx="3849073" cy="61755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5" name="Picture 11" descr="mysh50_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143000"/>
            <a:ext cx="2101850" cy="2928938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8438" name="WordArt 12"/>
          <p:cNvSpPr>
            <a:spLocks noChangeArrowheads="1" noChangeShapeType="1" noTextEdit="1"/>
          </p:cNvSpPr>
          <p:nvPr/>
        </p:nvSpPr>
        <p:spPr bwMode="auto">
          <a:xfrm>
            <a:off x="1219200" y="2743200"/>
            <a:ext cx="1955800" cy="10842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Arial Black"/>
              </a:rPr>
              <a:t>"Маргарита"</a:t>
            </a:r>
          </a:p>
        </p:txBody>
      </p: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838200" y="4343400"/>
            <a:ext cx="3657600" cy="1358900"/>
          </a:xfrm>
          <a:prstGeom prst="rect">
            <a:avLst/>
          </a:prstGeom>
          <a:solidFill>
            <a:srgbClr val="8BE1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zh-CN" sz="1400" b="1">
                <a:latin typeface="Calibri" pitchFamily="34" charset="0"/>
              </a:rPr>
              <a:t>Вы хотите преобразить свой гардероб или интерьер, а также приобрести художественный вкус и чувство</a:t>
            </a:r>
          </a:p>
          <a:p>
            <a:pPr algn="ctr"/>
            <a:r>
              <a:rPr lang="ru-RU" altLang="zh-CN" sz="1400" b="1">
                <a:latin typeface="Calibri" pitchFamily="34" charset="0"/>
              </a:rPr>
              <a:t>прекрасного? </a:t>
            </a:r>
          </a:p>
          <a:p>
            <a:pPr algn="ctr"/>
            <a:r>
              <a:rPr lang="ru-RU" altLang="zh-CN" sz="1400" b="1">
                <a:latin typeface="Calibri" pitchFamily="34" charset="0"/>
              </a:rPr>
              <a:t>Обращайтесь к мастеру эксклюзива по телефону 4-31-32</a:t>
            </a:r>
            <a:endParaRPr lang="ru-RU" altLang="zh-CN" sz="1400" b="1">
              <a:latin typeface="Times New Roman" pitchFamily="18" charset="0"/>
            </a:endParaRPr>
          </a:p>
        </p:txBody>
      </p:sp>
      <p:sp>
        <p:nvSpPr>
          <p:cNvPr id="18440" name="WordArt 10"/>
          <p:cNvSpPr>
            <a:spLocks noChangeArrowheads="1" noChangeShapeType="1" noTextEdit="1"/>
          </p:cNvSpPr>
          <p:nvPr/>
        </p:nvSpPr>
        <p:spPr bwMode="auto">
          <a:xfrm>
            <a:off x="5029200" y="3200400"/>
            <a:ext cx="2362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Фирма «Маргарита» производит  </a:t>
            </a:r>
          </a:p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лучшие вязаные изделия  </a:t>
            </a:r>
          </a:p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ручной  работы</a:t>
            </a: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3581400" y="5715000"/>
            <a:ext cx="914400" cy="990600"/>
          </a:xfrm>
          <a:prstGeom prst="foldedCorner">
            <a:avLst>
              <a:gd name="adj" fmla="val 12500"/>
            </a:avLst>
          </a:prstGeom>
          <a:solidFill>
            <a:srgbClr val="8BE1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>
              <a:spcAft>
                <a:spcPts val="1000"/>
              </a:spcAft>
              <a:defRPr/>
            </a:pPr>
            <a:r>
              <a:rPr lang="ru-RU" altLang="zh-CN" sz="1600" b="1" dirty="0">
                <a:latin typeface="+mj-lt"/>
              </a:rPr>
              <a:t>4-31-32</a:t>
            </a:r>
            <a:endParaRPr lang="ru-RU" sz="1600" b="1" dirty="0">
              <a:latin typeface="+mj-lt"/>
            </a:endParaRPr>
          </a:p>
          <a:p>
            <a:pPr algn="l">
              <a:spcAft>
                <a:spcPts val="1000"/>
              </a:spcAft>
              <a:defRPr/>
            </a:pPr>
            <a:r>
              <a:rPr lang="ru-RU" sz="1100" dirty="0">
                <a:latin typeface="Calibri" pitchFamily="34" charset="0"/>
              </a:rPr>
              <a:t>(Маргарита)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auto">
          <a:xfrm>
            <a:off x="2667000" y="5715000"/>
            <a:ext cx="914400" cy="990600"/>
          </a:xfrm>
          <a:prstGeom prst="foldedCorner">
            <a:avLst>
              <a:gd name="adj" fmla="val 12500"/>
            </a:avLst>
          </a:prstGeom>
          <a:solidFill>
            <a:srgbClr val="8BE1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>
              <a:spcAft>
                <a:spcPts val="1000"/>
              </a:spcAft>
              <a:defRPr/>
            </a:pPr>
            <a:r>
              <a:rPr lang="ru-RU" altLang="zh-CN" sz="1600" b="1" dirty="0">
                <a:latin typeface="+mj-lt"/>
              </a:rPr>
              <a:t>4-31-32</a:t>
            </a:r>
            <a:endParaRPr lang="ru-RU" sz="1600" b="1" dirty="0">
              <a:latin typeface="+mj-lt"/>
            </a:endParaRPr>
          </a:p>
          <a:p>
            <a:pPr algn="l">
              <a:spcAft>
                <a:spcPts val="1000"/>
              </a:spcAft>
              <a:defRPr/>
            </a:pPr>
            <a:r>
              <a:rPr lang="ru-RU" sz="1100" dirty="0">
                <a:latin typeface="Calibri" pitchFamily="34" charset="0"/>
              </a:rPr>
              <a:t>(Маргарита)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2" name="AutoShape 17"/>
          <p:cNvSpPr>
            <a:spLocks noChangeArrowheads="1"/>
          </p:cNvSpPr>
          <p:nvPr/>
        </p:nvSpPr>
        <p:spPr bwMode="auto">
          <a:xfrm>
            <a:off x="1752600" y="5715000"/>
            <a:ext cx="914400" cy="990600"/>
          </a:xfrm>
          <a:prstGeom prst="foldedCorner">
            <a:avLst>
              <a:gd name="adj" fmla="val 12500"/>
            </a:avLst>
          </a:prstGeom>
          <a:solidFill>
            <a:srgbClr val="8BE1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>
              <a:spcAft>
                <a:spcPts val="1000"/>
              </a:spcAft>
              <a:defRPr/>
            </a:pPr>
            <a:r>
              <a:rPr lang="ru-RU" altLang="zh-CN" sz="1600" b="1" dirty="0">
                <a:latin typeface="+mj-lt"/>
              </a:rPr>
              <a:t>4-31-32</a:t>
            </a:r>
            <a:endParaRPr lang="ru-RU" sz="1600" b="1" dirty="0">
              <a:latin typeface="+mj-lt"/>
            </a:endParaRPr>
          </a:p>
          <a:p>
            <a:pPr algn="l">
              <a:spcAft>
                <a:spcPts val="1000"/>
              </a:spcAft>
              <a:defRPr/>
            </a:pPr>
            <a:r>
              <a:rPr lang="ru-RU" sz="1100" dirty="0">
                <a:latin typeface="Calibri" pitchFamily="34" charset="0"/>
              </a:rPr>
              <a:t>(Маргарита)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3" name="AutoShape 17"/>
          <p:cNvSpPr>
            <a:spLocks noChangeArrowheads="1"/>
          </p:cNvSpPr>
          <p:nvPr/>
        </p:nvSpPr>
        <p:spPr bwMode="auto">
          <a:xfrm>
            <a:off x="838200" y="5715000"/>
            <a:ext cx="914400" cy="990600"/>
          </a:xfrm>
          <a:prstGeom prst="foldedCorner">
            <a:avLst>
              <a:gd name="adj" fmla="val 12500"/>
            </a:avLst>
          </a:prstGeom>
          <a:solidFill>
            <a:srgbClr val="8BE1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>
              <a:spcAft>
                <a:spcPts val="1000"/>
              </a:spcAft>
              <a:defRPr/>
            </a:pPr>
            <a:r>
              <a:rPr lang="ru-RU" altLang="zh-CN" sz="1600" b="1" dirty="0">
                <a:latin typeface="+mj-lt"/>
              </a:rPr>
              <a:t>4-31-32</a:t>
            </a:r>
            <a:endParaRPr lang="ru-RU" sz="1600" b="1" dirty="0">
              <a:latin typeface="+mj-lt"/>
            </a:endParaRPr>
          </a:p>
          <a:p>
            <a:pPr algn="l">
              <a:spcAft>
                <a:spcPts val="1000"/>
              </a:spcAft>
              <a:defRPr/>
            </a:pPr>
            <a:r>
              <a:rPr lang="ru-RU" sz="1100" dirty="0">
                <a:latin typeface="Calibri" pitchFamily="34" charset="0"/>
              </a:rPr>
              <a:t>(Маргарита)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1017588" y="2667000"/>
            <a:ext cx="6486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72200" y="3657600"/>
            <a:ext cx="2133600" cy="2953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64011">
            <a:off x="5958923" y="399659"/>
            <a:ext cx="2895600" cy="32966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1" y="3429001"/>
            <a:ext cx="2889164" cy="27987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191885">
            <a:off x="414397" y="494666"/>
            <a:ext cx="3048000" cy="27142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57601" y="533400"/>
            <a:ext cx="2007691" cy="2895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6600" y="3657601"/>
            <a:ext cx="2895600" cy="27827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887697">
            <a:off x="1600200" y="3657600"/>
            <a:ext cx="20145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1571">
            <a:off x="5819775" y="3797300"/>
            <a:ext cx="2057400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04800"/>
            <a:ext cx="22780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533400"/>
            <a:ext cx="25146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381000"/>
            <a:ext cx="2209800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533400" y="0"/>
            <a:ext cx="78486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800000"/>
                </a:solidFill>
                <a:latin typeface="Monotype Corsiva" pitchFamily="66" charset="0"/>
              </a:rPr>
              <a:t>Цели проекта: </a:t>
            </a:r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совершенствование своих возможностей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в области вязания крючком и проектной деятельности;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разработка и выполнение творческого проекта;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оценка проделанной работы.</a:t>
            </a:r>
          </a:p>
          <a:p>
            <a:pPr algn="ctr">
              <a:spcBef>
                <a:spcPct val="50000"/>
              </a:spcBef>
            </a:pPr>
            <a:endParaRPr lang="ru-RU" sz="3600" b="1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438400"/>
            <a:ext cx="7546975" cy="2954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Задачи: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Разработать и выполнить творческий проект.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Проанализировать необходимую литературу. 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Исследовать историю вязания крючком.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Рационально подойти к выбору материалов.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Освоить технологию вязания летнего комплекта.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Оценить проделанную работу.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838200" y="457200"/>
            <a:ext cx="640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>
                <a:solidFill>
                  <a:srgbClr val="800000"/>
                </a:solidFill>
                <a:latin typeface="Monotype Corsiva" pitchFamily="66" charset="0"/>
              </a:rPr>
              <a:t>План организации по изготовлению проектируемого изделия</a:t>
            </a:r>
          </a:p>
        </p:txBody>
      </p:sp>
      <p:pic>
        <p:nvPicPr>
          <p:cNvPr id="7171" name="Picture 17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685800"/>
            <a:ext cx="1752600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1676400" y="2133600"/>
            <a:ext cx="6300788" cy="3779838"/>
            <a:chOff x="2277" y="9106"/>
            <a:chExt cx="7200" cy="4320"/>
          </a:xfrm>
        </p:grpSpPr>
        <p:sp>
          <p:nvSpPr>
            <p:cNvPr id="7173" name="AutoShape 19"/>
            <p:cNvSpPr>
              <a:spLocks noChangeAspect="1" noChangeArrowheads="1" noTextEdit="1"/>
            </p:cNvSpPr>
            <p:nvPr/>
          </p:nvSpPr>
          <p:spPr bwMode="auto">
            <a:xfrm>
              <a:off x="2277" y="9106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4955" y="9487"/>
              <a:ext cx="169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Проблема, потребность</a:t>
              </a:r>
              <a:endParaRPr lang="ru-RU" b="1" dirty="0">
                <a:solidFill>
                  <a:srgbClr val="800000"/>
                </a:solidFill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955" y="10886"/>
              <a:ext cx="1694" cy="7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i="1" dirty="0">
                  <a:solidFill>
                    <a:schemeClr val="tx1"/>
                  </a:solidFill>
                  <a:cs typeface="Times New Roman" pitchFamily="18" charset="0"/>
                </a:rPr>
                <a:t>Летний комплект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4955" y="12281"/>
              <a:ext cx="1850" cy="8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Экономическое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обоснование</a:t>
              </a: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2836" y="9233"/>
              <a:ext cx="1694" cy="764"/>
            </a:xfrm>
            <a:prstGeom prst="rect">
              <a:avLst/>
            </a:prstGeom>
            <a:ln cmpd="thickThin">
              <a:solidFill>
                <a:srgbClr val="009900"/>
              </a:solidFill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Модель, стиль</a:t>
              </a:r>
              <a:endParaRPr lang="ru-RU" sz="1400" b="1" dirty="0">
                <a:solidFill>
                  <a:srgbClr val="800000"/>
                </a:solidFill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2836" y="10505"/>
              <a:ext cx="1694" cy="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Технология изготовления</a:t>
              </a:r>
            </a:p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2836" y="11773"/>
              <a:ext cx="169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Техника безопасности</a:t>
              </a: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072" y="9233"/>
              <a:ext cx="1694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Историческая справка</a:t>
              </a:r>
              <a:endParaRPr lang="ru-RU" b="1" dirty="0">
                <a:solidFill>
                  <a:srgbClr val="800000"/>
                </a:solidFill>
              </a:endParaRPr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7072" y="10505"/>
              <a:ext cx="1694" cy="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Материалы, инструменты,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оборудование</a:t>
              </a:r>
              <a:endParaRPr lang="ru-RU" b="1" dirty="0">
                <a:solidFill>
                  <a:srgbClr val="800000"/>
                </a:solidFill>
              </a:endParaRP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7072" y="11773"/>
              <a:ext cx="1823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800000"/>
                  </a:solidFill>
                  <a:cs typeface="Times New Roman" pitchFamily="18" charset="0"/>
                </a:rPr>
                <a:t>Экологическое обоснование</a:t>
              </a:r>
            </a:p>
          </p:txBody>
        </p:sp>
        <p:sp>
          <p:nvSpPr>
            <p:cNvPr id="7183" name="Line 9"/>
            <p:cNvSpPr>
              <a:spLocks noChangeShapeType="1"/>
            </p:cNvSpPr>
            <p:nvPr/>
          </p:nvSpPr>
          <p:spPr bwMode="auto">
            <a:xfrm>
              <a:off x="5801" y="10250"/>
              <a:ext cx="0" cy="6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Line 8"/>
            <p:cNvSpPr>
              <a:spLocks noChangeShapeType="1"/>
            </p:cNvSpPr>
            <p:nvPr/>
          </p:nvSpPr>
          <p:spPr bwMode="auto">
            <a:xfrm>
              <a:off x="5801" y="11647"/>
              <a:ext cx="0" cy="6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Line 7"/>
            <p:cNvSpPr>
              <a:spLocks noChangeShapeType="1"/>
            </p:cNvSpPr>
            <p:nvPr/>
          </p:nvSpPr>
          <p:spPr bwMode="auto">
            <a:xfrm flipV="1">
              <a:off x="6648" y="11012"/>
              <a:ext cx="423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6"/>
            <p:cNvSpPr>
              <a:spLocks noChangeShapeType="1"/>
            </p:cNvSpPr>
            <p:nvPr/>
          </p:nvSpPr>
          <p:spPr bwMode="auto">
            <a:xfrm>
              <a:off x="6648" y="11647"/>
              <a:ext cx="423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5"/>
            <p:cNvSpPr>
              <a:spLocks noChangeShapeType="1"/>
            </p:cNvSpPr>
            <p:nvPr/>
          </p:nvSpPr>
          <p:spPr bwMode="auto">
            <a:xfrm flipH="1">
              <a:off x="4530" y="11647"/>
              <a:ext cx="424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4"/>
            <p:cNvSpPr>
              <a:spLocks noChangeShapeType="1"/>
            </p:cNvSpPr>
            <p:nvPr/>
          </p:nvSpPr>
          <p:spPr bwMode="auto">
            <a:xfrm>
              <a:off x="4530" y="10885"/>
              <a:ext cx="424" cy="3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Line 3"/>
            <p:cNvSpPr>
              <a:spLocks noChangeShapeType="1"/>
            </p:cNvSpPr>
            <p:nvPr/>
          </p:nvSpPr>
          <p:spPr bwMode="auto">
            <a:xfrm>
              <a:off x="4530" y="9614"/>
              <a:ext cx="424" cy="12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0" name="Line 2"/>
            <p:cNvSpPr>
              <a:spLocks noChangeShapeType="1"/>
            </p:cNvSpPr>
            <p:nvPr/>
          </p:nvSpPr>
          <p:spPr bwMode="auto">
            <a:xfrm flipV="1">
              <a:off x="6648" y="9614"/>
              <a:ext cx="423" cy="12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524000" y="304800"/>
            <a:ext cx="594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800000"/>
                </a:solidFill>
                <a:latin typeface="Monotype Corsiva" pitchFamily="66" charset="0"/>
              </a:rPr>
              <a:t>Историческая справка</a:t>
            </a:r>
          </a:p>
        </p:txBody>
      </p:sp>
      <p:pic>
        <p:nvPicPr>
          <p:cNvPr id="8195" name="Picture 8" descr="j02176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914400"/>
            <a:ext cx="23622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9"/>
          <p:cNvSpPr>
            <a:spLocks noChangeArrowheads="1"/>
          </p:cNvSpPr>
          <p:nvPr/>
        </p:nvSpPr>
        <p:spPr bwMode="auto">
          <a:xfrm>
            <a:off x="533400" y="1858963"/>
            <a:ext cx="6019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b="1">
              <a:solidFill>
                <a:srgbClr val="003300"/>
              </a:solidFill>
            </a:endParaRP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533400" y="1735138"/>
            <a:ext cx="6248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800000"/>
                </a:solidFill>
                <a:latin typeface="+mj-lt"/>
              </a:rPr>
              <a:t> Ручное вязание </a:t>
            </a:r>
            <a:r>
              <a:rPr lang="ru-RU" dirty="0">
                <a:solidFill>
                  <a:srgbClr val="800000"/>
                </a:solidFill>
                <a:latin typeface="+mj-lt"/>
              </a:rPr>
              <a:t>– один из древнейших видов декоративно-прикладного искусства, возраст которого  около 5 тысячелетий. </a:t>
            </a:r>
            <a:endParaRPr lang="ru-RU" b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048000" y="31242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800000"/>
                </a:solidFill>
                <a:latin typeface="Calibri" pitchFamily="34" charset="0"/>
              </a:rPr>
              <a:t>В далеком прошлом вязание было исключительно мужским ремеслом</a:t>
            </a:r>
            <a:endParaRPr lang="ru-RU">
              <a:solidFill>
                <a:srgbClr val="8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24400" y="4876800"/>
            <a:ext cx="4572000" cy="590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dirty="0">
                <a:solidFill>
                  <a:srgbClr val="800000"/>
                </a:solidFill>
                <a:latin typeface="+mj-lt"/>
              </a:rPr>
              <a:t>С прошлого столетия вязанием стали заниматься женщины.</a:t>
            </a:r>
          </a:p>
        </p:txBody>
      </p:sp>
      <p:pic>
        <p:nvPicPr>
          <p:cNvPr id="9" name="Picture 8" descr="лт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9600" y="2667001"/>
            <a:ext cx="2214491" cy="18843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9" descr="гош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90800" y="4267201"/>
            <a:ext cx="2438400" cy="2081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32779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762000" y="381000"/>
            <a:ext cx="7315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ru-RU" sz="4000" b="1" i="1">
              <a:solidFill>
                <a:srgbClr val="800000"/>
              </a:solidFill>
              <a:latin typeface="Monotype Corsiva" pitchFamily="66" charset="0"/>
            </a:endParaRPr>
          </a:p>
        </p:txBody>
      </p:sp>
      <p:pic>
        <p:nvPicPr>
          <p:cNvPr id="7171" name="Picture 2" descr="73460425_faa083bb18c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2" y="457201"/>
            <a:ext cx="2162175" cy="3248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Picture 3" descr="юбка-с-топом-287x4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1" y="381001"/>
            <a:ext cx="2247900" cy="3133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3" name="Picture 4" descr="61132688_9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43200" y="3352801"/>
            <a:ext cx="2209800" cy="3121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4" name="Picture 6" descr="маш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72200" y="3124200"/>
            <a:ext cx="2413000" cy="340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10400" y="4648201"/>
            <a:ext cx="18288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900000"/>
            </a:camera>
            <a:lightRig rig="threePt" dir="t"/>
          </a:scene3d>
        </p:spPr>
      </p:pic>
      <p:pic>
        <p:nvPicPr>
          <p:cNvPr id="7172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0401" y="381000"/>
            <a:ext cx="188595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20400000"/>
            </a:camera>
            <a:lightRig rig="threePt" dir="t"/>
          </a:scene3d>
        </p:spPr>
      </p:pic>
      <p:pic>
        <p:nvPicPr>
          <p:cNvPr id="7173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4343401"/>
            <a:ext cx="1752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9499999"/>
            </a:camera>
            <a:lightRig rig="threePt" dir="t"/>
          </a:scene3d>
        </p:spPr>
      </p:pic>
      <p:pic>
        <p:nvPicPr>
          <p:cNvPr id="11" name="Picture 2" descr="77111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33400"/>
            <a:ext cx="2305050" cy="300990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2" name="Picture 3" descr="54914994_1265641246_yarn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3733800"/>
            <a:ext cx="3352800" cy="2519363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343401" y="762001"/>
            <a:ext cx="421025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3600" b="1" i="1" dirty="0">
                <a:solidFill>
                  <a:srgbClr val="800000"/>
                </a:solidFill>
                <a:latin typeface="Monotype Corsiva" pitchFamily="66" charset="0"/>
              </a:rPr>
              <a:t>Пряжа:</a:t>
            </a:r>
          </a:p>
          <a:p>
            <a:pPr algn="l">
              <a:buFont typeface="Arial" charset="0"/>
              <a:buChar char="•"/>
              <a:defRPr/>
            </a:pPr>
            <a:r>
              <a:rPr lang="ru-RU" sz="3600" dirty="0">
                <a:solidFill>
                  <a:srgbClr val="800000"/>
                </a:solidFill>
                <a:latin typeface="Calibri" pitchFamily="34" charset="0"/>
              </a:rPr>
              <a:t> шерстяная</a:t>
            </a:r>
          </a:p>
          <a:p>
            <a:pPr algn="l">
              <a:buFont typeface="Arial" charset="0"/>
              <a:buChar char="•"/>
              <a:defRPr/>
            </a:pPr>
            <a:r>
              <a:rPr lang="ru-RU" sz="3600" dirty="0">
                <a:solidFill>
                  <a:srgbClr val="800000"/>
                </a:solidFill>
                <a:latin typeface="Calibri" pitchFamily="34" charset="0"/>
              </a:rPr>
              <a:t> полушерстяная</a:t>
            </a:r>
          </a:p>
          <a:p>
            <a:pPr algn="l">
              <a:buFont typeface="Arial" charset="0"/>
              <a:buChar char="•"/>
              <a:defRPr/>
            </a:pPr>
            <a:r>
              <a:rPr lang="ru-RU" sz="3600" dirty="0">
                <a:solidFill>
                  <a:srgbClr val="800000"/>
                </a:solidFill>
                <a:latin typeface="Calibri" pitchFamily="34" charset="0"/>
              </a:rPr>
              <a:t> синтетическая</a:t>
            </a:r>
          </a:p>
          <a:p>
            <a:pPr algn="l">
              <a:buFont typeface="Arial" charset="0"/>
              <a:buChar char="•"/>
              <a:defRPr/>
            </a:pPr>
            <a:r>
              <a:rPr lang="ru-RU" sz="3600" dirty="0">
                <a:solidFill>
                  <a:srgbClr val="800000"/>
                </a:solidFill>
                <a:latin typeface="Calibri" pitchFamily="34" charset="0"/>
              </a:rPr>
              <a:t> хлопчатобумажная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Program Files\Новый Диск\Вязание крючком\data\images\page\1_008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62000" y="685800"/>
            <a:ext cx="2667000" cy="22367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3" descr="kruchk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352800"/>
            <a:ext cx="2438400" cy="2438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95800" y="914400"/>
            <a:ext cx="30638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3200" b="1" dirty="0">
                <a:solidFill>
                  <a:srgbClr val="800000"/>
                </a:solidFill>
                <a:latin typeface="+mj-lt"/>
              </a:rPr>
              <a:t>Крючки:</a:t>
            </a:r>
          </a:p>
          <a:p>
            <a:pPr algn="l">
              <a:buFont typeface="Arial" charset="0"/>
              <a:buChar char="•"/>
              <a:defRPr/>
            </a:pPr>
            <a:r>
              <a:rPr lang="ru-RU" sz="3200" dirty="0">
                <a:solidFill>
                  <a:srgbClr val="800000"/>
                </a:solidFill>
                <a:latin typeface="+mj-lt"/>
              </a:rPr>
              <a:t> деревянные</a:t>
            </a:r>
          </a:p>
          <a:p>
            <a:pPr algn="l">
              <a:buFont typeface="Arial" charset="0"/>
              <a:buChar char="•"/>
              <a:defRPr/>
            </a:pPr>
            <a:r>
              <a:rPr lang="ru-RU" sz="3200" dirty="0">
                <a:solidFill>
                  <a:srgbClr val="800000"/>
                </a:solidFill>
                <a:latin typeface="+mj-lt"/>
              </a:rPr>
              <a:t> пластмассовые</a:t>
            </a:r>
          </a:p>
          <a:p>
            <a:pPr algn="l">
              <a:buFont typeface="Arial" charset="0"/>
              <a:buChar char="•"/>
              <a:defRPr/>
            </a:pPr>
            <a:r>
              <a:rPr lang="ru-RU" sz="3200" dirty="0">
                <a:solidFill>
                  <a:srgbClr val="800000"/>
                </a:solidFill>
                <a:latin typeface="+mj-lt"/>
              </a:rPr>
              <a:t> металлические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81400" y="4038600"/>
            <a:ext cx="54340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800000"/>
                </a:solidFill>
                <a:latin typeface="+mj-lt"/>
              </a:rPr>
              <a:t>Номер крючка 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800000"/>
                </a:solidFill>
                <a:latin typeface="+mj-lt"/>
              </a:rPr>
              <a:t>соответствует его диаметру.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578</TotalTime>
  <Words>343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Times New Roman</vt:lpstr>
      <vt:lpstr>Wingdings</vt:lpstr>
      <vt:lpstr>Calibri</vt:lpstr>
      <vt:lpstr>Monotype Corsiva</vt:lpstr>
      <vt:lpstr>Слои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48</cp:revision>
  <cp:lastPrinted>1601-01-01T00:00:00Z</cp:lastPrinted>
  <dcterms:created xsi:type="dcterms:W3CDTF">1601-01-01T00:00:00Z</dcterms:created>
  <dcterms:modified xsi:type="dcterms:W3CDTF">2015-11-01T18:07:01Z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