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665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28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816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79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158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872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069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856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12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99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78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42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56792"/>
            <a:ext cx="8496944" cy="115212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Тема №8.</a:t>
            </a:r>
            <a:br>
              <a:rPr lang="ru-RU" b="1" i="1" dirty="0" smtClean="0"/>
            </a:br>
            <a:r>
              <a:rPr lang="ru-RU" b="1" i="1" dirty="0" smtClean="0"/>
              <a:t> Главная группа в жизни человека 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2924944"/>
            <a:ext cx="3528392" cy="1224136"/>
          </a:xfrm>
        </p:spPr>
        <p:txBody>
          <a:bodyPr>
            <a:noAutofit/>
          </a:bodyPr>
          <a:lstStyle/>
          <a:p>
            <a:pPr algn="r"/>
            <a:r>
              <a:rPr lang="ru-RU" sz="1600" b="1" i="1" dirty="0" smtClean="0"/>
              <a:t>Покровская О.В.</a:t>
            </a:r>
          </a:p>
          <a:p>
            <a:pPr algn="r"/>
            <a:r>
              <a:rPr lang="ru-RU" sz="1600" b="1" i="1" dirty="0" smtClean="0"/>
              <a:t>Учитель обществознания</a:t>
            </a:r>
          </a:p>
          <a:p>
            <a:pPr algn="r"/>
            <a:r>
              <a:rPr lang="ru-RU" sz="1600" b="1" i="1" dirty="0" smtClean="0"/>
              <a:t>МОУ «Средняя школа №27»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1167140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656" y="225201"/>
            <a:ext cx="8386380" cy="7555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2.Функции семьи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58656" y="1140339"/>
            <a:ext cx="5040560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1.Общение </a:t>
            </a:r>
          </a:p>
          <a:p>
            <a:r>
              <a:rPr lang="ru-RU" sz="2800" dirty="0" smtClean="0"/>
              <a:t>2.Воспитание</a:t>
            </a:r>
          </a:p>
          <a:p>
            <a:r>
              <a:rPr lang="ru-RU" sz="2800" dirty="0"/>
              <a:t>3</a:t>
            </a:r>
            <a:r>
              <a:rPr lang="ru-RU" sz="2800" dirty="0" smtClean="0"/>
              <a:t>.Репродуктивная</a:t>
            </a:r>
          </a:p>
          <a:p>
            <a:r>
              <a:rPr lang="ru-RU" sz="2800" dirty="0"/>
              <a:t>4</a:t>
            </a:r>
            <a:r>
              <a:rPr lang="ru-RU" sz="2800" dirty="0" smtClean="0"/>
              <a:t>.Поддержка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4244" y="3429000"/>
            <a:ext cx="8174649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Задание: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</a:rPr>
              <a:t>используя материал 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Учебника (стр.78),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</a:rPr>
              <a:t>определите еще одну важную, «неожиданную» функцию семьи. Дайте заглавие данной функции.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1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656" y="225201"/>
            <a:ext cx="8386380" cy="7555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1.Семья как первичная* группа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848"/>
            <a:ext cx="3372852" cy="6508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Кровное родство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52029" y="1196752"/>
            <a:ext cx="504056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Члены семьи - родственники</a:t>
            </a:r>
            <a:endParaRPr lang="ru-RU" sz="2800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3706163" y="2034106"/>
            <a:ext cx="3372852" cy="6508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800" dirty="0" smtClean="0"/>
              <a:t>Отношения свойства </a:t>
            </a:r>
            <a:endParaRPr lang="ru-RU" sz="28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259632" y="1719972"/>
            <a:ext cx="1152128" cy="3141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10" idx="0"/>
          </p:cNvCxnSpPr>
          <p:nvPr/>
        </p:nvCxnSpPr>
        <p:spPr>
          <a:xfrm>
            <a:off x="3372852" y="1719972"/>
            <a:ext cx="2019737" cy="3141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706163" y="2684944"/>
            <a:ext cx="295406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/>
              <a:t>Супруги </a:t>
            </a:r>
            <a:endParaRPr lang="ru-RU" sz="24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738428"/>
            <a:ext cx="2954069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 smtClean="0"/>
              <a:t>?</a:t>
            </a:r>
            <a:endParaRPr lang="ru-RU" sz="2400" b="1" i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1766" y="3573016"/>
            <a:ext cx="8174649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</a:rPr>
              <a:t>Семья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</a:rPr>
              <a:t> —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</a:rPr>
              <a:t>основанная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</a:rPr>
              <a:t>на </a:t>
            </a: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браке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</a:rPr>
              <a:t>или </a:t>
            </a:r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</a:rPr>
              <a:t>кровном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Arial" panose="020B0604020202020204" pitchFamily="34" charset="0"/>
              </a:rPr>
              <a:t>родстве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</a:rPr>
              <a:t> малая группа, члены которой связаны общностью быта, взаимной моральной ответственностью и взаимопомощью. 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370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25504" cy="75898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/>
              <a:t>3.Семья – социальная группа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840" y="2060848"/>
            <a:ext cx="8521632" cy="936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i="1" u="sng" dirty="0" smtClean="0"/>
              <a:t>Вопрос</a:t>
            </a:r>
            <a:r>
              <a:rPr lang="ru-RU" sz="2800" dirty="0" smtClean="0"/>
              <a:t>: равны ли по смыслу понятия «семья» и «родственная группа»?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215116"/>
            <a:ext cx="273630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СЕМЬЯ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720640" y="1196752"/>
            <a:ext cx="3744416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Родственная группа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3343187"/>
            <a:ext cx="597666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+</a:t>
            </a:r>
            <a:r>
              <a:rPr lang="ru-RU" dirty="0" smtClean="0"/>
              <a:t> </a:t>
            </a:r>
            <a:r>
              <a:rPr lang="ru-RU" sz="3200" dirty="0" smtClean="0"/>
              <a:t>функции</a:t>
            </a:r>
          </a:p>
          <a:p>
            <a:r>
              <a:rPr lang="ru-RU" sz="3200" dirty="0" smtClean="0"/>
              <a:t>Хозяйственная ( экономическая)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356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997512" cy="8309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/>
              <a:t>4.Виды семей</a:t>
            </a:r>
            <a:endParaRPr lang="ru-RU" b="1" i="1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137233"/>
              </p:ext>
            </p:extLst>
          </p:nvPr>
        </p:nvGraphicFramePr>
        <p:xfrm>
          <a:off x="389301" y="1412776"/>
          <a:ext cx="8424937" cy="281708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48273"/>
                <a:gridCol w="3096344"/>
                <a:gridCol w="288032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Виды семей</a:t>
                      </a:r>
                      <a:endParaRPr lang="ru-RU" sz="24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1500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 структуре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 количеству детей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 наличию</a:t>
                      </a:r>
                      <a:r>
                        <a:rPr lang="en-US" sz="2400" dirty="0" smtClean="0"/>
                        <a:t>/</a:t>
                      </a:r>
                      <a:r>
                        <a:rPr lang="ru-RU" sz="2400" dirty="0" smtClean="0"/>
                        <a:t>отсутствию</a:t>
                      </a:r>
                      <a:r>
                        <a:rPr lang="ru-RU" sz="2400" baseline="0" dirty="0" smtClean="0"/>
                        <a:t> брака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v"/>
                      </a:pP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v"/>
                      </a:pP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v"/>
                      </a:pPr>
                      <a:r>
                        <a:rPr lang="ru-RU" sz="2800" dirty="0" smtClean="0"/>
                        <a:t>Полная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v"/>
                      </a:pPr>
                      <a:r>
                        <a:rPr lang="ru-RU" sz="2800" dirty="0" smtClean="0"/>
                        <a:t>Неполная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11560" y="4797152"/>
            <a:ext cx="640871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</a:t>
            </a:r>
            <a:r>
              <a:rPr lang="ru-RU" sz="2400" dirty="0"/>
              <a:t>:</a:t>
            </a:r>
            <a:r>
              <a:rPr lang="ru-RU" sz="2400" dirty="0" smtClean="0"/>
              <a:t> заполните таблицу, используя материал Учебника (</a:t>
            </a:r>
            <a:r>
              <a:rPr lang="ru-RU" sz="2400" dirty="0" err="1" smtClean="0"/>
              <a:t>стр</a:t>
            </a:r>
            <a:r>
              <a:rPr lang="ru-RU" sz="2400" dirty="0" smtClean="0"/>
              <a:t> .82)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0693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7158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Домашнее задание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Знать понятия</a:t>
            </a:r>
            <a:r>
              <a:rPr lang="ru-RU" sz="3600" dirty="0" smtClean="0"/>
              <a:t>: семья</a:t>
            </a:r>
          </a:p>
          <a:p>
            <a:pPr marL="0" indent="0" algn="ctr">
              <a:buNone/>
            </a:pPr>
            <a:r>
              <a:rPr lang="ru-RU" sz="3600" b="1" dirty="0" smtClean="0"/>
              <a:t>Знать:</a:t>
            </a:r>
            <a:r>
              <a:rPr lang="ru-RU" sz="3600" dirty="0" smtClean="0"/>
              <a:t> функции семей</a:t>
            </a:r>
          </a:p>
          <a:p>
            <a:pPr marL="0" indent="0" algn="ctr">
              <a:buNone/>
            </a:pPr>
            <a:r>
              <a:rPr lang="ru-RU" sz="3600" b="1" dirty="0" smtClean="0"/>
              <a:t>Знать</a:t>
            </a:r>
            <a:r>
              <a:rPr lang="ru-RU" sz="3600" dirty="0" smtClean="0"/>
              <a:t> : таблицу «Виды семей»</a:t>
            </a:r>
          </a:p>
          <a:p>
            <a:pPr marL="0" indent="0" algn="ctr">
              <a:buNone/>
            </a:pPr>
            <a:r>
              <a:rPr lang="ru-RU" sz="3600" b="1" dirty="0" smtClean="0"/>
              <a:t>Вопрос</a:t>
            </a:r>
            <a:r>
              <a:rPr lang="ru-RU" sz="3600" dirty="0" smtClean="0"/>
              <a:t> (?) 1,2 (стр. 83) (устно)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287421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145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Тема Office</vt:lpstr>
      <vt:lpstr>Тема №8.  Главная группа в жизни человека </vt:lpstr>
      <vt:lpstr>2.Функции семьи</vt:lpstr>
      <vt:lpstr>1.Семья как первичная* группа</vt:lpstr>
      <vt:lpstr>3.Семья – социальная группа</vt:lpstr>
      <vt:lpstr>4.Виды семей</vt:lpstr>
      <vt:lpstr> Домашнее задание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№3. Сколько и чего нужно человеку?</dc:title>
  <dc:creator>Maksim</dc:creator>
  <cp:lastModifiedBy>Учетная запись Майкрософт</cp:lastModifiedBy>
  <cp:revision>10</cp:revision>
  <dcterms:created xsi:type="dcterms:W3CDTF">2020-09-21T15:53:04Z</dcterms:created>
  <dcterms:modified xsi:type="dcterms:W3CDTF">2020-11-12T13:40:43Z</dcterms:modified>
</cp:coreProperties>
</file>