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4" r:id="rId8"/>
    <p:sldId id="262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9" autoAdjust="0"/>
    <p:restoredTop sz="94660"/>
  </p:normalViewPr>
  <p:slideViewPr>
    <p:cSldViewPr>
      <p:cViewPr>
        <p:scale>
          <a:sx n="80" d="100"/>
          <a:sy n="80" d="100"/>
        </p:scale>
        <p:origin x="-2610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1907585-A184-4BC1-B706-1C792E494A6E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6EE76F7-A425-4244-AB01-9D3CFAA695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Теория графов в информатике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797152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Огородников Станислав Владимирович, учитель информатики ГБОУ школа №131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Классические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«Жадные алгоритмы»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9200"/>
            <a:ext cx="8219256" cy="4937760"/>
          </a:xfrm>
        </p:spPr>
        <p:txBody>
          <a:bodyPr>
            <a:normAutofit/>
          </a:bodyPr>
          <a:lstStyle/>
          <a:p>
            <a:r>
              <a:rPr lang="ru-RU" dirty="0" smtClean="0"/>
              <a:t>Требуется проложить железную дорогу, соединяющую несколько городов. Для любой пары городов известна стоимость прокладки пути между ними. Требуется найти наиболее дешёвый вариант строительства.</a:t>
            </a:r>
          </a:p>
          <a:p>
            <a:endParaRPr lang="ru-RU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43808" y="3140968"/>
          <a:ext cx="3312366" cy="295233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552061"/>
                <a:gridCol w="552061"/>
                <a:gridCol w="552061"/>
                <a:gridCol w="552061"/>
                <a:gridCol w="552061"/>
                <a:gridCol w="552061"/>
              </a:tblGrid>
              <a:tr h="492055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 anchor="ctr"/>
                </a:tc>
              </a:tr>
              <a:tr h="492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1.5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2.5</a:t>
                      </a:r>
                      <a:endParaRPr lang="ru-RU" sz="1800" dirty="0"/>
                    </a:p>
                  </a:txBody>
                  <a:tcPr anchor="ctr"/>
                </a:tc>
              </a:tr>
              <a:tr h="492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1.5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0.8</a:t>
                      </a:r>
                      <a:endParaRPr lang="ru-RU" sz="1800" dirty="0"/>
                    </a:p>
                  </a:txBody>
                  <a:tcPr anchor="ctr"/>
                </a:tc>
              </a:tr>
              <a:tr h="492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09</a:t>
                      </a:r>
                      <a:endParaRPr lang="ru-RU" sz="1800" dirty="0"/>
                    </a:p>
                  </a:txBody>
                  <a:tcPr anchor="ctr"/>
                </a:tc>
              </a:tr>
              <a:tr h="492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2.7</a:t>
                      </a:r>
                      <a:endParaRPr lang="ru-RU" sz="1800" dirty="0"/>
                    </a:p>
                  </a:txBody>
                  <a:tcPr anchor="ctr"/>
                </a:tc>
              </a:tr>
              <a:tr h="4920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2.5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0.8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0.9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2.7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«Жадные алгоритмы»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9200"/>
            <a:ext cx="8219256" cy="4937760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" name="Группа 50"/>
          <p:cNvGrpSpPr/>
          <p:nvPr/>
        </p:nvGrpSpPr>
        <p:grpSpPr>
          <a:xfrm>
            <a:off x="1835696" y="1340768"/>
            <a:ext cx="5472608" cy="4176464"/>
            <a:chOff x="4860032" y="3356992"/>
            <a:chExt cx="3672408" cy="2808312"/>
          </a:xfrm>
        </p:grpSpPr>
        <p:sp>
          <p:nvSpPr>
            <p:cNvPr id="6" name="Овал 5"/>
            <p:cNvSpPr/>
            <p:nvPr/>
          </p:nvSpPr>
          <p:spPr>
            <a:xfrm>
              <a:off x="5148064" y="3356992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</a:t>
              </a:r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8100392" y="3789040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</a:t>
              </a:r>
              <a:endParaRPr lang="ru-RU" dirty="0"/>
            </a:p>
          </p:txBody>
        </p:sp>
        <p:sp>
          <p:nvSpPr>
            <p:cNvPr id="8" name="Овал 7"/>
            <p:cNvSpPr/>
            <p:nvPr/>
          </p:nvSpPr>
          <p:spPr>
            <a:xfrm>
              <a:off x="6300192" y="4725144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</a:t>
              </a:r>
              <a:endParaRPr lang="ru-RU"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4860032" y="5733256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</a:t>
              </a:r>
              <a:endParaRPr lang="ru-RU" dirty="0"/>
            </a:p>
          </p:txBody>
        </p:sp>
        <p:sp>
          <p:nvSpPr>
            <p:cNvPr id="10" name="Овал 9"/>
            <p:cNvSpPr/>
            <p:nvPr/>
          </p:nvSpPr>
          <p:spPr>
            <a:xfrm>
              <a:off x="7740352" y="5085184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</a:t>
              </a:r>
              <a:endParaRPr lang="ru-RU" dirty="0"/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 flipH="1">
            <a:off x="6588224" y="2636912"/>
            <a:ext cx="288032" cy="129614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44008" y="3789040"/>
            <a:ext cx="1512168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6" idx="5"/>
            <a:endCxn id="8" idx="1"/>
          </p:cNvCxnSpPr>
          <p:nvPr/>
        </p:nvCxnSpPr>
        <p:spPr>
          <a:xfrm>
            <a:off x="2814468" y="1889204"/>
            <a:ext cx="1261637" cy="158034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8" idx="3"/>
            <a:endCxn id="9" idx="7"/>
          </p:cNvCxnSpPr>
          <p:nvPr/>
        </p:nvCxnSpPr>
        <p:spPr>
          <a:xfrm flipH="1">
            <a:off x="2385244" y="3923892"/>
            <a:ext cx="1690861" cy="10449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Графы в информатике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Блок-схемы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196752"/>
            <a:ext cx="5976664" cy="151216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Задача: </a:t>
            </a:r>
          </a:p>
          <a:p>
            <a:pPr>
              <a:buNone/>
            </a:pPr>
            <a:r>
              <a:rPr lang="ru-RU" dirty="0" smtClean="0"/>
              <a:t>построить блок-схему попадания </a:t>
            </a:r>
          </a:p>
          <a:p>
            <a:pPr>
              <a:buNone/>
            </a:pPr>
            <a:r>
              <a:rPr lang="ru-RU" dirty="0" smtClean="0"/>
              <a:t>дротика в цель в игре «</a:t>
            </a:r>
            <a:r>
              <a:rPr lang="ru-RU" dirty="0" err="1" smtClean="0"/>
              <a:t>Дартс</a:t>
            </a:r>
            <a:r>
              <a:rPr lang="ru-RU" dirty="0" smtClean="0"/>
              <a:t>»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" name="Рисунок 14" descr="dart-board-clip-art-433110.png"/>
          <p:cNvPicPr/>
          <p:nvPr/>
        </p:nvPicPr>
        <p:blipFill>
          <a:blip r:embed="rId3" cstate="print"/>
          <a:stretch>
            <a:fillRect/>
          </a:stretch>
        </p:blipFill>
        <p:spPr>
          <a:xfrm flipH="1">
            <a:off x="5796135" y="1628800"/>
            <a:ext cx="3168351" cy="40324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7544" y="1196752"/>
            <a:ext cx="6336704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  <a:buFont typeface="Wingdings 3"/>
              <a:buChar char=""/>
            </a:pPr>
            <a:r>
              <a:rPr lang="ru-RU" sz="2600" dirty="0" smtClean="0">
                <a:solidFill>
                  <a:prstClr val="black"/>
                </a:solidFill>
              </a:rPr>
              <a:t>Решение: </a:t>
            </a:r>
          </a:p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ru-RU" sz="2600" dirty="0" smtClean="0">
                <a:solidFill>
                  <a:prstClr val="black"/>
                </a:solidFill>
              </a:rPr>
              <a:t>Пусть Х</a:t>
            </a:r>
            <a:r>
              <a:rPr lang="ru-RU" sz="2600" baseline="-25000" dirty="0" smtClean="0">
                <a:solidFill>
                  <a:prstClr val="black"/>
                </a:solidFill>
              </a:rPr>
              <a:t>0</a:t>
            </a:r>
            <a:r>
              <a:rPr lang="ru-RU" sz="2600" dirty="0" smtClean="0">
                <a:solidFill>
                  <a:prstClr val="black"/>
                </a:solidFill>
              </a:rPr>
              <a:t>,</a:t>
            </a:r>
            <a:r>
              <a:rPr lang="en-US" sz="2600" dirty="0" smtClean="0">
                <a:solidFill>
                  <a:prstClr val="black"/>
                </a:solidFill>
              </a:rPr>
              <a:t>Y</a:t>
            </a:r>
            <a:r>
              <a:rPr lang="ru-RU" sz="2600" baseline="-25000" dirty="0" smtClean="0">
                <a:solidFill>
                  <a:prstClr val="black"/>
                </a:solidFill>
              </a:rPr>
              <a:t>0</a:t>
            </a:r>
            <a:r>
              <a:rPr lang="ru-RU" sz="2600" dirty="0" smtClean="0">
                <a:solidFill>
                  <a:prstClr val="black"/>
                </a:solidFill>
              </a:rPr>
              <a:t> –центр поля</a:t>
            </a:r>
          </a:p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en-US" sz="2600" dirty="0" smtClean="0">
                <a:solidFill>
                  <a:prstClr val="black"/>
                </a:solidFill>
              </a:rPr>
              <a:t>R </a:t>
            </a:r>
            <a:r>
              <a:rPr lang="ru-RU" sz="2600" dirty="0" smtClean="0">
                <a:solidFill>
                  <a:prstClr val="black"/>
                </a:solidFill>
              </a:rPr>
              <a:t>и </a:t>
            </a:r>
            <a:r>
              <a:rPr lang="en-US" sz="2600" dirty="0" smtClean="0">
                <a:solidFill>
                  <a:prstClr val="black"/>
                </a:solidFill>
              </a:rPr>
              <a:t>R</a:t>
            </a:r>
            <a:r>
              <a:rPr lang="ru-RU" sz="2600" baseline="-25000" dirty="0" smtClean="0">
                <a:solidFill>
                  <a:prstClr val="black"/>
                </a:solidFill>
              </a:rPr>
              <a:t>1</a:t>
            </a:r>
            <a:r>
              <a:rPr lang="ru-RU" sz="2600" dirty="0" smtClean="0">
                <a:solidFill>
                  <a:prstClr val="black"/>
                </a:solidFill>
              </a:rPr>
              <a:t> – радиусы красного и черного полей</a:t>
            </a:r>
          </a:p>
          <a:p>
            <a:pPr marL="274320" lvl="0" indent="-274320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en-US" sz="2600" dirty="0" smtClean="0">
                <a:solidFill>
                  <a:prstClr val="black"/>
                </a:solidFill>
              </a:rPr>
              <a:t>X </a:t>
            </a:r>
            <a:r>
              <a:rPr lang="ru-RU" sz="2600" dirty="0" smtClean="0">
                <a:solidFill>
                  <a:prstClr val="black"/>
                </a:solidFill>
              </a:rPr>
              <a:t>и </a:t>
            </a:r>
            <a:r>
              <a:rPr lang="en-US" sz="2600" dirty="0" smtClean="0">
                <a:solidFill>
                  <a:prstClr val="black"/>
                </a:solidFill>
              </a:rPr>
              <a:t>Y </a:t>
            </a:r>
            <a:r>
              <a:rPr lang="ru-RU" sz="2600" dirty="0" smtClean="0">
                <a:solidFill>
                  <a:prstClr val="black"/>
                </a:solidFill>
              </a:rPr>
              <a:t>– это координаты стрелы</a:t>
            </a:r>
            <a:endParaRPr lang="ru-RU" dirty="0"/>
          </a:p>
        </p:txBody>
      </p:sp>
      <p:pic>
        <p:nvPicPr>
          <p:cNvPr id="17" name="Рисунок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1560" y="1124744"/>
            <a:ext cx="5904656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9200"/>
            <a:ext cx="8219256" cy="49377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Необходимо указать таблицу, для которой выполняется условие: «Минимальная стоимость прокладки линии  от клиента А до клиента B не больше 6 </a:t>
            </a:r>
            <a:r>
              <a:rPr lang="ru-RU" sz="2400" dirty="0" err="1" smtClean="0"/>
              <a:t>у.е</a:t>
            </a:r>
            <a:r>
              <a:rPr lang="ru-RU" sz="2400" dirty="0" smtClean="0"/>
              <a:t>.». </a:t>
            </a:r>
          </a:p>
          <a:p>
            <a:endParaRPr lang="ru-RU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79512" y="2564904"/>
          <a:ext cx="2304258" cy="217683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84043"/>
                <a:gridCol w="384043"/>
                <a:gridCol w="384043"/>
                <a:gridCol w="384043"/>
                <a:gridCol w="384043"/>
                <a:gridCol w="384043"/>
              </a:tblGrid>
              <a:tr h="348039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2339752" y="4221088"/>
          <a:ext cx="2304258" cy="217683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84043"/>
                <a:gridCol w="384043"/>
                <a:gridCol w="384043"/>
                <a:gridCol w="384043"/>
                <a:gridCol w="384043"/>
                <a:gridCol w="384043"/>
              </a:tblGrid>
              <a:tr h="348039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572000" y="2564904"/>
          <a:ext cx="2304258" cy="217683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84043"/>
                <a:gridCol w="384043"/>
                <a:gridCol w="384043"/>
                <a:gridCol w="384043"/>
                <a:gridCol w="384043"/>
                <a:gridCol w="384043"/>
              </a:tblGrid>
              <a:tr h="348039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6732240" y="4221088"/>
          <a:ext cx="2304258" cy="217683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84043"/>
                <a:gridCol w="384043"/>
                <a:gridCol w="384043"/>
                <a:gridCol w="384043"/>
                <a:gridCol w="384043"/>
                <a:gridCol w="384043"/>
              </a:tblGrid>
              <a:tr h="348039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</a:tr>
              <a:tr h="3480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504" y="1196753"/>
          <a:ext cx="2088234" cy="201168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48039"/>
                <a:gridCol w="348039"/>
                <a:gridCol w="348039"/>
                <a:gridCol w="348039"/>
                <a:gridCol w="348039"/>
                <a:gridCol w="348039"/>
              </a:tblGrid>
              <a:tr h="290060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2339752" y="1196752"/>
          <a:ext cx="2088234" cy="201168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48039"/>
                <a:gridCol w="348039"/>
                <a:gridCol w="348039"/>
                <a:gridCol w="348039"/>
                <a:gridCol w="348039"/>
                <a:gridCol w="348039"/>
              </a:tblGrid>
              <a:tr h="290060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572000" y="1196752"/>
          <a:ext cx="2088234" cy="201168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48039"/>
                <a:gridCol w="348039"/>
                <a:gridCol w="348039"/>
                <a:gridCol w="348039"/>
                <a:gridCol w="348039"/>
                <a:gridCol w="348039"/>
              </a:tblGrid>
              <a:tr h="290060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6804248" y="1196752"/>
          <a:ext cx="2088234" cy="201168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348039"/>
                <a:gridCol w="348039"/>
                <a:gridCol w="348039"/>
                <a:gridCol w="348039"/>
                <a:gridCol w="348039"/>
                <a:gridCol w="348039"/>
              </a:tblGrid>
              <a:tr h="290060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164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pSp>
        <p:nvGrpSpPr>
          <p:cNvPr id="103" name="Группа 102"/>
          <p:cNvGrpSpPr/>
          <p:nvPr/>
        </p:nvGrpSpPr>
        <p:grpSpPr>
          <a:xfrm>
            <a:off x="395536" y="3645024"/>
            <a:ext cx="8496944" cy="2385556"/>
            <a:chOff x="395536" y="3645024"/>
            <a:chExt cx="8496944" cy="2385556"/>
          </a:xfrm>
        </p:grpSpPr>
        <p:grpSp>
          <p:nvGrpSpPr>
            <p:cNvPr id="99" name="Группа 98"/>
            <p:cNvGrpSpPr/>
            <p:nvPr/>
          </p:nvGrpSpPr>
          <p:grpSpPr>
            <a:xfrm>
              <a:off x="395536" y="3717032"/>
              <a:ext cx="1656184" cy="2313548"/>
              <a:chOff x="395536" y="3717032"/>
              <a:chExt cx="1656184" cy="2313548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611560" y="3717032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395536" y="472514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ru-RU" dirty="0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1691680" y="429309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827584" y="558924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1763688" y="544522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</a:t>
                </a:r>
                <a:endParaRPr lang="ru-RU" dirty="0"/>
              </a:p>
            </p:txBody>
          </p:sp>
          <p:cxnSp>
            <p:nvCxnSpPr>
              <p:cNvPr id="36" name="Прямая соединительная линия 35"/>
              <p:cNvCxnSpPr>
                <a:stCxn id="10" idx="4"/>
                <a:endCxn id="11" idx="0"/>
              </p:cNvCxnSpPr>
              <p:nvPr/>
            </p:nvCxnSpPr>
            <p:spPr>
              <a:xfrm flipH="1">
                <a:off x="539552" y="4005064"/>
                <a:ext cx="216024" cy="7200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>
                <a:stCxn id="12" idx="2"/>
                <a:endCxn id="11" idx="6"/>
              </p:cNvCxnSpPr>
              <p:nvPr/>
            </p:nvCxnSpPr>
            <p:spPr>
              <a:xfrm flipH="1">
                <a:off x="683568" y="4437112"/>
                <a:ext cx="1008112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>
                <a:stCxn id="10" idx="5"/>
                <a:endCxn id="12" idx="1"/>
              </p:cNvCxnSpPr>
              <p:nvPr/>
            </p:nvCxnSpPr>
            <p:spPr>
              <a:xfrm>
                <a:off x="857411" y="3962883"/>
                <a:ext cx="876450" cy="37239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>
                <a:stCxn id="12" idx="3"/>
                <a:endCxn id="13" idx="7"/>
              </p:cNvCxnSpPr>
              <p:nvPr/>
            </p:nvCxnSpPr>
            <p:spPr>
              <a:xfrm flipH="1">
                <a:off x="1073435" y="4538947"/>
                <a:ext cx="660426" cy="109247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>
                <a:stCxn id="14" idx="2"/>
                <a:endCxn id="13" idx="6"/>
              </p:cNvCxnSpPr>
              <p:nvPr/>
            </p:nvCxnSpPr>
            <p:spPr>
              <a:xfrm flipH="1">
                <a:off x="1115616" y="5589240"/>
                <a:ext cx="648072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/>
              <p:cNvSpPr txBox="1"/>
              <p:nvPr/>
            </p:nvSpPr>
            <p:spPr>
              <a:xfrm>
                <a:off x="1259632" y="566124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ru-RU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403648" y="494116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ru-RU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043608" y="4365104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95536" y="422108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187624" y="386104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</p:grpSp>
        <p:grpSp>
          <p:nvGrpSpPr>
            <p:cNvPr id="101" name="Группа 100"/>
            <p:cNvGrpSpPr/>
            <p:nvPr/>
          </p:nvGrpSpPr>
          <p:grpSpPr>
            <a:xfrm>
              <a:off x="4932040" y="3645024"/>
              <a:ext cx="1656184" cy="2313548"/>
              <a:chOff x="4932040" y="3645024"/>
              <a:chExt cx="1656184" cy="2313548"/>
            </a:xfrm>
          </p:grpSpPr>
          <p:sp>
            <p:nvSpPr>
              <p:cNvPr id="25" name="Овал 24"/>
              <p:cNvSpPr/>
              <p:nvPr/>
            </p:nvSpPr>
            <p:spPr>
              <a:xfrm>
                <a:off x="5148064" y="364502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4932040" y="465313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ru-RU" dirty="0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6228184" y="422108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5364088" y="5517232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6300192" y="537321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</a:t>
                </a:r>
                <a:endParaRPr lang="ru-RU" dirty="0"/>
              </a:p>
            </p:txBody>
          </p:sp>
          <p:cxnSp>
            <p:nvCxnSpPr>
              <p:cNvPr id="51" name="Прямая соединительная линия 50"/>
              <p:cNvCxnSpPr>
                <a:stCxn id="25" idx="5"/>
                <a:endCxn id="27" idx="1"/>
              </p:cNvCxnSpPr>
              <p:nvPr/>
            </p:nvCxnSpPr>
            <p:spPr>
              <a:xfrm>
                <a:off x="5393915" y="3890875"/>
                <a:ext cx="876450" cy="37239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H="1">
                <a:off x="5220072" y="4365104"/>
                <a:ext cx="1008112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 flipH="1">
                <a:off x="5076056" y="3933056"/>
                <a:ext cx="216024" cy="7200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 flipH="1">
                <a:off x="5580112" y="4437112"/>
                <a:ext cx="660426" cy="109247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Прямая соединительная линия 67"/>
              <p:cNvCxnSpPr/>
              <p:nvPr/>
            </p:nvCxnSpPr>
            <p:spPr>
              <a:xfrm flipH="1">
                <a:off x="5652120" y="5517232"/>
                <a:ext cx="648072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Прямая соединительная линия 71"/>
              <p:cNvCxnSpPr/>
              <p:nvPr/>
            </p:nvCxnSpPr>
            <p:spPr>
              <a:xfrm>
                <a:off x="5148064" y="4941168"/>
                <a:ext cx="330213" cy="61824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5868144" y="558924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ru-RU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5868144" y="486916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ru-RU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5580112" y="429309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932040" y="4077072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724128" y="378904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076056" y="5085184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</p:grpSp>
        <p:grpSp>
          <p:nvGrpSpPr>
            <p:cNvPr id="100" name="Группа 99"/>
            <p:cNvGrpSpPr/>
            <p:nvPr/>
          </p:nvGrpSpPr>
          <p:grpSpPr>
            <a:xfrm>
              <a:off x="2699792" y="3717032"/>
              <a:ext cx="1656184" cy="2313548"/>
              <a:chOff x="2699792" y="3717032"/>
              <a:chExt cx="1656184" cy="2313548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2915816" y="3717032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2699792" y="472514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ru-RU" dirty="0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995936" y="429309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3131840" y="558924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4067944" y="544522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</a:t>
                </a:r>
                <a:endParaRPr lang="ru-RU" dirty="0"/>
              </a:p>
            </p:txBody>
          </p:sp>
          <p:cxnSp>
            <p:nvCxnSpPr>
              <p:cNvPr id="50" name="Прямая соединительная линия 49"/>
              <p:cNvCxnSpPr>
                <a:stCxn id="16" idx="5"/>
                <a:endCxn id="18" idx="1"/>
              </p:cNvCxnSpPr>
              <p:nvPr/>
            </p:nvCxnSpPr>
            <p:spPr>
              <a:xfrm>
                <a:off x="3161667" y="3962883"/>
                <a:ext cx="876450" cy="37239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/>
              <p:cNvCxnSpPr/>
              <p:nvPr/>
            </p:nvCxnSpPr>
            <p:spPr>
              <a:xfrm flipH="1">
                <a:off x="2987824" y="4437112"/>
                <a:ext cx="1008112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 flipH="1">
                <a:off x="3347864" y="4509120"/>
                <a:ext cx="660426" cy="109247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единительная линия 66"/>
              <p:cNvCxnSpPr/>
              <p:nvPr/>
            </p:nvCxnSpPr>
            <p:spPr>
              <a:xfrm flipH="1">
                <a:off x="3419872" y="5589240"/>
                <a:ext cx="648072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Прямая соединительная линия 73"/>
              <p:cNvCxnSpPr/>
              <p:nvPr/>
            </p:nvCxnSpPr>
            <p:spPr>
              <a:xfrm>
                <a:off x="2915816" y="5013176"/>
                <a:ext cx="330213" cy="61824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/>
              <p:cNvSpPr txBox="1"/>
              <p:nvPr/>
            </p:nvSpPr>
            <p:spPr>
              <a:xfrm>
                <a:off x="3635896" y="566124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ru-RU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3635896" y="494116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ru-RU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3275856" y="4365104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3563888" y="386104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2843808" y="522920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</p:grpSp>
        <p:grpSp>
          <p:nvGrpSpPr>
            <p:cNvPr id="102" name="Группа 101"/>
            <p:cNvGrpSpPr/>
            <p:nvPr/>
          </p:nvGrpSpPr>
          <p:grpSpPr>
            <a:xfrm>
              <a:off x="7092280" y="3645024"/>
              <a:ext cx="1800200" cy="2313548"/>
              <a:chOff x="7092280" y="3645024"/>
              <a:chExt cx="1800200" cy="2313548"/>
            </a:xfrm>
          </p:grpSpPr>
          <p:sp>
            <p:nvSpPr>
              <p:cNvPr id="30" name="Овал 29"/>
              <p:cNvSpPr/>
              <p:nvPr/>
            </p:nvSpPr>
            <p:spPr>
              <a:xfrm>
                <a:off x="7308304" y="364502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7092280" y="465313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ru-RU" dirty="0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8388424" y="422108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7524328" y="5517232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8460432" y="537321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</a:t>
                </a:r>
                <a:endParaRPr lang="ru-RU" dirty="0"/>
              </a:p>
            </p:txBody>
          </p:sp>
          <p:cxnSp>
            <p:nvCxnSpPr>
              <p:cNvPr id="56" name="Прямая соединительная линия 55"/>
              <p:cNvCxnSpPr>
                <a:stCxn id="30" idx="5"/>
                <a:endCxn id="32" idx="1"/>
              </p:cNvCxnSpPr>
              <p:nvPr/>
            </p:nvCxnSpPr>
            <p:spPr>
              <a:xfrm>
                <a:off x="7554155" y="3890875"/>
                <a:ext cx="876450" cy="37239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 flipH="1">
                <a:off x="7380312" y="4365104"/>
                <a:ext cx="1008112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 flipH="1">
                <a:off x="7236296" y="3933056"/>
                <a:ext cx="216024" cy="7200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 flipH="1">
                <a:off x="7812360" y="5517232"/>
                <a:ext cx="648072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>
                <a:stCxn id="32" idx="4"/>
                <a:endCxn id="34" idx="0"/>
              </p:cNvCxnSpPr>
              <p:nvPr/>
            </p:nvCxnSpPr>
            <p:spPr>
              <a:xfrm>
                <a:off x="8532440" y="4509120"/>
                <a:ext cx="72008" cy="86409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8028384" y="558924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ru-RU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740352" y="429309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956376" y="378904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8532440" y="4797152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092280" y="4077072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" name="Группа 102"/>
          <p:cNvGrpSpPr/>
          <p:nvPr/>
        </p:nvGrpSpPr>
        <p:grpSpPr>
          <a:xfrm>
            <a:off x="251520" y="1196752"/>
            <a:ext cx="8496944" cy="2385556"/>
            <a:chOff x="395536" y="3645024"/>
            <a:chExt cx="8496944" cy="2385556"/>
          </a:xfrm>
        </p:grpSpPr>
        <p:grpSp>
          <p:nvGrpSpPr>
            <p:cNvPr id="3" name="Группа 98"/>
            <p:cNvGrpSpPr/>
            <p:nvPr/>
          </p:nvGrpSpPr>
          <p:grpSpPr>
            <a:xfrm>
              <a:off x="395536" y="3717032"/>
              <a:ext cx="1656184" cy="2313548"/>
              <a:chOff x="395536" y="3717032"/>
              <a:chExt cx="1656184" cy="2313548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611560" y="3717032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395536" y="472514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ru-RU" dirty="0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1691680" y="429309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827584" y="558924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1763688" y="544522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</a:t>
                </a:r>
                <a:endParaRPr lang="ru-RU" dirty="0"/>
              </a:p>
            </p:txBody>
          </p:sp>
          <p:cxnSp>
            <p:nvCxnSpPr>
              <p:cNvPr id="36" name="Прямая соединительная линия 35"/>
              <p:cNvCxnSpPr>
                <a:stCxn id="10" idx="4"/>
                <a:endCxn id="11" idx="0"/>
              </p:cNvCxnSpPr>
              <p:nvPr/>
            </p:nvCxnSpPr>
            <p:spPr>
              <a:xfrm flipH="1">
                <a:off x="539552" y="4005064"/>
                <a:ext cx="216024" cy="7200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>
                <a:stCxn id="12" idx="2"/>
                <a:endCxn id="11" idx="6"/>
              </p:cNvCxnSpPr>
              <p:nvPr/>
            </p:nvCxnSpPr>
            <p:spPr>
              <a:xfrm flipH="1">
                <a:off x="683568" y="4437112"/>
                <a:ext cx="1008112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>
                <a:stCxn id="10" idx="5"/>
                <a:endCxn id="12" idx="1"/>
              </p:cNvCxnSpPr>
              <p:nvPr/>
            </p:nvCxnSpPr>
            <p:spPr>
              <a:xfrm>
                <a:off x="857411" y="3962883"/>
                <a:ext cx="876450" cy="37239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>
                <a:stCxn id="12" idx="3"/>
                <a:endCxn id="13" idx="7"/>
              </p:cNvCxnSpPr>
              <p:nvPr/>
            </p:nvCxnSpPr>
            <p:spPr>
              <a:xfrm flipH="1">
                <a:off x="1073435" y="4538947"/>
                <a:ext cx="660426" cy="109247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>
                <a:stCxn id="14" idx="2"/>
                <a:endCxn id="13" idx="6"/>
              </p:cNvCxnSpPr>
              <p:nvPr/>
            </p:nvCxnSpPr>
            <p:spPr>
              <a:xfrm flipH="1">
                <a:off x="1115616" y="5589240"/>
                <a:ext cx="648072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/>
              <p:cNvSpPr txBox="1"/>
              <p:nvPr/>
            </p:nvSpPr>
            <p:spPr>
              <a:xfrm>
                <a:off x="1259632" y="566124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ru-RU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403648" y="494116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ru-RU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043608" y="4365104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395536" y="422108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187624" y="386104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</p:grpSp>
        <p:grpSp>
          <p:nvGrpSpPr>
            <p:cNvPr id="4" name="Группа 100"/>
            <p:cNvGrpSpPr/>
            <p:nvPr/>
          </p:nvGrpSpPr>
          <p:grpSpPr>
            <a:xfrm>
              <a:off x="4932040" y="3645024"/>
              <a:ext cx="1656184" cy="2313548"/>
              <a:chOff x="4932040" y="3645024"/>
              <a:chExt cx="1656184" cy="2313548"/>
            </a:xfrm>
          </p:grpSpPr>
          <p:sp>
            <p:nvSpPr>
              <p:cNvPr id="25" name="Овал 24"/>
              <p:cNvSpPr/>
              <p:nvPr/>
            </p:nvSpPr>
            <p:spPr>
              <a:xfrm>
                <a:off x="5148064" y="364502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4932040" y="465313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ru-RU" dirty="0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6228184" y="422108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5364088" y="5517232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6300192" y="537321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</a:t>
                </a:r>
                <a:endParaRPr lang="ru-RU" dirty="0"/>
              </a:p>
            </p:txBody>
          </p:sp>
          <p:cxnSp>
            <p:nvCxnSpPr>
              <p:cNvPr id="51" name="Прямая соединительная линия 50"/>
              <p:cNvCxnSpPr>
                <a:stCxn id="25" idx="5"/>
                <a:endCxn id="27" idx="1"/>
              </p:cNvCxnSpPr>
              <p:nvPr/>
            </p:nvCxnSpPr>
            <p:spPr>
              <a:xfrm>
                <a:off x="5393915" y="3890875"/>
                <a:ext cx="876450" cy="37239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H="1">
                <a:off x="5220072" y="4365104"/>
                <a:ext cx="1008112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 flipH="1">
                <a:off x="5076056" y="3933056"/>
                <a:ext cx="216024" cy="7200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 flipH="1">
                <a:off x="5580112" y="4437112"/>
                <a:ext cx="660426" cy="109247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Прямая соединительная линия 67"/>
              <p:cNvCxnSpPr/>
              <p:nvPr/>
            </p:nvCxnSpPr>
            <p:spPr>
              <a:xfrm flipH="1">
                <a:off x="5652120" y="5517232"/>
                <a:ext cx="648072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Прямая соединительная линия 71"/>
              <p:cNvCxnSpPr/>
              <p:nvPr/>
            </p:nvCxnSpPr>
            <p:spPr>
              <a:xfrm>
                <a:off x="5148064" y="4941168"/>
                <a:ext cx="330213" cy="61824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5868144" y="558924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ru-RU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5868144" y="486916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ru-RU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5580112" y="429309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932040" y="4077072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724128" y="378904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076056" y="5085184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</p:grpSp>
        <p:grpSp>
          <p:nvGrpSpPr>
            <p:cNvPr id="5" name="Группа 99"/>
            <p:cNvGrpSpPr/>
            <p:nvPr/>
          </p:nvGrpSpPr>
          <p:grpSpPr>
            <a:xfrm>
              <a:off x="2699792" y="3717032"/>
              <a:ext cx="1656184" cy="2313548"/>
              <a:chOff x="2699792" y="3717032"/>
              <a:chExt cx="1656184" cy="2313548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2915816" y="3717032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2699792" y="472514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ru-RU" dirty="0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995936" y="429309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3131840" y="5589240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4067944" y="544522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</a:t>
                </a:r>
                <a:endParaRPr lang="ru-RU" dirty="0"/>
              </a:p>
            </p:txBody>
          </p:sp>
          <p:cxnSp>
            <p:nvCxnSpPr>
              <p:cNvPr id="50" name="Прямая соединительная линия 49"/>
              <p:cNvCxnSpPr>
                <a:stCxn id="16" idx="5"/>
                <a:endCxn id="18" idx="1"/>
              </p:cNvCxnSpPr>
              <p:nvPr/>
            </p:nvCxnSpPr>
            <p:spPr>
              <a:xfrm>
                <a:off x="3161667" y="3962883"/>
                <a:ext cx="876450" cy="37239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/>
              <p:cNvCxnSpPr/>
              <p:nvPr/>
            </p:nvCxnSpPr>
            <p:spPr>
              <a:xfrm flipH="1">
                <a:off x="2987824" y="4437112"/>
                <a:ext cx="1008112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 flipH="1">
                <a:off x="3347864" y="4509120"/>
                <a:ext cx="660426" cy="109247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единительная линия 66"/>
              <p:cNvCxnSpPr/>
              <p:nvPr/>
            </p:nvCxnSpPr>
            <p:spPr>
              <a:xfrm flipH="1">
                <a:off x="3419872" y="5589240"/>
                <a:ext cx="648072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Прямая соединительная линия 73"/>
              <p:cNvCxnSpPr/>
              <p:nvPr/>
            </p:nvCxnSpPr>
            <p:spPr>
              <a:xfrm>
                <a:off x="2915816" y="5013176"/>
                <a:ext cx="330213" cy="61824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Box 75"/>
              <p:cNvSpPr txBox="1"/>
              <p:nvPr/>
            </p:nvSpPr>
            <p:spPr>
              <a:xfrm>
                <a:off x="3635896" y="566124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ru-RU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3635896" y="494116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</a:t>
                </a:r>
                <a:endParaRPr lang="ru-RU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3275856" y="4365104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3563888" y="3861048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2843808" y="522920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</p:grpSp>
        <p:grpSp>
          <p:nvGrpSpPr>
            <p:cNvPr id="6" name="Группа 101"/>
            <p:cNvGrpSpPr/>
            <p:nvPr/>
          </p:nvGrpSpPr>
          <p:grpSpPr>
            <a:xfrm>
              <a:off x="7092280" y="3645024"/>
              <a:ext cx="1800200" cy="2313548"/>
              <a:chOff x="7092280" y="3645024"/>
              <a:chExt cx="1800200" cy="2313548"/>
            </a:xfrm>
          </p:grpSpPr>
          <p:sp>
            <p:nvSpPr>
              <p:cNvPr id="30" name="Овал 29"/>
              <p:cNvSpPr/>
              <p:nvPr/>
            </p:nvSpPr>
            <p:spPr>
              <a:xfrm>
                <a:off x="7308304" y="3645024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7092280" y="465313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ru-RU" dirty="0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8388424" y="4221088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ru-RU" dirty="0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7524328" y="5517232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</a:t>
                </a:r>
                <a:endParaRPr lang="ru-RU" dirty="0"/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8460432" y="5373216"/>
                <a:ext cx="288032" cy="2880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</a:t>
                </a:r>
                <a:endParaRPr lang="ru-RU" dirty="0"/>
              </a:p>
            </p:txBody>
          </p:sp>
          <p:cxnSp>
            <p:nvCxnSpPr>
              <p:cNvPr id="56" name="Прямая соединительная линия 55"/>
              <p:cNvCxnSpPr>
                <a:stCxn id="30" idx="5"/>
                <a:endCxn id="32" idx="1"/>
              </p:cNvCxnSpPr>
              <p:nvPr/>
            </p:nvCxnSpPr>
            <p:spPr>
              <a:xfrm>
                <a:off x="7554155" y="3890875"/>
                <a:ext cx="876450" cy="37239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 flipH="1">
                <a:off x="7380312" y="4365104"/>
                <a:ext cx="1008112" cy="43204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 flipH="1">
                <a:off x="7236296" y="3933056"/>
                <a:ext cx="216024" cy="7200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 flipH="1">
                <a:off x="7812360" y="5517232"/>
                <a:ext cx="648072" cy="14401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>
                <a:stCxn id="32" idx="4"/>
                <a:endCxn id="34" idx="0"/>
              </p:cNvCxnSpPr>
              <p:nvPr/>
            </p:nvCxnSpPr>
            <p:spPr>
              <a:xfrm>
                <a:off x="8532440" y="4509120"/>
                <a:ext cx="72008" cy="864096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8028384" y="5589240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ru-RU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740352" y="429309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7956376" y="3789040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8532440" y="4797152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</a:t>
                </a:r>
                <a:endParaRPr lang="ru-RU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092280" y="4077072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</a:t>
                </a:r>
                <a:endParaRPr lang="ru-RU" dirty="0"/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251520" y="39330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ru-RU" dirty="0" smtClean="0"/>
              <a:t>→</a:t>
            </a:r>
            <a:r>
              <a:rPr lang="en-US" dirty="0" smtClean="0"/>
              <a:t>C</a:t>
            </a:r>
            <a:r>
              <a:rPr lang="ru-RU" dirty="0" smtClean="0"/>
              <a:t>→</a:t>
            </a:r>
            <a:r>
              <a:rPr lang="en-US" dirty="0" smtClean="0"/>
              <a:t>B </a:t>
            </a:r>
            <a:r>
              <a:rPr lang="ru-RU" dirty="0" smtClean="0"/>
              <a:t>стоимость 7</a:t>
            </a:r>
            <a:endParaRPr lang="ru-RU" dirty="0"/>
          </a:p>
        </p:txBody>
      </p:sp>
      <p:sp>
        <p:nvSpPr>
          <p:cNvPr id="83" name="TextBox 82"/>
          <p:cNvSpPr txBox="1"/>
          <p:nvPr/>
        </p:nvSpPr>
        <p:spPr>
          <a:xfrm>
            <a:off x="251520" y="465313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ru-RU" dirty="0" smtClean="0"/>
              <a:t>→</a:t>
            </a:r>
            <a:r>
              <a:rPr lang="en-US" dirty="0" smtClean="0"/>
              <a:t>C</a:t>
            </a:r>
            <a:r>
              <a:rPr lang="ru-RU" dirty="0" smtClean="0"/>
              <a:t>→</a:t>
            </a:r>
            <a:r>
              <a:rPr lang="en-US" dirty="0" smtClean="0"/>
              <a:t>E</a:t>
            </a:r>
            <a:r>
              <a:rPr lang="ru-RU" dirty="0" smtClean="0"/>
              <a:t>→</a:t>
            </a:r>
            <a:r>
              <a:rPr lang="en-US" dirty="0" smtClean="0"/>
              <a:t>B </a:t>
            </a:r>
            <a:r>
              <a:rPr lang="ru-RU" dirty="0" smtClean="0"/>
              <a:t>стоимость 7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2411760" y="39330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ru-RU" dirty="0" smtClean="0"/>
              <a:t>→</a:t>
            </a:r>
            <a:r>
              <a:rPr lang="en-US" dirty="0" smtClean="0"/>
              <a:t>C</a:t>
            </a:r>
            <a:r>
              <a:rPr lang="ru-RU" dirty="0" smtClean="0"/>
              <a:t>→</a:t>
            </a:r>
            <a:r>
              <a:rPr lang="en-US" dirty="0" smtClean="0"/>
              <a:t>B </a:t>
            </a:r>
            <a:r>
              <a:rPr lang="ru-RU" dirty="0" smtClean="0"/>
              <a:t>стоимость 7</a:t>
            </a:r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2411760" y="472514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ru-RU" dirty="0" smtClean="0"/>
              <a:t>→</a:t>
            </a:r>
            <a:r>
              <a:rPr lang="en-US" dirty="0" smtClean="0"/>
              <a:t>E</a:t>
            </a:r>
            <a:r>
              <a:rPr lang="ru-RU" dirty="0" smtClean="0"/>
              <a:t> →</a:t>
            </a:r>
            <a:r>
              <a:rPr lang="en-US" dirty="0" smtClean="0"/>
              <a:t>C</a:t>
            </a:r>
            <a:r>
              <a:rPr lang="ru-RU" dirty="0" smtClean="0"/>
              <a:t>→</a:t>
            </a:r>
            <a:r>
              <a:rPr lang="en-US" dirty="0" smtClean="0"/>
              <a:t>B </a:t>
            </a:r>
            <a:r>
              <a:rPr lang="ru-RU" dirty="0" smtClean="0"/>
              <a:t>стоимость </a:t>
            </a:r>
            <a:r>
              <a:rPr lang="en-US" dirty="0" smtClean="0"/>
              <a:t>10</a:t>
            </a:r>
            <a:endParaRPr lang="ru-RU" dirty="0"/>
          </a:p>
        </p:txBody>
      </p:sp>
      <p:sp>
        <p:nvSpPr>
          <p:cNvPr id="100" name="TextBox 99"/>
          <p:cNvSpPr txBox="1"/>
          <p:nvPr/>
        </p:nvSpPr>
        <p:spPr>
          <a:xfrm>
            <a:off x="4788024" y="39330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ru-RU" dirty="0" smtClean="0"/>
              <a:t>→</a:t>
            </a:r>
            <a:r>
              <a:rPr lang="en-US" dirty="0" smtClean="0"/>
              <a:t>C</a:t>
            </a:r>
            <a:r>
              <a:rPr lang="ru-RU" dirty="0" smtClean="0"/>
              <a:t>→</a:t>
            </a:r>
            <a:r>
              <a:rPr lang="en-US" dirty="0" smtClean="0"/>
              <a:t>B </a:t>
            </a:r>
            <a:r>
              <a:rPr lang="ru-RU" dirty="0" smtClean="0"/>
              <a:t>стоимость 7</a:t>
            </a:r>
            <a:endParaRPr lang="ru-RU" dirty="0"/>
          </a:p>
        </p:txBody>
      </p:sp>
      <p:sp>
        <p:nvSpPr>
          <p:cNvPr id="101" name="TextBox 100"/>
          <p:cNvSpPr txBox="1"/>
          <p:nvPr/>
        </p:nvSpPr>
        <p:spPr>
          <a:xfrm>
            <a:off x="4788024" y="472514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ru-RU" dirty="0" smtClean="0"/>
              <a:t>→</a:t>
            </a:r>
            <a:r>
              <a:rPr lang="en-US" dirty="0" smtClean="0"/>
              <a:t>E</a:t>
            </a:r>
            <a:r>
              <a:rPr lang="ru-RU" dirty="0" smtClean="0"/>
              <a:t>→</a:t>
            </a:r>
            <a:r>
              <a:rPr lang="en-US" dirty="0" smtClean="0"/>
              <a:t>B </a:t>
            </a:r>
          </a:p>
          <a:p>
            <a:r>
              <a:rPr lang="ru-RU" dirty="0" smtClean="0"/>
              <a:t>стоимость </a:t>
            </a:r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102" name="TextBox 101"/>
          <p:cNvSpPr txBox="1"/>
          <p:nvPr/>
        </p:nvSpPr>
        <p:spPr>
          <a:xfrm>
            <a:off x="6876256" y="393305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ru-RU" dirty="0" smtClean="0"/>
              <a:t>→</a:t>
            </a:r>
            <a:r>
              <a:rPr lang="en-US" dirty="0" smtClean="0"/>
              <a:t>D</a:t>
            </a:r>
            <a:r>
              <a:rPr lang="ru-RU" dirty="0" smtClean="0"/>
              <a:t>→</a:t>
            </a:r>
            <a:r>
              <a:rPr lang="en-US" dirty="0" smtClean="0"/>
              <a:t>C</a:t>
            </a:r>
            <a:r>
              <a:rPr lang="ru-RU" dirty="0" smtClean="0"/>
              <a:t>→</a:t>
            </a:r>
            <a:r>
              <a:rPr lang="en-US" dirty="0" smtClean="0"/>
              <a:t>B </a:t>
            </a:r>
            <a:r>
              <a:rPr lang="ru-RU" dirty="0" smtClean="0"/>
              <a:t>стоимость </a:t>
            </a:r>
            <a:r>
              <a:rPr lang="en-US" dirty="0" smtClean="0"/>
              <a:t>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mph" presetSubtype="1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03D0A"/>
                                      </p:to>
                                    </p:animClr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03D0A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3" grpId="0"/>
      <p:bldP spid="96" grpId="0"/>
      <p:bldP spid="99" grpId="0"/>
      <p:bldP spid="100" grpId="0"/>
      <p:bldP spid="101" grpId="0"/>
      <p:bldP spid="101" grpId="1"/>
      <p:bldP spid="101" grpId="2"/>
      <p:bldP spid="10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Заключение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9200"/>
            <a:ext cx="8219256" cy="4937760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dirty="0" smtClean="0"/>
              <a:t>На языке теории графов формируются и решаются многие технические задачи, задачи из области экономики, социологии, менеджмента и многие другие. </a:t>
            </a:r>
          </a:p>
          <a:p>
            <a:pPr indent="0">
              <a:buNone/>
            </a:pPr>
            <a:r>
              <a:rPr lang="ru-RU" dirty="0" smtClean="0"/>
              <a:t>Графы используются для наглядного представления объектов и связи между ними.</a:t>
            </a:r>
          </a:p>
          <a:p>
            <a:pPr indent="0">
              <a:buNone/>
            </a:pPr>
            <a:r>
              <a:rPr lang="ru-RU" dirty="0" smtClean="0"/>
              <a:t>Но к теории графов также относится целый ряд проблем, не решенных на сегодняшний день.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Введение</a:t>
            </a:r>
          </a:p>
          <a:p>
            <a:r>
              <a:rPr lang="ru-RU" dirty="0" smtClean="0"/>
              <a:t>Теория графов</a:t>
            </a:r>
          </a:p>
          <a:p>
            <a:r>
              <a:rPr lang="ru-RU" dirty="0" smtClean="0"/>
              <a:t>Классические задачи	</a:t>
            </a:r>
          </a:p>
          <a:p>
            <a:r>
              <a:rPr lang="ru-RU" dirty="0" smtClean="0"/>
              <a:t>Графы в информатике</a:t>
            </a:r>
          </a:p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Введение</a:t>
            </a:r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dirty="0" smtClean="0"/>
              <a:t>Графы используют во всех отраслях нашей жизни. Знание основ теории графов необходимо в управлении производством, бизнесе, при построении путей транспортировки и доставки, решении задач. </a:t>
            </a:r>
          </a:p>
          <a:p>
            <a:pPr indent="0">
              <a:buNone/>
            </a:pPr>
            <a:r>
              <a:rPr lang="ru-RU" dirty="0" smtClean="0"/>
              <a:t>Графы используют в связи с развитием теории вероятностей, математической логики и информационных технологий.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Теория графов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Граф</a:t>
            </a:r>
            <a:r>
              <a:rPr lang="ru-RU" dirty="0" smtClean="0"/>
              <a:t> – это некоторое конечное множество  точек, называемых вершинами, и конечный набор  линий, называемых ребрами, соединяющих некоторые пары точек.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547664" y="3933056"/>
            <a:ext cx="317200" cy="288032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3926662" y="3140968"/>
            <a:ext cx="317200" cy="288032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3847363" y="5229200"/>
            <a:ext cx="317200" cy="288032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543561" y="3429000"/>
            <a:ext cx="317200" cy="288032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7495160" y="5805264"/>
            <a:ext cx="317200" cy="288032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16" name="Прямая соединительная линия 15"/>
          <p:cNvCxnSpPr>
            <a:stCxn id="10" idx="5"/>
            <a:endCxn id="12" idx="1"/>
          </p:cNvCxnSpPr>
          <p:nvPr/>
        </p:nvCxnSpPr>
        <p:spPr>
          <a:xfrm>
            <a:off x="1818411" y="4178907"/>
            <a:ext cx="2075404" cy="1092474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2" idx="0"/>
            <a:endCxn id="11" idx="4"/>
          </p:cNvCxnSpPr>
          <p:nvPr/>
        </p:nvCxnSpPr>
        <p:spPr>
          <a:xfrm flipV="1">
            <a:off x="4005962" y="3429000"/>
            <a:ext cx="79300" cy="18002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11" idx="6"/>
            <a:endCxn id="13" idx="1"/>
          </p:cNvCxnSpPr>
          <p:nvPr/>
        </p:nvCxnSpPr>
        <p:spPr>
          <a:xfrm>
            <a:off x="4243862" y="3284984"/>
            <a:ext cx="2346151" cy="18619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3" idx="5"/>
            <a:endCxn id="14" idx="0"/>
          </p:cNvCxnSpPr>
          <p:nvPr/>
        </p:nvCxnSpPr>
        <p:spPr>
          <a:xfrm>
            <a:off x="6814308" y="3674851"/>
            <a:ext cx="839452" cy="2130413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13" idx="3"/>
          </p:cNvCxnSpPr>
          <p:nvPr/>
        </p:nvCxnSpPr>
        <p:spPr>
          <a:xfrm flipV="1">
            <a:off x="4085262" y="3674851"/>
            <a:ext cx="2504751" cy="162635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547664" y="350100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63888" y="306896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63888" y="544522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endParaRPr lang="ru-RU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6948264" y="342900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D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92280" y="580526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Понятия теории графов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9200"/>
            <a:ext cx="8219256" cy="493776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/>
              <a:t>Степень вершины </a:t>
            </a:r>
            <a:r>
              <a:rPr lang="ru-RU" dirty="0" smtClean="0"/>
              <a:t>- число рёбер, выходящих из этой вершины.</a:t>
            </a:r>
          </a:p>
          <a:p>
            <a:pPr lvl="0"/>
            <a:r>
              <a:rPr lang="ru-RU" dirty="0" smtClean="0"/>
              <a:t>Граф называется </a:t>
            </a:r>
            <a:r>
              <a:rPr lang="ru-RU" b="1" dirty="0" smtClean="0"/>
              <a:t>взвешенным</a:t>
            </a:r>
            <a:r>
              <a:rPr lang="ru-RU" dirty="0" smtClean="0"/>
              <a:t>, если каждому ребру поставлено в соответствии некоторое число (вес).</a:t>
            </a:r>
          </a:p>
          <a:p>
            <a:r>
              <a:rPr lang="ru-RU" b="1" dirty="0" smtClean="0"/>
              <a:t>Ориентированным</a:t>
            </a:r>
            <a:r>
              <a:rPr lang="ru-RU" dirty="0" smtClean="0"/>
              <a:t> (орграфом) называется граф, у которого рёбрам присвоено направление.</a:t>
            </a:r>
          </a:p>
          <a:p>
            <a:r>
              <a:rPr lang="ru-RU" b="1" dirty="0" smtClean="0"/>
              <a:t>Плоский граф </a:t>
            </a:r>
            <a:r>
              <a:rPr lang="ru-RU" dirty="0" smtClean="0"/>
              <a:t>– </a:t>
            </a:r>
            <a:r>
              <a:rPr lang="ru-RU" dirty="0" err="1" smtClean="0"/>
              <a:t>граф</a:t>
            </a:r>
            <a:r>
              <a:rPr lang="ru-RU" dirty="0" smtClean="0"/>
              <a:t>, расположенный в одной плоскости, ребра которого не пересекаются.</a:t>
            </a:r>
          </a:p>
          <a:p>
            <a:r>
              <a:rPr lang="ru-RU" b="1" dirty="0" smtClean="0"/>
              <a:t>Полный граф </a:t>
            </a:r>
            <a:r>
              <a:rPr lang="ru-RU" dirty="0" smtClean="0"/>
              <a:t>– </a:t>
            </a:r>
            <a:r>
              <a:rPr lang="ru-RU" dirty="0" err="1" smtClean="0"/>
              <a:t>граф</a:t>
            </a:r>
            <a:r>
              <a:rPr lang="ru-RU" dirty="0" smtClean="0"/>
              <a:t>, в котором соединены все вершины всеми возможными способами.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Некоторые свойства графов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9200"/>
            <a:ext cx="6347048" cy="4937760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Если все вершины графа чётные, то можно одним росчерком начертить граф. </a:t>
            </a:r>
          </a:p>
          <a:p>
            <a:pPr lvl="0"/>
            <a:r>
              <a:rPr lang="ru-RU" dirty="0" smtClean="0"/>
              <a:t>Граф с двумя нечётными вершинами тоже можно начертить одним росчерком. </a:t>
            </a:r>
          </a:p>
          <a:p>
            <a:pPr lvl="0"/>
            <a:r>
              <a:rPr lang="ru-RU" dirty="0" smtClean="0"/>
              <a:t>Граф с более чем двумя нечётными вершинами, невозможно начертить одним росчерком. </a:t>
            </a:r>
            <a:endParaRPr lang="ru-RU" dirty="0"/>
          </a:p>
        </p:txBody>
      </p:sp>
      <p:sp>
        <p:nvSpPr>
          <p:cNvPr id="21" name="Блок-схема: узел 20"/>
          <p:cNvSpPr/>
          <p:nvPr/>
        </p:nvSpPr>
        <p:spPr>
          <a:xfrm>
            <a:off x="3275856" y="4869160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7020272" y="1916832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8172400" y="3861048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8244408" y="6237312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>
            <a:stCxn id="21" idx="7"/>
            <a:endCxn id="23" idx="3"/>
          </p:cNvCxnSpPr>
          <p:nvPr/>
        </p:nvCxnSpPr>
        <p:spPr>
          <a:xfrm flipV="1">
            <a:off x="3583169" y="2224145"/>
            <a:ext cx="3489830" cy="269774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3" idx="5"/>
            <a:endCxn id="25" idx="1"/>
          </p:cNvCxnSpPr>
          <p:nvPr/>
        </p:nvCxnSpPr>
        <p:spPr>
          <a:xfrm>
            <a:off x="7327585" y="2224145"/>
            <a:ext cx="897542" cy="16896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25" idx="4"/>
            <a:endCxn id="26" idx="0"/>
          </p:cNvCxnSpPr>
          <p:nvPr/>
        </p:nvCxnSpPr>
        <p:spPr>
          <a:xfrm>
            <a:off x="8352420" y="4221088"/>
            <a:ext cx="72008" cy="20162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6" idx="2"/>
            <a:endCxn id="21" idx="5"/>
          </p:cNvCxnSpPr>
          <p:nvPr/>
        </p:nvCxnSpPr>
        <p:spPr>
          <a:xfrm flipH="1" flipV="1">
            <a:off x="3583169" y="5176473"/>
            <a:ext cx="4661239" cy="124085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21" idx="6"/>
            <a:endCxn id="25" idx="3"/>
          </p:cNvCxnSpPr>
          <p:nvPr/>
        </p:nvCxnSpPr>
        <p:spPr>
          <a:xfrm flipV="1">
            <a:off x="3635896" y="4168361"/>
            <a:ext cx="4589231" cy="8808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Блок-схема: узел 58"/>
          <p:cNvSpPr/>
          <p:nvPr/>
        </p:nvSpPr>
        <p:spPr>
          <a:xfrm>
            <a:off x="1547664" y="2348880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>
            <a:off x="4355976" y="2276872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971600" y="5733256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Блок-схема: узел 61"/>
          <p:cNvSpPr/>
          <p:nvPr/>
        </p:nvSpPr>
        <p:spPr>
          <a:xfrm>
            <a:off x="4355976" y="5805264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Блок-схема: узел 62"/>
          <p:cNvSpPr/>
          <p:nvPr/>
        </p:nvSpPr>
        <p:spPr>
          <a:xfrm>
            <a:off x="5940152" y="5373216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Прямая соединительная линия 64"/>
          <p:cNvCxnSpPr>
            <a:stCxn id="61" idx="0"/>
            <a:endCxn id="59" idx="4"/>
          </p:cNvCxnSpPr>
          <p:nvPr/>
        </p:nvCxnSpPr>
        <p:spPr>
          <a:xfrm flipV="1">
            <a:off x="1151620" y="2708920"/>
            <a:ext cx="576064" cy="30243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62" idx="0"/>
            <a:endCxn id="60" idx="4"/>
          </p:cNvCxnSpPr>
          <p:nvPr/>
        </p:nvCxnSpPr>
        <p:spPr>
          <a:xfrm flipV="1">
            <a:off x="4535996" y="2636912"/>
            <a:ext cx="0" cy="31683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62" idx="1"/>
            <a:endCxn id="59" idx="5"/>
          </p:cNvCxnSpPr>
          <p:nvPr/>
        </p:nvCxnSpPr>
        <p:spPr>
          <a:xfrm flipH="1" flipV="1">
            <a:off x="1854977" y="2656193"/>
            <a:ext cx="2553726" cy="32017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63" idx="1"/>
            <a:endCxn id="60" idx="5"/>
          </p:cNvCxnSpPr>
          <p:nvPr/>
        </p:nvCxnSpPr>
        <p:spPr>
          <a:xfrm flipH="1" flipV="1">
            <a:off x="4663289" y="2584185"/>
            <a:ext cx="1329590" cy="284175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61" idx="7"/>
            <a:endCxn id="60" idx="3"/>
          </p:cNvCxnSpPr>
          <p:nvPr/>
        </p:nvCxnSpPr>
        <p:spPr>
          <a:xfrm flipV="1">
            <a:off x="1278913" y="2584185"/>
            <a:ext cx="3129790" cy="32017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stCxn id="59" idx="6"/>
            <a:endCxn id="63" idx="1"/>
          </p:cNvCxnSpPr>
          <p:nvPr/>
        </p:nvCxnSpPr>
        <p:spPr>
          <a:xfrm>
            <a:off x="1907704" y="2528900"/>
            <a:ext cx="4085175" cy="28970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Блок-схема: узел 87"/>
          <p:cNvSpPr/>
          <p:nvPr/>
        </p:nvSpPr>
        <p:spPr>
          <a:xfrm>
            <a:off x="2339752" y="5877272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3" name="Прямая соединительная линия 92"/>
          <p:cNvCxnSpPr>
            <a:stCxn id="88" idx="4"/>
            <a:endCxn id="60" idx="3"/>
          </p:cNvCxnSpPr>
          <p:nvPr/>
        </p:nvCxnSpPr>
        <p:spPr>
          <a:xfrm flipV="1">
            <a:off x="2519772" y="2584185"/>
            <a:ext cx="1888931" cy="365312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stCxn id="88" idx="0"/>
            <a:endCxn id="59" idx="4"/>
          </p:cNvCxnSpPr>
          <p:nvPr/>
        </p:nvCxnSpPr>
        <p:spPr>
          <a:xfrm flipH="1" flipV="1">
            <a:off x="1727684" y="2708920"/>
            <a:ext cx="792088" cy="31683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Блок-схема: узел 118"/>
          <p:cNvSpPr/>
          <p:nvPr/>
        </p:nvSpPr>
        <p:spPr>
          <a:xfrm>
            <a:off x="4716016" y="1124744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Блок-схема: узел 119"/>
          <p:cNvSpPr/>
          <p:nvPr/>
        </p:nvSpPr>
        <p:spPr>
          <a:xfrm>
            <a:off x="4716016" y="3068960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Блок-схема: узел 120"/>
          <p:cNvSpPr/>
          <p:nvPr/>
        </p:nvSpPr>
        <p:spPr>
          <a:xfrm>
            <a:off x="6372200" y="1124744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Блок-схема: узел 121"/>
          <p:cNvSpPr/>
          <p:nvPr/>
        </p:nvSpPr>
        <p:spPr>
          <a:xfrm>
            <a:off x="8100392" y="1124744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Блок-схема: узел 122"/>
          <p:cNvSpPr/>
          <p:nvPr/>
        </p:nvSpPr>
        <p:spPr>
          <a:xfrm>
            <a:off x="6372200" y="3068960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Блок-схема: узел 123"/>
          <p:cNvSpPr/>
          <p:nvPr/>
        </p:nvSpPr>
        <p:spPr>
          <a:xfrm>
            <a:off x="8100392" y="3068960"/>
            <a:ext cx="360040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6" name="Прямая соединительная линия 125"/>
          <p:cNvCxnSpPr>
            <a:stCxn id="119" idx="4"/>
            <a:endCxn id="120" idx="0"/>
          </p:cNvCxnSpPr>
          <p:nvPr/>
        </p:nvCxnSpPr>
        <p:spPr>
          <a:xfrm>
            <a:off x="4896036" y="1484784"/>
            <a:ext cx="0" cy="15841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>
            <a:stCxn id="121" idx="4"/>
            <a:endCxn id="123" idx="0"/>
          </p:cNvCxnSpPr>
          <p:nvPr/>
        </p:nvCxnSpPr>
        <p:spPr>
          <a:xfrm>
            <a:off x="6552220" y="1484784"/>
            <a:ext cx="0" cy="15841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>
            <a:stCxn id="122" idx="4"/>
            <a:endCxn id="124" idx="0"/>
          </p:cNvCxnSpPr>
          <p:nvPr/>
        </p:nvCxnSpPr>
        <p:spPr>
          <a:xfrm>
            <a:off x="8280412" y="1484784"/>
            <a:ext cx="0" cy="15841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>
            <a:stCxn id="119" idx="5"/>
            <a:endCxn id="123" idx="1"/>
          </p:cNvCxnSpPr>
          <p:nvPr/>
        </p:nvCxnSpPr>
        <p:spPr>
          <a:xfrm>
            <a:off x="5023329" y="1432057"/>
            <a:ext cx="1401598" cy="16896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>
            <a:stCxn id="119" idx="6"/>
            <a:endCxn id="124" idx="1"/>
          </p:cNvCxnSpPr>
          <p:nvPr/>
        </p:nvCxnSpPr>
        <p:spPr>
          <a:xfrm>
            <a:off x="5076056" y="1304764"/>
            <a:ext cx="3077063" cy="181692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>
            <a:stCxn id="122" idx="3"/>
            <a:endCxn id="123" idx="7"/>
          </p:cNvCxnSpPr>
          <p:nvPr/>
        </p:nvCxnSpPr>
        <p:spPr>
          <a:xfrm flipH="1">
            <a:off x="6679513" y="1432057"/>
            <a:ext cx="1473606" cy="16896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>
            <a:stCxn id="122" idx="2"/>
            <a:endCxn id="120" idx="7"/>
          </p:cNvCxnSpPr>
          <p:nvPr/>
        </p:nvCxnSpPr>
        <p:spPr>
          <a:xfrm flipH="1">
            <a:off x="5023329" y="1304764"/>
            <a:ext cx="3077063" cy="181692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>
            <a:stCxn id="121" idx="3"/>
            <a:endCxn id="120" idx="7"/>
          </p:cNvCxnSpPr>
          <p:nvPr/>
        </p:nvCxnSpPr>
        <p:spPr>
          <a:xfrm flipH="1">
            <a:off x="5023329" y="1432057"/>
            <a:ext cx="1401598" cy="16896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>
            <a:stCxn id="121" idx="5"/>
            <a:endCxn id="124" idx="1"/>
          </p:cNvCxnSpPr>
          <p:nvPr/>
        </p:nvCxnSpPr>
        <p:spPr>
          <a:xfrm>
            <a:off x="6679513" y="1432057"/>
            <a:ext cx="1473606" cy="16896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>
            <a:stCxn id="119" idx="5"/>
          </p:cNvCxnSpPr>
          <p:nvPr/>
        </p:nvCxnSpPr>
        <p:spPr>
          <a:xfrm>
            <a:off x="5023329" y="1432057"/>
            <a:ext cx="3057782" cy="17256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>
            <a:stCxn id="122" idx="4"/>
            <a:endCxn id="123" idx="7"/>
          </p:cNvCxnSpPr>
          <p:nvPr/>
        </p:nvCxnSpPr>
        <p:spPr>
          <a:xfrm flipH="1">
            <a:off x="6679513" y="1484784"/>
            <a:ext cx="1600899" cy="163690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00"/>
                            </p:stCondLst>
                            <p:childTnLst>
                              <p:par>
                                <p:cTn id="1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00"/>
                            </p:stCondLst>
                            <p:childTnLst>
                              <p:par>
                                <p:cTn id="1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000"/>
                            </p:stCondLst>
                            <p:childTnLst>
                              <p:par>
                                <p:cTn id="1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"/>
                            </p:stCondLst>
                            <p:childTnLst>
                              <p:par>
                                <p:cTn id="2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1000"/>
                            </p:stCondLst>
                            <p:childTnLst>
                              <p:par>
                                <p:cTn id="2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1500"/>
                            </p:stCondLst>
                            <p:childTnLst>
                              <p:par>
                                <p:cTn id="2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2500"/>
                            </p:stCondLst>
                            <p:childTnLst>
                              <p:par>
                                <p:cTn id="3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3000"/>
                            </p:stCondLst>
                            <p:childTnLst>
                              <p:par>
                                <p:cTn id="3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>
                            <p:stCondLst>
                              <p:cond delay="3500"/>
                            </p:stCondLst>
                            <p:childTnLst>
                              <p:par>
                                <p:cTn id="3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4000"/>
                            </p:stCondLst>
                            <p:childTnLst>
                              <p:par>
                                <p:cTn id="3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59" grpId="0" animBg="1"/>
      <p:bldP spid="60" grpId="0" animBg="1"/>
      <p:bldP spid="61" grpId="2" animBg="1"/>
      <p:bldP spid="61" grpId="3" animBg="1"/>
      <p:bldP spid="62" grpId="0" animBg="1"/>
      <p:bldP spid="63" grpId="0" animBg="1"/>
      <p:bldP spid="88" grpId="0" animBg="1"/>
      <p:bldP spid="88" grpId="1" animBg="1"/>
      <p:bldP spid="119" grpId="2" animBg="1"/>
      <p:bldP spid="119" grpId="3" animBg="1"/>
      <p:bldP spid="120" grpId="2" animBg="1"/>
      <p:bldP spid="120" grpId="3" animBg="1"/>
      <p:bldP spid="121" grpId="2" animBg="1"/>
      <p:bldP spid="121" grpId="3" animBg="1"/>
      <p:bldP spid="122" grpId="2" animBg="1"/>
      <p:bldP spid="122" grpId="3" animBg="1"/>
      <p:bldP spid="123" grpId="2" animBg="1"/>
      <p:bldP spid="123" grpId="3" animBg="1"/>
      <p:bldP spid="124" grpId="2" animBg="1"/>
      <p:bldP spid="124" grpId="3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tile tx="0" ty="0" sx="82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Некоторые свойства плоских графов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9200"/>
            <a:ext cx="8219256" cy="493776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Лемма1.</a:t>
            </a:r>
            <a:r>
              <a:rPr lang="ru-RU" i="1" dirty="0" smtClean="0"/>
              <a:t> </a:t>
            </a:r>
            <a:r>
              <a:rPr lang="ru-RU" dirty="0" smtClean="0"/>
              <a:t>Число рёбер в графе ровно в 2 раза меньше, чем сумма степеней вершин.</a:t>
            </a:r>
          </a:p>
          <a:p>
            <a:r>
              <a:rPr lang="ru-RU" b="1" i="1" dirty="0" smtClean="0"/>
              <a:t>Лемма2</a:t>
            </a:r>
            <a:r>
              <a:rPr lang="ru-RU" b="1" dirty="0" smtClean="0"/>
              <a:t>.</a:t>
            </a:r>
            <a:r>
              <a:rPr lang="ru-RU" dirty="0" smtClean="0"/>
              <a:t> Сумма степеней вершин графа чётна.</a:t>
            </a:r>
          </a:p>
          <a:p>
            <a:r>
              <a:rPr lang="ru-RU" b="1" i="1" dirty="0" smtClean="0"/>
              <a:t>Лемма3</a:t>
            </a:r>
            <a:r>
              <a:rPr lang="ru-RU" b="1" dirty="0" smtClean="0"/>
              <a:t>.</a:t>
            </a:r>
            <a:r>
              <a:rPr lang="ru-RU" dirty="0" smtClean="0"/>
              <a:t> Число нечётных вершин графа чётно.</a:t>
            </a:r>
          </a:p>
          <a:p>
            <a:r>
              <a:rPr lang="ru-RU" b="1" i="1" dirty="0" smtClean="0"/>
              <a:t>Лемма4</a:t>
            </a:r>
            <a:r>
              <a:rPr lang="ru-RU" i="1" dirty="0" smtClean="0"/>
              <a:t>. </a:t>
            </a:r>
            <a:r>
              <a:rPr lang="ru-RU" dirty="0" smtClean="0"/>
              <a:t>Если полный граф имеет </a:t>
            </a:r>
            <a:r>
              <a:rPr lang="ru-RU" dirty="0" err="1" smtClean="0"/>
              <a:t>n</a:t>
            </a:r>
            <a:r>
              <a:rPr lang="ru-RU" dirty="0" smtClean="0"/>
              <a:t> вершин, то количество ребер будет  равно 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501008"/>
            <a:ext cx="1008112" cy="662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409</TotalTime>
  <Words>733</Words>
  <Application>Microsoft Office PowerPoint</Application>
  <PresentationFormat>Экран (4:3)</PresentationFormat>
  <Paragraphs>343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Теория графов в информатике</vt:lpstr>
      <vt:lpstr>Содержание</vt:lpstr>
      <vt:lpstr>Введение</vt:lpstr>
      <vt:lpstr>Презентация PowerPoint</vt:lpstr>
      <vt:lpstr>Теория графов</vt:lpstr>
      <vt:lpstr>Презентация PowerPoint</vt:lpstr>
      <vt:lpstr>Понятия теории графов</vt:lpstr>
      <vt:lpstr>Некоторые свойства графов</vt:lpstr>
      <vt:lpstr>Некоторые свойства плоских графов</vt:lpstr>
      <vt:lpstr>Классические задачи</vt:lpstr>
      <vt:lpstr>«Жадные алгоритмы»</vt:lpstr>
      <vt:lpstr>«Жадные алгоритмы»</vt:lpstr>
      <vt:lpstr>Графы в информатике</vt:lpstr>
      <vt:lpstr>Блок-схемы</vt:lpstr>
      <vt:lpstr>Решение задач</vt:lpstr>
      <vt:lpstr>Решение задач</vt:lpstr>
      <vt:lpstr>Решение задач</vt:lpstr>
      <vt:lpstr>Заключение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AORUS</cp:lastModifiedBy>
  <cp:revision>46</cp:revision>
  <dcterms:created xsi:type="dcterms:W3CDTF">2016-04-22T08:37:40Z</dcterms:created>
  <dcterms:modified xsi:type="dcterms:W3CDTF">2020-11-12T17:04:29Z</dcterms:modified>
</cp:coreProperties>
</file>