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14"/>
  </p:notesMasterIdLst>
  <p:sldIdLst>
    <p:sldId id="256" r:id="rId2"/>
    <p:sldId id="261" r:id="rId3"/>
    <p:sldId id="262" r:id="rId4"/>
    <p:sldId id="263" r:id="rId5"/>
    <p:sldId id="267" r:id="rId6"/>
    <p:sldId id="266" r:id="rId7"/>
    <p:sldId id="264" r:id="rId8"/>
    <p:sldId id="268" r:id="rId9"/>
    <p:sldId id="269" r:id="rId10"/>
    <p:sldId id="270" r:id="rId11"/>
    <p:sldId id="271" r:id="rId12"/>
    <p:sldId id="28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B9B841-6F07-4F9D-8E7F-44158029169F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2407A3-E150-4860-A8B5-033B5C629F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712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8000"/>
                <a:shade val="90000"/>
                <a:satMod val="160000"/>
                <a:lumMod val="100000"/>
              </a:schemeClr>
            </a:gs>
            <a:gs pos="44000">
              <a:schemeClr val="bg2">
                <a:lumMod val="25000"/>
              </a:schemeClr>
            </a:gs>
            <a:gs pos="59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11/12/2020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gif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image" Target="../media/image3.png"/><Relationship Id="rId7" Type="http://schemas.openxmlformats.org/officeDocument/2006/relationships/slide" Target="slide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9.xml"/><Relationship Id="rId10" Type="http://schemas.openxmlformats.org/officeDocument/2006/relationships/slide" Target="slide11.xml"/><Relationship Id="rId4" Type="http://schemas.openxmlformats.org/officeDocument/2006/relationships/slide" Target="slide4.xml"/><Relationship Id="rId9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gif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Картинки по запросу изображения планет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Урок в 11 классе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22582" y="2276872"/>
            <a:ext cx="7498835" cy="1793167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Звезды и </a:t>
            </a:r>
            <a:r>
              <a:rPr lang="ru-RU" dirty="0" smtClean="0">
                <a:solidFill>
                  <a:srgbClr val="FFFF00"/>
                </a:solidFill>
              </a:rPr>
              <a:t>созвездия</a:t>
            </a: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>Астрономический  </a:t>
            </a:r>
            <a:r>
              <a:rPr lang="ru-RU" sz="2800" dirty="0" err="1" smtClean="0">
                <a:solidFill>
                  <a:srgbClr val="FFFF00"/>
                </a:solidFill>
              </a:rPr>
              <a:t>брейн</a:t>
            </a:r>
            <a:r>
              <a:rPr lang="ru-RU" sz="2800" dirty="0" smtClean="0">
                <a:solidFill>
                  <a:srgbClr val="FFFF00"/>
                </a:solidFill>
              </a:rPr>
              <a:t>-ринг</a:t>
            </a:r>
            <a:endParaRPr lang="en-US" sz="2000" dirty="0" err="1" smtClean="0">
              <a:solidFill>
                <a:srgbClr val="FFFF00"/>
              </a:solidFill>
            </a:endParaRPr>
          </a:p>
        </p:txBody>
      </p:sp>
      <p:sp>
        <p:nvSpPr>
          <p:cNvPr id="5" name="Подзаголовок 1"/>
          <p:cNvSpPr txBox="1">
            <a:spLocks/>
          </p:cNvSpPr>
          <p:nvPr/>
        </p:nvSpPr>
        <p:spPr>
          <a:xfrm>
            <a:off x="179512" y="5949782"/>
            <a:ext cx="5637010" cy="88211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dirty="0" smtClean="0">
                <a:solidFill>
                  <a:srgbClr val="FFFF00"/>
                </a:solidFill>
              </a:rPr>
              <a:t>Автор</a:t>
            </a:r>
            <a:r>
              <a:rPr lang="ru-RU" sz="1400" i="1" dirty="0">
                <a:solidFill>
                  <a:srgbClr val="FFFF00"/>
                </a:solidFill>
              </a:rPr>
              <a:t>: </a:t>
            </a:r>
            <a:r>
              <a:rPr lang="ru-RU" sz="1400" i="1" dirty="0" err="1">
                <a:solidFill>
                  <a:srgbClr val="FFFF00"/>
                </a:solidFill>
              </a:rPr>
              <a:t>Коробицына</a:t>
            </a:r>
            <a:r>
              <a:rPr lang="ru-RU" sz="1400" i="1" dirty="0">
                <a:solidFill>
                  <a:srgbClr val="FFFF00"/>
                </a:solidFill>
              </a:rPr>
              <a:t> Е. Л., учитель физики и математики ГБПОУ СО «</a:t>
            </a:r>
            <a:r>
              <a:rPr lang="ru-RU" sz="1400" i="1" dirty="0" err="1">
                <a:solidFill>
                  <a:srgbClr val="FFFF00"/>
                </a:solidFill>
              </a:rPr>
              <a:t>Богдановичский</a:t>
            </a:r>
            <a:r>
              <a:rPr lang="ru-RU" sz="1400" i="1" dirty="0">
                <a:solidFill>
                  <a:srgbClr val="FFFF00"/>
                </a:solidFill>
              </a:rPr>
              <a:t> политехникум»  СП кадетская (казачья) школа – интернат Первый Уральский казачий кадетский корпус.</a:t>
            </a:r>
          </a:p>
          <a:p>
            <a:endParaRPr lang="ru-RU" sz="1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23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0520" y="5228383"/>
            <a:ext cx="1587000" cy="1525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548680"/>
            <a:ext cx="8784976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Вопрос 8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054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трелка вправо 6">
            <a:hlinkClick r:id="rId4" action="ppaction://hlinksldjump"/>
          </p:cNvPr>
          <p:cNvSpPr/>
          <p:nvPr/>
        </p:nvSpPr>
        <p:spPr>
          <a:xfrm>
            <a:off x="3114941" y="5991127"/>
            <a:ext cx="1440160" cy="648072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ъект 5"/>
          <p:cNvSpPr txBox="1">
            <a:spLocks/>
          </p:cNvSpPr>
          <p:nvPr/>
        </p:nvSpPr>
        <p:spPr>
          <a:xfrm>
            <a:off x="2627784" y="1543305"/>
            <a:ext cx="6258683" cy="3431393"/>
          </a:xfrm>
          <a:prstGeom prst="rect">
            <a:avLst/>
          </a:prstGeom>
          <a:solidFill>
            <a:schemeClr val="accent4">
              <a:lumMod val="50000"/>
            </a:schemeClr>
          </a:solidFill>
          <a:ln w="76200">
            <a:solidFill>
              <a:srgbClr val="FFFF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3200" dirty="0" smtClean="0"/>
          </a:p>
          <a:p>
            <a:pPr marL="457200" indent="-457200"/>
            <a:r>
              <a:rPr lang="ru-RU" sz="3200" b="1" dirty="0">
                <a:solidFill>
                  <a:schemeClr val="bg1"/>
                </a:solidFill>
              </a:rPr>
              <a:t>Какие отечественные и зарубежные орбитальные обсерватории вы знаете?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078" r="65475"/>
          <a:stretch/>
        </p:blipFill>
        <p:spPr>
          <a:xfrm>
            <a:off x="32369" y="3429000"/>
            <a:ext cx="3032149" cy="34099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59122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548680"/>
            <a:ext cx="8784976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Вопрос 9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054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>
            <a:off x="179512" y="6093296"/>
            <a:ext cx="1440160" cy="648072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ъект 5"/>
          <p:cNvSpPr txBox="1">
            <a:spLocks/>
          </p:cNvSpPr>
          <p:nvPr/>
        </p:nvSpPr>
        <p:spPr>
          <a:xfrm>
            <a:off x="185890" y="1556792"/>
            <a:ext cx="6258683" cy="3431393"/>
          </a:xfrm>
          <a:prstGeom prst="rect">
            <a:avLst/>
          </a:prstGeom>
          <a:solidFill>
            <a:schemeClr val="accent4">
              <a:lumMod val="50000"/>
            </a:schemeClr>
          </a:solidFill>
          <a:ln w="76200">
            <a:solidFill>
              <a:srgbClr val="FFFF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3200" dirty="0" smtClean="0"/>
          </a:p>
          <a:p>
            <a:r>
              <a:rPr lang="ru-RU" sz="3200" b="1" dirty="0">
                <a:solidFill>
                  <a:schemeClr val="bg1"/>
                </a:solidFill>
              </a:rPr>
              <a:t>Какие координаты светил называются горизонтальными?</a:t>
            </a:r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2646" y="2852935"/>
            <a:ext cx="3189304" cy="39949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5353982"/>
            <a:ext cx="1587000" cy="1525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348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5353982"/>
            <a:ext cx="1587000" cy="1525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1124744"/>
            <a:ext cx="8935514" cy="1872208"/>
          </a:xfrm>
          <a:effectLst/>
        </p:spPr>
        <p:txBody>
          <a:bodyPr/>
          <a:lstStyle/>
          <a:p>
            <a:pPr marL="0" indent="0" algn="ctr">
              <a:buNone/>
            </a:pPr>
            <a:r>
              <a:rPr lang="ru-RU" sz="9600" dirty="0" smtClean="0">
                <a:solidFill>
                  <a:srgbClr val="C00000"/>
                </a:solidFill>
              </a:rPr>
              <a:t>Молодцы !!!</a:t>
            </a:r>
            <a:endParaRPr lang="ru-RU" sz="9600" dirty="0">
              <a:solidFill>
                <a:srgbClr val="C00000"/>
              </a:solidFill>
            </a:endParaRPr>
          </a:p>
        </p:txBody>
      </p:sp>
      <p:pic>
        <p:nvPicPr>
          <p:cNvPr id="2054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2120" y="2996952"/>
            <a:ext cx="3928623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80916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157504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solidFill>
                  <a:srgbClr val="FFC000"/>
                </a:solidFill>
                <a:effectLst/>
              </a:rPr>
              <a:t>«</a:t>
            </a:r>
            <a:r>
              <a:rPr lang="ru-RU" dirty="0" smtClean="0">
                <a:solidFill>
                  <a:srgbClr val="FFC000"/>
                </a:solidFill>
                <a:effectLst/>
              </a:rPr>
              <a:t>Интеллектуальный </a:t>
            </a:r>
            <a:br>
              <a:rPr lang="ru-RU" dirty="0" smtClean="0">
                <a:solidFill>
                  <a:srgbClr val="FFC000"/>
                </a:solidFill>
                <a:effectLst/>
              </a:rPr>
            </a:br>
            <a:r>
              <a:rPr lang="ru-RU" dirty="0" err="1" smtClean="0">
                <a:solidFill>
                  <a:srgbClr val="FFC000"/>
                </a:solidFill>
                <a:effectLst/>
              </a:rPr>
              <a:t>брейн</a:t>
            </a:r>
            <a:r>
              <a:rPr lang="ru-RU" dirty="0" smtClean="0">
                <a:solidFill>
                  <a:srgbClr val="FFC000"/>
                </a:solidFill>
                <a:effectLst/>
              </a:rPr>
              <a:t>-ринг».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2054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5-конечная звезда 1">
            <a:hlinkClick r:id="rId4" action="ppaction://hlinksldjump"/>
          </p:cNvPr>
          <p:cNvSpPr/>
          <p:nvPr/>
        </p:nvSpPr>
        <p:spPr>
          <a:xfrm>
            <a:off x="-55483" y="1124744"/>
            <a:ext cx="2016224" cy="1728192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dirty="0"/>
          </a:p>
        </p:txBody>
      </p:sp>
      <p:sp>
        <p:nvSpPr>
          <p:cNvPr id="7" name="5-конечная звезда 6">
            <a:hlinkClick r:id="rId5" action="ppaction://hlinksldjump"/>
          </p:cNvPr>
          <p:cNvSpPr/>
          <p:nvPr/>
        </p:nvSpPr>
        <p:spPr>
          <a:xfrm>
            <a:off x="6892631" y="1412776"/>
            <a:ext cx="2016224" cy="1728192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dirty="0"/>
          </a:p>
        </p:txBody>
      </p:sp>
      <p:sp>
        <p:nvSpPr>
          <p:cNvPr id="9" name="5-конечная звезда 8">
            <a:hlinkClick r:id="rId6" action="ppaction://hlinksldjump"/>
          </p:cNvPr>
          <p:cNvSpPr/>
          <p:nvPr/>
        </p:nvSpPr>
        <p:spPr>
          <a:xfrm>
            <a:off x="5220072" y="2997175"/>
            <a:ext cx="2016224" cy="1728192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dirty="0"/>
          </a:p>
        </p:txBody>
      </p:sp>
      <p:sp>
        <p:nvSpPr>
          <p:cNvPr id="10" name="5-конечная звезда 9">
            <a:hlinkClick r:id="rId7" action="ppaction://hlinksldjump"/>
          </p:cNvPr>
          <p:cNvSpPr/>
          <p:nvPr/>
        </p:nvSpPr>
        <p:spPr>
          <a:xfrm>
            <a:off x="1835696" y="2512814"/>
            <a:ext cx="2016224" cy="1728192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dirty="0"/>
          </a:p>
        </p:txBody>
      </p:sp>
      <p:sp>
        <p:nvSpPr>
          <p:cNvPr id="11" name="5-конечная звезда 10"/>
          <p:cNvSpPr/>
          <p:nvPr/>
        </p:nvSpPr>
        <p:spPr>
          <a:xfrm>
            <a:off x="179512" y="4050097"/>
            <a:ext cx="2016224" cy="1728192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dirty="0"/>
          </a:p>
        </p:txBody>
      </p:sp>
      <p:sp>
        <p:nvSpPr>
          <p:cNvPr id="12" name="5-конечная звезда 11">
            <a:hlinkClick r:id="rId5" action="ppaction://hlinksldjump"/>
          </p:cNvPr>
          <p:cNvSpPr/>
          <p:nvPr/>
        </p:nvSpPr>
        <p:spPr>
          <a:xfrm>
            <a:off x="2195736" y="4645883"/>
            <a:ext cx="2016224" cy="1728192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7</a:t>
            </a:r>
            <a:endParaRPr lang="ru-RU" dirty="0"/>
          </a:p>
        </p:txBody>
      </p:sp>
      <p:sp>
        <p:nvSpPr>
          <p:cNvPr id="13" name="5-конечная звезда 12">
            <a:hlinkClick r:id="rId8" action="ppaction://hlinksldjump"/>
          </p:cNvPr>
          <p:cNvSpPr/>
          <p:nvPr/>
        </p:nvSpPr>
        <p:spPr>
          <a:xfrm>
            <a:off x="4570656" y="5013176"/>
            <a:ext cx="2016224" cy="1728192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8</a:t>
            </a:r>
            <a:endParaRPr lang="ru-RU" dirty="0"/>
          </a:p>
        </p:txBody>
      </p:sp>
      <p:sp>
        <p:nvSpPr>
          <p:cNvPr id="14" name="5-конечная звезда 13">
            <a:hlinkClick r:id="rId9" action="ppaction://hlinksldjump"/>
          </p:cNvPr>
          <p:cNvSpPr/>
          <p:nvPr/>
        </p:nvSpPr>
        <p:spPr>
          <a:xfrm>
            <a:off x="3851920" y="1648718"/>
            <a:ext cx="2016224" cy="1728192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Стрелка вправо 2">
            <a:hlinkClick r:id="" action="ppaction://noaction"/>
          </p:cNvPr>
          <p:cNvSpPr/>
          <p:nvPr/>
        </p:nvSpPr>
        <p:spPr>
          <a:xfrm>
            <a:off x="179512" y="6093296"/>
            <a:ext cx="1440160" cy="648072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5-конечная звезда 15">
            <a:hlinkClick r:id="rId10" action="ppaction://hlinksldjump"/>
          </p:cNvPr>
          <p:cNvSpPr/>
          <p:nvPr/>
        </p:nvSpPr>
        <p:spPr>
          <a:xfrm>
            <a:off x="7087276" y="4660576"/>
            <a:ext cx="2016224" cy="1728192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872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969987"/>
            <a:ext cx="1587000" cy="1525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1631" y="215931"/>
            <a:ext cx="8784976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Вопрос 1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198109" y="1293751"/>
            <a:ext cx="5814051" cy="3143361"/>
          </a:xfrm>
          <a:solidFill>
            <a:schemeClr val="accent4">
              <a:lumMod val="50000"/>
            </a:schemeClr>
          </a:solidFill>
          <a:ln w="76200">
            <a:solidFill>
              <a:srgbClr val="FFFF00"/>
            </a:solidFill>
          </a:ln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</a:rPr>
              <a:t>В чем специфика астрономии (по объектам и методам исследования) по сравнению с другими науками о природе?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2054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трелка вправо 6">
            <a:hlinkClick r:id="rId4" action="ppaction://hlinksldjump"/>
          </p:cNvPr>
          <p:cNvSpPr/>
          <p:nvPr/>
        </p:nvSpPr>
        <p:spPr>
          <a:xfrm>
            <a:off x="198109" y="5769260"/>
            <a:ext cx="1440160" cy="648072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0076" y="2344316"/>
            <a:ext cx="3603424" cy="45136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84929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323529" y="1484785"/>
            <a:ext cx="6120680" cy="3384376"/>
          </a:xfrm>
          <a:solidFill>
            <a:schemeClr val="accent4">
              <a:lumMod val="50000"/>
            </a:schemeClr>
          </a:solidFill>
          <a:ln w="76200">
            <a:solidFill>
              <a:srgbClr val="FFFF00"/>
            </a:solidFill>
          </a:ln>
        </p:spPr>
        <p:txBody>
          <a:bodyPr>
            <a:normAutofit/>
          </a:bodyPr>
          <a:lstStyle/>
          <a:p>
            <a:endParaRPr lang="ru-RU" sz="3200" b="1" dirty="0" smtClean="0">
              <a:solidFill>
                <a:schemeClr val="bg1"/>
              </a:solidFill>
            </a:endParaRPr>
          </a:p>
          <a:p>
            <a:r>
              <a:rPr lang="ru-RU" sz="3200" b="1" dirty="0" smtClean="0">
                <a:solidFill>
                  <a:schemeClr val="bg1"/>
                </a:solidFill>
              </a:rPr>
              <a:t> </a:t>
            </a:r>
            <a:r>
              <a:rPr lang="ru-RU" sz="3200" b="1" dirty="0">
                <a:solidFill>
                  <a:schemeClr val="bg1"/>
                </a:solidFill>
              </a:rPr>
              <a:t>Какие типы небесных тел вам известны?</a:t>
            </a:r>
          </a:p>
          <a:p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2052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5179901"/>
            <a:ext cx="1587000" cy="1525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548680"/>
            <a:ext cx="8784976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Вопрос 2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054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трелка вправо 6">
            <a:hlinkClick r:id="rId4" action="ppaction://hlinksldjump"/>
          </p:cNvPr>
          <p:cNvSpPr/>
          <p:nvPr/>
        </p:nvSpPr>
        <p:spPr>
          <a:xfrm>
            <a:off x="179512" y="6093296"/>
            <a:ext cx="1440160" cy="648072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6487" y="4077073"/>
            <a:ext cx="3597514" cy="26950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5773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6500" y="5332511"/>
            <a:ext cx="1587000" cy="1525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548680"/>
            <a:ext cx="8784976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Вопрос 3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2771800" y="1484784"/>
            <a:ext cx="6120681" cy="3600400"/>
          </a:xfrm>
          <a:solidFill>
            <a:schemeClr val="accent4">
              <a:lumMod val="50000"/>
            </a:schemeClr>
          </a:solidFill>
          <a:ln w="76200">
            <a:solidFill>
              <a:srgbClr val="FFFF00"/>
            </a:solidFill>
          </a:ln>
        </p:spPr>
        <p:txBody>
          <a:bodyPr>
            <a:normAutofit/>
          </a:bodyPr>
          <a:lstStyle/>
          <a:p>
            <a:endParaRPr lang="ru-RU" sz="3200" b="1" dirty="0" smtClean="0">
              <a:solidFill>
                <a:schemeClr val="bg1"/>
              </a:solidFill>
            </a:endParaRPr>
          </a:p>
          <a:p>
            <a:r>
              <a:rPr lang="ru-RU" sz="3200" b="1" dirty="0" smtClean="0">
                <a:solidFill>
                  <a:schemeClr val="bg1"/>
                </a:solidFill>
              </a:rPr>
              <a:t>Какова </a:t>
            </a:r>
            <a:r>
              <a:rPr lang="ru-RU" sz="3200" b="1" dirty="0">
                <a:solidFill>
                  <a:schemeClr val="bg1"/>
                </a:solidFill>
              </a:rPr>
              <a:t>роль наблюдений в астрономии? С помощью каких инструментов они выполняются?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2054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трелка вправо 6">
            <a:hlinkClick r:id="rId4" action="ppaction://hlinksldjump"/>
          </p:cNvPr>
          <p:cNvSpPr/>
          <p:nvPr/>
        </p:nvSpPr>
        <p:spPr>
          <a:xfrm>
            <a:off x="2453012" y="5949280"/>
            <a:ext cx="1440160" cy="648072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26312"/>
            <a:ext cx="3256923" cy="5771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56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0353" y="5215879"/>
            <a:ext cx="1587000" cy="1525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548680"/>
            <a:ext cx="8784976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Вопрос 4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2699792" y="1340768"/>
            <a:ext cx="6264696" cy="3287377"/>
          </a:xfrm>
          <a:solidFill>
            <a:schemeClr val="accent4">
              <a:lumMod val="50000"/>
            </a:schemeClr>
          </a:solidFill>
          <a:ln w="76200">
            <a:solidFill>
              <a:srgbClr val="FFFF00"/>
            </a:solidFill>
          </a:ln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Чем отличаются оптические системы рефрактора и рефлектора?</a:t>
            </a:r>
          </a:p>
        </p:txBody>
      </p:sp>
      <p:pic>
        <p:nvPicPr>
          <p:cNvPr id="2054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трелка вправо 6">
            <a:hlinkClick r:id="rId4" action="ppaction://hlinksldjump"/>
          </p:cNvPr>
          <p:cNvSpPr/>
          <p:nvPr/>
        </p:nvSpPr>
        <p:spPr>
          <a:xfrm>
            <a:off x="2987824" y="6022451"/>
            <a:ext cx="1440160" cy="648072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27" t="50000"/>
          <a:stretch/>
        </p:blipFill>
        <p:spPr>
          <a:xfrm>
            <a:off x="0" y="2876623"/>
            <a:ext cx="2843808" cy="40064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8559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332511"/>
            <a:ext cx="1587000" cy="1525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548680"/>
            <a:ext cx="8784976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Вопрос 5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185890" y="1556792"/>
            <a:ext cx="6258683" cy="3431393"/>
          </a:xfrm>
          <a:solidFill>
            <a:schemeClr val="accent4">
              <a:lumMod val="50000"/>
            </a:schemeClr>
          </a:solidFill>
          <a:ln w="76200">
            <a:solidFill>
              <a:srgbClr val="FFFF00"/>
            </a:solidFill>
          </a:ln>
        </p:spPr>
        <p:txBody>
          <a:bodyPr>
            <a:normAutofit/>
          </a:bodyPr>
          <a:lstStyle/>
          <a:p>
            <a:r>
              <a:rPr lang="ru-RU" sz="3200" dirty="0"/>
              <a:t> </a:t>
            </a:r>
            <a:r>
              <a:rPr lang="ru-RU" sz="3200" b="1" dirty="0">
                <a:solidFill>
                  <a:schemeClr val="bg1"/>
                </a:solidFill>
              </a:rPr>
              <a:t>По своему линейному размеру диаметр Солнца больше диаметра Луны примерно в 400 раз. Почему их угловые диаметры почти равны?</a:t>
            </a:r>
          </a:p>
        </p:txBody>
      </p:sp>
      <p:pic>
        <p:nvPicPr>
          <p:cNvPr id="2054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трелка вправо 6">
            <a:hlinkClick r:id="rId4" action="ppaction://hlinksldjump"/>
          </p:cNvPr>
          <p:cNvSpPr/>
          <p:nvPr/>
        </p:nvSpPr>
        <p:spPr>
          <a:xfrm>
            <a:off x="179512" y="5645905"/>
            <a:ext cx="1440160" cy="648072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2495723"/>
            <a:ext cx="1924428" cy="42456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7557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5207197"/>
            <a:ext cx="1587000" cy="1525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548680"/>
            <a:ext cx="8784976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Вопрос 6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724127" y="3266740"/>
            <a:ext cx="3373905" cy="33274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трелка вправо 6">
            <a:hlinkClick r:id="rId5" action="ppaction://hlinksldjump"/>
          </p:cNvPr>
          <p:cNvSpPr/>
          <p:nvPr/>
        </p:nvSpPr>
        <p:spPr>
          <a:xfrm>
            <a:off x="179512" y="6093296"/>
            <a:ext cx="1440160" cy="648072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ъект 5"/>
          <p:cNvSpPr txBox="1">
            <a:spLocks/>
          </p:cNvSpPr>
          <p:nvPr/>
        </p:nvSpPr>
        <p:spPr>
          <a:xfrm>
            <a:off x="185890" y="1556792"/>
            <a:ext cx="6258683" cy="3431393"/>
          </a:xfrm>
          <a:prstGeom prst="rect">
            <a:avLst/>
          </a:prstGeom>
          <a:solidFill>
            <a:schemeClr val="accent4">
              <a:lumMod val="50000"/>
            </a:schemeClr>
          </a:solidFill>
          <a:ln w="76200">
            <a:solidFill>
              <a:srgbClr val="FFFF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3200" dirty="0" smtClean="0"/>
          </a:p>
          <a:p>
            <a:r>
              <a:rPr lang="ru-RU" sz="3200" b="1" dirty="0" smtClean="0">
                <a:solidFill>
                  <a:schemeClr val="bg1"/>
                </a:solidFill>
              </a:rPr>
              <a:t>Решение </a:t>
            </a:r>
            <a:r>
              <a:rPr lang="ru-RU" sz="3200" b="1" dirty="0">
                <a:solidFill>
                  <a:schemeClr val="bg1"/>
                </a:solidFill>
              </a:rPr>
              <a:t>каких задач занимается небесная механика?</a:t>
            </a:r>
          </a:p>
        </p:txBody>
      </p:sp>
    </p:spTree>
    <p:extLst>
      <p:ext uri="{BB962C8B-B14F-4D97-AF65-F5344CB8AC3E}">
        <p14:creationId xmlns:p14="http://schemas.microsoft.com/office/powerpoint/2010/main" val="4060311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548680"/>
            <a:ext cx="8784976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Вопрос 7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6759"/>
          <a:stretch/>
        </p:blipFill>
        <p:spPr>
          <a:xfrm>
            <a:off x="6300192" y="2265180"/>
            <a:ext cx="2664296" cy="4573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5332511"/>
            <a:ext cx="1587000" cy="1525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трелка вправо 6">
            <a:hlinkClick r:id="rId6" action="ppaction://hlinksldjump"/>
          </p:cNvPr>
          <p:cNvSpPr/>
          <p:nvPr/>
        </p:nvSpPr>
        <p:spPr>
          <a:xfrm>
            <a:off x="323528" y="5589240"/>
            <a:ext cx="1440160" cy="648072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ъект 5"/>
          <p:cNvSpPr txBox="1">
            <a:spLocks/>
          </p:cNvSpPr>
          <p:nvPr/>
        </p:nvSpPr>
        <p:spPr>
          <a:xfrm>
            <a:off x="185890" y="1556792"/>
            <a:ext cx="6258683" cy="3431393"/>
          </a:xfrm>
          <a:prstGeom prst="rect">
            <a:avLst/>
          </a:prstGeom>
          <a:solidFill>
            <a:schemeClr val="accent4">
              <a:lumMod val="50000"/>
            </a:schemeClr>
          </a:solidFill>
          <a:ln w="76200">
            <a:solidFill>
              <a:srgbClr val="FFFF00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 smtClean="0">
                <a:solidFill>
                  <a:schemeClr val="bg1"/>
                </a:solidFill>
              </a:rPr>
              <a:t>Каково </a:t>
            </a:r>
            <a:r>
              <a:rPr lang="ru-RU" sz="3200" b="1" dirty="0">
                <a:solidFill>
                  <a:schemeClr val="bg1"/>
                </a:solidFill>
              </a:rPr>
              <a:t>увеличение телескопа, если в качестве его объектива используется линза, оптическая сила которой 0,4 </a:t>
            </a:r>
            <a:r>
              <a:rPr lang="ru-RU" sz="3200" b="1" dirty="0" err="1">
                <a:solidFill>
                  <a:schemeClr val="bg1"/>
                </a:solidFill>
              </a:rPr>
              <a:t>дптр</a:t>
            </a:r>
            <a:r>
              <a:rPr lang="ru-RU" sz="3200" b="1" dirty="0">
                <a:solidFill>
                  <a:schemeClr val="bg1"/>
                </a:solidFill>
              </a:rPr>
              <a:t>, а в качестве окуляра линза с оптической силой 10 </a:t>
            </a:r>
            <a:r>
              <a:rPr lang="ru-RU" sz="3200" b="1" dirty="0" err="1">
                <a:solidFill>
                  <a:schemeClr val="bg1"/>
                </a:solidFill>
              </a:rPr>
              <a:t>дптр</a:t>
            </a:r>
            <a:r>
              <a:rPr lang="ru-RU" sz="3200" b="1" dirty="0">
                <a:solidFill>
                  <a:schemeClr val="bg1"/>
                </a:solidFill>
              </a:rPr>
              <a:t>? </a:t>
            </a:r>
          </a:p>
        </p:txBody>
      </p:sp>
    </p:spTree>
    <p:extLst>
      <p:ext uri="{BB962C8B-B14F-4D97-AF65-F5344CB8AC3E}">
        <p14:creationId xmlns:p14="http://schemas.microsoft.com/office/powerpoint/2010/main" val="8279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вой шаблон 4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свой шаблон 4</Template>
  <TotalTime>275</TotalTime>
  <Words>156</Words>
  <Application>Microsoft Office PowerPoint</Application>
  <PresentationFormat>Экран (4:3)</PresentationFormat>
  <Paragraphs>37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свой шаблон 4</vt:lpstr>
      <vt:lpstr>Звезды и созвездия  Астрономический  брейн-ринг</vt:lpstr>
      <vt:lpstr>«Интеллектуальный  брейн-ринг».</vt:lpstr>
      <vt:lpstr>Вопрос 1</vt:lpstr>
      <vt:lpstr>Вопрос 2</vt:lpstr>
      <vt:lpstr>Вопрос 3</vt:lpstr>
      <vt:lpstr>Вопрос 4</vt:lpstr>
      <vt:lpstr>Вопрос 5</vt:lpstr>
      <vt:lpstr>Вопрос 6</vt:lpstr>
      <vt:lpstr>Вопрос 7</vt:lpstr>
      <vt:lpstr>Вопрос 8</vt:lpstr>
      <vt:lpstr>Вопрос 9</vt:lpstr>
      <vt:lpstr>Молодцы 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Com</cp:lastModifiedBy>
  <cp:revision>29</cp:revision>
  <dcterms:created xsi:type="dcterms:W3CDTF">2017-05-09T19:31:04Z</dcterms:created>
  <dcterms:modified xsi:type="dcterms:W3CDTF">2020-11-12T10:52:45Z</dcterms:modified>
</cp:coreProperties>
</file>