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94" r:id="rId2"/>
    <p:sldId id="296" r:id="rId3"/>
    <p:sldId id="295" r:id="rId4"/>
    <p:sldId id="297" r:id="rId5"/>
    <p:sldId id="290" r:id="rId6"/>
    <p:sldId id="299" r:id="rId7"/>
    <p:sldId id="301" r:id="rId8"/>
    <p:sldId id="302" r:id="rId9"/>
    <p:sldId id="303" r:id="rId10"/>
    <p:sldId id="304" r:id="rId11"/>
    <p:sldId id="306" r:id="rId12"/>
    <p:sldId id="305" r:id="rId13"/>
    <p:sldId id="307" r:id="rId14"/>
    <p:sldId id="291" r:id="rId15"/>
    <p:sldId id="309" r:id="rId16"/>
    <p:sldId id="310" r:id="rId17"/>
    <p:sldId id="311" r:id="rId18"/>
    <p:sldId id="313" r:id="rId19"/>
    <p:sldId id="273" r:id="rId20"/>
    <p:sldId id="292" r:id="rId21"/>
    <p:sldId id="278" r:id="rId22"/>
    <p:sldId id="283" r:id="rId23"/>
    <p:sldId id="284" r:id="rId24"/>
    <p:sldId id="316" r:id="rId25"/>
    <p:sldId id="315" r:id="rId26"/>
    <p:sldId id="321" r:id="rId27"/>
    <p:sldId id="319" r:id="rId28"/>
    <p:sldId id="308" r:id="rId29"/>
    <p:sldId id="318" r:id="rId30"/>
    <p:sldId id="320" r:id="rId31"/>
    <p:sldId id="327" r:id="rId32"/>
    <p:sldId id="323" r:id="rId33"/>
    <p:sldId id="324" r:id="rId34"/>
    <p:sldId id="325" r:id="rId35"/>
    <p:sldId id="32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21338-41C5-449E-AB80-F8DD5C511751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1590D-7565-4322-8717-EF12439AF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78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1590D-7565-4322-8717-EF12439AF52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92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980728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Муниципальное автономное дошкольное образовательное учреждение </a:t>
            </a:r>
            <a:r>
              <a:rPr lang="ru-RU" sz="1600" dirty="0">
                <a:solidFill>
                  <a:srgbClr val="002060"/>
                </a:solidFill>
              </a:rPr>
              <a:t/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«Детский сад №5 «Крепыш</a:t>
            </a:r>
            <a:r>
              <a:rPr lang="ru-RU" sz="1600" b="1" dirty="0" smtClean="0">
                <a:solidFill>
                  <a:srgbClr val="002060"/>
                </a:solidFill>
              </a:rPr>
              <a:t>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22254" y="1988840"/>
            <a:ext cx="558604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92929"/>
                </a:solidFill>
              </a:rPr>
              <a:t>Краткосрочный </a:t>
            </a:r>
            <a:endParaRPr lang="ru-RU" sz="2000" b="1" dirty="0" smtClean="0">
              <a:solidFill>
                <a:srgbClr val="292929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292929"/>
                </a:solidFill>
              </a:rPr>
              <a:t>информационно-творческий </a:t>
            </a:r>
            <a:r>
              <a:rPr lang="ru-RU" sz="2000" b="1" dirty="0">
                <a:solidFill>
                  <a:srgbClr val="292929"/>
                </a:solidFill>
              </a:rPr>
              <a:t>проект</a:t>
            </a:r>
          </a:p>
          <a:p>
            <a:pPr algn="ctr"/>
            <a:endParaRPr lang="ru-RU" sz="2400" b="1" dirty="0">
              <a:solidFill>
                <a:srgbClr val="0000FF"/>
              </a:solidFill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«Зимующие птицы нашего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края»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29278" y="46766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Учитель-логопед Кожевникова А.З.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Воспитатели Кутлаева О.А., Жижина К.А.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90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85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068249"/>
            <a:ext cx="626469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     Содержание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работы с воспитанниками</a:t>
            </a:r>
          </a:p>
          <a:p>
            <a:pPr algn="ctr"/>
            <a:endParaRPr lang="ru-RU" sz="900" dirty="0"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Чтение </a:t>
            </a:r>
            <a:r>
              <a:rPr lang="ru-RU" sz="1600" b="1" dirty="0"/>
              <a:t>художественных </a:t>
            </a:r>
            <a:r>
              <a:rPr lang="ru-RU" sz="1600" b="1" dirty="0" smtClean="0"/>
              <a:t>произведений;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Беседы </a:t>
            </a:r>
            <a:r>
              <a:rPr lang="ru-RU" sz="1600" b="1" dirty="0"/>
              <a:t>по </a:t>
            </a:r>
            <a:r>
              <a:rPr lang="ru-RU" sz="1600" b="1" dirty="0" smtClean="0"/>
              <a:t>теме «Кто такие «зимующие» птицы</a:t>
            </a:r>
            <a:r>
              <a:rPr lang="ru-RU" sz="1600" b="1" dirty="0"/>
              <a:t>?</a:t>
            </a:r>
            <a:r>
              <a:rPr lang="ru-RU" sz="1600" b="1" dirty="0" smtClean="0"/>
              <a:t>», </a:t>
            </a:r>
            <a:r>
              <a:rPr lang="ru-RU" sz="1600" b="1" dirty="0"/>
              <a:t>«Каких птиц зимой не </a:t>
            </a:r>
            <a:r>
              <a:rPr lang="ru-RU" sz="1600" b="1" dirty="0" smtClean="0"/>
              <a:t>увидишь?», «Что будет, если птиц зимой не подкармливать</a:t>
            </a:r>
            <a:r>
              <a:rPr lang="ru-RU" sz="1600" b="1" dirty="0"/>
              <a:t>?</a:t>
            </a:r>
            <a:r>
              <a:rPr lang="ru-RU" sz="1600" b="1" dirty="0" smtClean="0"/>
              <a:t>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Заучивание стихотворения Л.Такташевой «Веселые синички»;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Рассматривание </a:t>
            </a:r>
            <a:r>
              <a:rPr lang="ru-RU" sz="1600" b="1" dirty="0"/>
              <a:t>альбома с иллюстрациями зимующих птиц нашего </a:t>
            </a:r>
            <a:r>
              <a:rPr lang="ru-RU" sz="1600" b="1" dirty="0" smtClean="0"/>
              <a:t>края;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Просмотр презентаций о зимующих птицах;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Подвижные </a:t>
            </a:r>
            <a:r>
              <a:rPr lang="ru-RU" sz="1600" b="1" dirty="0"/>
              <a:t>игры: «Воробьи и кошка», «Перелёт птиц», «Птички в гнёздышках</a:t>
            </a:r>
            <a:r>
              <a:rPr lang="ru-RU" sz="1600" b="1" dirty="0" smtClean="0"/>
              <a:t>», «</a:t>
            </a:r>
            <a:r>
              <a:rPr lang="ru-RU" sz="1600" b="1" dirty="0"/>
              <a:t>Зимующие и перелетные </a:t>
            </a:r>
            <a:r>
              <a:rPr lang="ru-RU" sz="1600" b="1" dirty="0" smtClean="0"/>
              <a:t>птицы», "Воробушки </a:t>
            </a:r>
            <a:r>
              <a:rPr lang="ru-RU" sz="1600" b="1" dirty="0"/>
              <a:t>и </a:t>
            </a:r>
            <a:r>
              <a:rPr lang="ru-RU" sz="1600" b="1" dirty="0" smtClean="0"/>
              <a:t>автомобиль«;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 smtClean="0"/>
              <a:t>Дидактические игры «Большой-маленький», «</a:t>
            </a:r>
            <a:r>
              <a:rPr lang="ru-RU" sz="1600" b="1" dirty="0"/>
              <a:t>Четвёртый лишний</a:t>
            </a:r>
            <a:r>
              <a:rPr lang="ru-RU" sz="1600" b="1" dirty="0" smtClean="0"/>
              <a:t>», «Чей </a:t>
            </a:r>
            <a:r>
              <a:rPr lang="ru-RU" sz="1600" b="1" dirty="0"/>
              <a:t>хвостик</a:t>
            </a:r>
            <a:r>
              <a:rPr lang="ru-RU" sz="1600" b="1" dirty="0" smtClean="0"/>
              <a:t>?»; «Кто как голос подает», «Один – много», «</a:t>
            </a:r>
            <a:r>
              <a:rPr lang="ru-RU" sz="1600" b="1" dirty="0"/>
              <a:t>Назови ласково</a:t>
            </a:r>
            <a:r>
              <a:rPr lang="ru-RU" sz="1600" b="1" dirty="0" smtClean="0"/>
              <a:t>» и др.;</a:t>
            </a:r>
            <a:endParaRPr lang="ru-RU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Слушание аудиозаписи голосов птиц;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Ведение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дневника наблюдений прилета птиц к кормушке.</a:t>
            </a:r>
          </a:p>
        </p:txBody>
      </p:sp>
    </p:spTree>
    <p:extLst>
      <p:ext uri="{BB962C8B-B14F-4D97-AF65-F5344CB8AC3E}">
        <p14:creationId xmlns:p14="http://schemas.microsoft.com/office/powerpoint/2010/main" val="175287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32304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HP\Desktop\Новая папка\IMG-20200115-WA00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192688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619671" y="692696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Беседа </a:t>
            </a:r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о </a:t>
            </a:r>
            <a:r>
              <a:rPr lang="ru-RU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зимующих птицах с  </a:t>
            </a:r>
            <a:r>
              <a:rPr lang="ru-RU" b="1" dirty="0">
                <a:solidFill>
                  <a:srgbClr val="002060"/>
                </a:solidFill>
                <a:cs typeface="Times New Roman" panose="02020603050405020304" pitchFamily="18" charset="0"/>
              </a:rPr>
              <a:t>использованием ИКТ</a:t>
            </a:r>
          </a:p>
        </p:txBody>
      </p:sp>
    </p:spTree>
    <p:extLst>
      <p:ext uri="{BB962C8B-B14F-4D97-AF65-F5344CB8AC3E}">
        <p14:creationId xmlns:p14="http://schemas.microsoft.com/office/powerpoint/2010/main" val="353927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32304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9329" y="636196"/>
            <a:ext cx="774530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cs typeface="Times New Roman" pitchFamily="18" charset="0"/>
            </a:endParaRPr>
          </a:p>
          <a:p>
            <a:pPr algn="ctr"/>
            <a:r>
              <a:rPr lang="ru-RU" sz="1600" b="1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Организованная образовательная деятельность по речевому развитию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      «Составление описательного рассказа с </a:t>
            </a:r>
            <a:r>
              <a:rPr lang="ru-RU" b="1" dirty="0">
                <a:solidFill>
                  <a:srgbClr val="002060"/>
                </a:solidFill>
              </a:rPr>
              <a:t>опорой на картинный </a:t>
            </a:r>
            <a:r>
              <a:rPr lang="ru-RU" b="1" dirty="0" smtClean="0">
                <a:solidFill>
                  <a:srgbClr val="002060"/>
                </a:solidFill>
              </a:rPr>
              <a:t>план»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:\ПРОЕКТ ЗИМ ПТИЦЫ\ФОТО ПРОЕКТ\20200115_09114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1745703"/>
            <a:ext cx="6120680" cy="419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760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32304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764704"/>
            <a:ext cx="5166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Наблюдения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 птицами во время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прогулок «Юные следопыты»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H:\ПРОЕКТ ЗИМ ПТИЦЫ\ФОТО ПРОЕКТ\20200113_11402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11306"/>
            <a:ext cx="3240360" cy="4075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ПРОЕКТ ЗИМ ПТИЦЫ\ФОТО ПРОЕКТ\20200113_11410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2829" y="1916831"/>
            <a:ext cx="4486200" cy="3253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875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:\ПРОЕКТ ЗИМ ПТИЦЫ\ФОТО ПРОЕКТ\20200115_11224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623890"/>
            <a:ext cx="345638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:\ПРОЕКТ ЗИМ ПТИЦЫ\ФОТО ПРОЕКТ\20200113_11415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4619" y="1576765"/>
            <a:ext cx="374441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640896"/>
            <a:ext cx="4588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деятельность: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чистка кормушек и подкормка птиц</a:t>
            </a:r>
          </a:p>
        </p:txBody>
      </p:sp>
    </p:spTree>
    <p:extLst>
      <p:ext uri="{BB962C8B-B14F-4D97-AF65-F5344CB8AC3E}">
        <p14:creationId xmlns:p14="http://schemas.microsoft.com/office/powerpoint/2010/main" val="42423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:\ПРОЕКТ ЗИМ ПТИЦЫ\ФОТО ПРОЕКТ\20200121_1013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712" y="1340768"/>
            <a:ext cx="3604089" cy="4805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:\ПРОЕКТ ЗИМ ПТИЦЫ\ФОТО ПРОЕКТ\20200121_10141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800" y="2204864"/>
            <a:ext cx="4038631" cy="2769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619672" y="641997"/>
            <a:ext cx="6264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конкурсе рисунков, поделок и кормушек 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Покормите птиц зимой»</a:t>
            </a:r>
          </a:p>
        </p:txBody>
      </p:sp>
    </p:spTree>
    <p:extLst>
      <p:ext uri="{BB962C8B-B14F-4D97-AF65-F5344CB8AC3E}">
        <p14:creationId xmlns:p14="http://schemas.microsoft.com/office/powerpoint/2010/main" val="26542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241" y="52051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endParaRPr lang="ru-RU" sz="2000" b="1" dirty="0"/>
          </a:p>
        </p:txBody>
      </p:sp>
      <p:pic>
        <p:nvPicPr>
          <p:cNvPr id="5" name="Рисунок 4" descr="H:\ПРОЕКТ ЗИМ ПТИЦЫ\ФОТО ПРОЕКТ\20200203_15445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340769"/>
            <a:ext cx="7384509" cy="4697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620688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Награждение участников конкурса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рисунков, поделок и кормушек 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«Покормите птиц зимой»</a:t>
            </a:r>
          </a:p>
        </p:txBody>
      </p:sp>
    </p:spTree>
    <p:extLst>
      <p:ext uri="{BB962C8B-B14F-4D97-AF65-F5344CB8AC3E}">
        <p14:creationId xmlns:p14="http://schemas.microsoft.com/office/powerpoint/2010/main" val="305054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9" y="963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241" y="52051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endParaRPr lang="ru-RU" sz="2000" b="1" dirty="0"/>
          </a:p>
        </p:txBody>
      </p:sp>
      <p:pic>
        <p:nvPicPr>
          <p:cNvPr id="6" name="Рисунок 5" descr="H:\ПРОЕКТ ЗИМ ПТИЦЫ\ФОТО ПРОЕКТ\20200203_15474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369855"/>
            <a:ext cx="6436311" cy="4793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4109" y="692696"/>
            <a:ext cx="7996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Награждение участников конкурса рисунков, поделок и кормушек 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«Покормите птиц зимой»</a:t>
            </a:r>
          </a:p>
        </p:txBody>
      </p:sp>
    </p:spTree>
    <p:extLst>
      <p:ext uri="{BB962C8B-B14F-4D97-AF65-F5344CB8AC3E}">
        <p14:creationId xmlns:p14="http://schemas.microsoft.com/office/powerpoint/2010/main" val="23025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9" y="963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:\ПРОЕКТ ЗИМ ПТИЦЫ\ФОТО ПРОЕКТ\20200115_11261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560" y="1176657"/>
            <a:ext cx="3796638" cy="2632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ПРОЕКТ ЗИМ ПТИЦЫ\ФОТО ПРОЕКТ\20200115_1128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303007" cy="4896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HP\Desktop\Новая папка\IMG-3a3ca02319d5d5f0e1c966072ab8c2fe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113" y="3809262"/>
            <a:ext cx="3833903" cy="2644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98560" y="620688"/>
            <a:ext cx="73713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Развешивание кормушек на территории детского сада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86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9" y="963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764704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:\ПРОЕКТ ЗИМ ПТИЦЫ\ФОТО ПРОЕКТ\20200115_11045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872700"/>
            <a:ext cx="403244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ПРОЕКТ ЗИМ ПТИЦЫ\ФОТО ПРОЕКТ\20200117_0953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95701"/>
            <a:ext cx="3312368" cy="4360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83568" y="672371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Организованная образовательная деятельность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 художественно-эстетическому развитию: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раскрашивание «Моя любимая птичка»,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рисование «Снегири на ветке рябины»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908719"/>
            <a:ext cx="6336704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Актуальность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проекта</a:t>
            </a:r>
          </a:p>
          <a:p>
            <a:pPr algn="ctr"/>
            <a:r>
              <a:rPr lang="ru-RU" sz="1100" b="1" dirty="0" smtClean="0">
                <a:cs typeface="Times New Roman" pitchFamily="18" charset="0"/>
              </a:rPr>
              <a:t> </a:t>
            </a:r>
          </a:p>
          <a:p>
            <a:pPr algn="just">
              <a:tabLst>
                <a:tab pos="355600" algn="l"/>
              </a:tabLst>
            </a:pPr>
            <a:r>
              <a:rPr lang="ru-RU" sz="1200" b="1" dirty="0" smtClean="0"/>
              <a:t>	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Птицы окружают нас круглый год, принося пользу и радость. Наблюдение за птицами – увлекательное и познавательное занятие как для детей, так и для взрослых. Из ежедневных наблюдений за изменениями, происходящими в живой природе, детей заинтересовал тот факт, что с наступлением зимы изменился видовой состав птиц. </a:t>
            </a:r>
          </a:p>
          <a:p>
            <a:pPr algn="just">
              <a:tabLst>
                <a:tab pos="355600" algn="l"/>
              </a:tabLst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Зимнее время года наиболее благоприятно для изучения видового состава и образа жизни птиц. В этот период они становятся более заметными и сами тянутся к человеческому жилью, ведь зима для птиц - очень тяжелое время года. С наступлением холодов доступной для них пищи становится значительно меньше, а потребность в еде возрастает. Не все знают, что птицам не страшен холод, а страшен голод. </a:t>
            </a:r>
          </a:p>
          <a:p>
            <a:pPr algn="just">
              <a:tabLst>
                <a:tab pos="355600" algn="l"/>
              </a:tabLst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В этот период задача взрослых не только самим проявить заботу о пернатых друзьях, но и пробудить в детях интерес к живой природе, воспитать любовь и бережное отношение к ней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835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:\ПРОЕКТ ЗИМ ПТИЦЫ\ФОТО ПРОЕКТ\20200206_0950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5" y="1196752"/>
            <a:ext cx="3419370" cy="4866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:\ПРОЕКТ ЗИМ ПТИЦЫ\ФОТО ПРОЕКТ\20200128_17171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2410" y="1030300"/>
            <a:ext cx="3514805" cy="2810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:\ПРОЕКТ ЗИМ ПТИЦЫ\ФОТО ПРОЕКТ\20200128_17314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840826"/>
            <a:ext cx="3514804" cy="264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86371" y="609182"/>
            <a:ext cx="4659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Выполнение 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голубей </a:t>
            </a: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в технике «Оригами»</a:t>
            </a:r>
          </a:p>
        </p:txBody>
      </p:sp>
    </p:spTree>
    <p:extLst>
      <p:ext uri="{BB962C8B-B14F-4D97-AF65-F5344CB8AC3E}">
        <p14:creationId xmlns:p14="http://schemas.microsoft.com/office/powerpoint/2010/main" val="222554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:\ПРОЕКТ ЗИМ ПТИЦЫ\ФОТО ПРОЕКТ\20200207_16384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2060848"/>
            <a:ext cx="3240360" cy="3943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31273" y="764704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Конструирование кормушек для синичек-невеличек,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выполненных ранее способом аппликации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ПРОЕКТ ЗИМ ПТИЦЫ\ФОТО ПРОЕКТ\20200207_15504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22482" y="2078318"/>
            <a:ext cx="385136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48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3241" y="52051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endParaRPr lang="ru-RU" sz="2000" b="1" dirty="0"/>
          </a:p>
        </p:txBody>
      </p:sp>
      <p:pic>
        <p:nvPicPr>
          <p:cNvPr id="5" name="Рисунок 4" descr="H:\ПРОЕКТ ЗИМ ПТИЦЫ\ФОТО ПРОЕКТ\20200212_1122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47300"/>
            <a:ext cx="3096344" cy="2385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ПРОЕКТ ЗИМ ПТИЦЫ\ФОТО ПРОЕКТ\20200212_1125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798168"/>
            <a:ext cx="3024336" cy="2439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HP\Desktop\Новая папка\IMG-b2cb4e9f9f2182454774bba5ee594a2b-V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1536993"/>
            <a:ext cx="3600400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99592" y="520510"/>
            <a:ext cx="70196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Организованная образовательная деятельность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по художественно-эстетическому развитию: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епка птиц из соленого теста </a:t>
            </a:r>
            <a:r>
              <a:rPr lang="ru-RU" b="1" dirty="0">
                <a:solidFill>
                  <a:srgbClr val="002060"/>
                </a:solidFill>
              </a:rPr>
              <a:t>«Моя любимая птичка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1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241" y="52051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endParaRPr lang="ru-RU" sz="2000" b="1" dirty="0"/>
          </a:p>
        </p:txBody>
      </p:sp>
      <p:pic>
        <p:nvPicPr>
          <p:cNvPr id="4" name="Рисунок 3" descr="C:\Users\HP\Desktop\Новая папка\20200217_1550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70" y="1844824"/>
            <a:ext cx="383921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HP\Desktop\Новая папка\20200217_154051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8906" y="2373334"/>
            <a:ext cx="3765352" cy="2784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99592" y="620688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Организованная образовательная деятельность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по художественно-эстетическому развитию: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коллективная работа «Птичья столовая»,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</a:t>
            </a:r>
          </a:p>
          <a:p>
            <a:pPr algn="r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«Зернышки для птиц»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2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:\ПРОЕКТ ЗИМ ПТИЦЫ\ФОТО ПРОЕКТ\IMG-0ac8002f3e7096cad96db86960746d0b-V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9033" y="1414341"/>
            <a:ext cx="3429686" cy="260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:\ПРОЕКТ ЗИМ ПТИЦЫ\ФОТО ПРОЕКТ\20200117_09210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5684" y="3894859"/>
            <a:ext cx="3456384" cy="2659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ПРОЕКТ ЗИМ ПТИЦЫ\ФОТО ПРОЕКТ\20200121_09463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1326" y="1414341"/>
            <a:ext cx="3500779" cy="2532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ПРОЕКТ ЗИМ ПТИЦЫ\ФОТО ПРОЕКТ\20200120_164140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8528" y="3894859"/>
            <a:ext cx="3456384" cy="2724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305994" y="491011"/>
            <a:ext cx="6859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Содержание работы с  педагогами и родителями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Выступление детей с сообщениями о зимующих птицах,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подготовленные совместно с родителями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9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РОЕКТ ЗИМ ПТИЦЫ\ФОТО ПРОЕКТ\20200205_1722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231" y="1467275"/>
            <a:ext cx="3337277" cy="4299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:\ПРОЕКТ ЗИМ ПТИЦЫ\ФОТО ПРОЕКТ\20200121_1001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068" y="1909633"/>
            <a:ext cx="4399179" cy="34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15616" y="620688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Привлечение родителей к 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изготовлению книжек-малышек о зимующих птицах совместно </a:t>
            </a: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с 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детьми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7068" y="14714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Презентация детьми </a:t>
            </a: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книжек-малышек</a:t>
            </a:r>
            <a:endParaRPr lang="ru-RU" dirty="0"/>
          </a:p>
        </p:txBody>
      </p:sp>
      <p:pic>
        <p:nvPicPr>
          <p:cNvPr id="6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6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1268760"/>
            <a:ext cx="6370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 smtClean="0"/>
          </a:p>
          <a:p>
            <a:pPr marL="285750" indent="-285750" algn="just">
              <a:buFont typeface="Arial" pitchFamily="34" charset="0"/>
              <a:buChar char="•"/>
            </a:pP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868650"/>
            <a:ext cx="5650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Содержание работы с  педагогами и родителями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678722"/>
            <a:ext cx="70567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Консультация для родителей «Они остались зимовать, мы им будем помогать»;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Организация конкурса </a:t>
            </a:r>
            <a:r>
              <a:rPr lang="ru-RU" b="1" dirty="0"/>
              <a:t>кормушек   «Мастерим кормушки для птиц</a:t>
            </a:r>
            <a:r>
              <a:rPr lang="ru-RU" b="1" dirty="0" smtClean="0"/>
              <a:t>»;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Оформление </a:t>
            </a:r>
            <a:r>
              <a:rPr lang="ru-RU" b="1" dirty="0"/>
              <a:t>картотеки </a:t>
            </a:r>
            <a:r>
              <a:rPr lang="ru-RU" b="1" dirty="0" smtClean="0"/>
              <a:t>загадок и стихов </a:t>
            </a:r>
            <a:r>
              <a:rPr lang="ru-RU" b="1" dirty="0"/>
              <a:t>о птицах;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Оформление электронной </a:t>
            </a:r>
            <a:r>
              <a:rPr lang="ru-RU" b="1" dirty="0" smtClean="0"/>
              <a:t>презентации фотографий </a:t>
            </a:r>
            <a:r>
              <a:rPr lang="ru-RU" b="1" dirty="0"/>
              <a:t>по итогам реализации проекта «Зимующие птицы нашего края</a:t>
            </a:r>
            <a:r>
              <a:rPr lang="ru-RU" b="1" dirty="0" smtClean="0"/>
              <a:t>».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Привлечение родителей к </a:t>
            </a:r>
            <a:r>
              <a:rPr lang="ru-RU" b="1" dirty="0" smtClean="0"/>
              <a:t>совместному </a:t>
            </a:r>
            <a:r>
              <a:rPr lang="ru-RU" b="1" dirty="0"/>
              <a:t>с </a:t>
            </a:r>
            <a:r>
              <a:rPr lang="ru-RU" b="1" dirty="0" smtClean="0"/>
              <a:t>детьми изготовлению </a:t>
            </a:r>
            <a:r>
              <a:rPr lang="ru-RU" b="1" dirty="0"/>
              <a:t>книжек-малышек о зимующих </a:t>
            </a:r>
            <a:r>
              <a:rPr lang="ru-RU" b="1" dirty="0" smtClean="0"/>
              <a:t>птицах.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Привлечение родителей к </a:t>
            </a:r>
            <a:r>
              <a:rPr lang="ru-RU" b="1" dirty="0" smtClean="0"/>
              <a:t>подготовке сообщений </a:t>
            </a:r>
            <a:r>
              <a:rPr lang="ru-RU" b="1" dirty="0"/>
              <a:t>о зимующих </a:t>
            </a:r>
            <a:r>
              <a:rPr lang="ru-RU" b="1" dirty="0" smtClean="0"/>
              <a:t>птицах, с последующим его представлением ребенком.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Организация </a:t>
            </a:r>
            <a:r>
              <a:rPr lang="ru-RU" b="1" dirty="0"/>
              <a:t>выставки детской художественной книги для родителей «Читаем и рассказываем дома».</a:t>
            </a:r>
            <a:endParaRPr lang="ru-RU" dirty="0"/>
          </a:p>
          <a:p>
            <a:pPr marL="285750" indent="-285750" algn="just">
              <a:buFont typeface="Arial" pitchFamily="34" charset="0"/>
              <a:buChar char="•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917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7" y="122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9702" y="737166"/>
            <a:ext cx="5958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Содержание работы с  педагогами и родителями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9502" y="2443405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/>
              <a:t>Оформление </a:t>
            </a:r>
            <a:r>
              <a:rPr lang="ru-RU" sz="1600" b="1" dirty="0" smtClean="0"/>
              <a:t>папки-передвижки </a:t>
            </a:r>
            <a:r>
              <a:rPr lang="ru-RU" sz="1600" b="1" dirty="0"/>
              <a:t>для родителей из серии «Играем дома» по теме </a:t>
            </a:r>
            <a:r>
              <a:rPr lang="ru-RU" sz="1600" b="1" dirty="0" smtClean="0"/>
              <a:t>«Зимующие птицы»</a:t>
            </a:r>
          </a:p>
        </p:txBody>
      </p:sp>
      <p:pic>
        <p:nvPicPr>
          <p:cNvPr id="5" name="Рисунок 4" descr="C:\Users\HP\Desktop\Новая папка\IMG-20200214-WA00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4260" y="3279444"/>
            <a:ext cx="369464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26131" y="1500474"/>
            <a:ext cx="3826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600" b="1" dirty="0"/>
              <a:t>Оформление папки -передвижки для </a:t>
            </a:r>
            <a:r>
              <a:rPr lang="ru-RU" sz="1600" b="1" dirty="0" smtClean="0"/>
              <a:t>родителей «Птицы зимой»</a:t>
            </a:r>
            <a:endParaRPr lang="ru-RU" sz="1600" b="1" dirty="0"/>
          </a:p>
        </p:txBody>
      </p:sp>
      <p:pic>
        <p:nvPicPr>
          <p:cNvPr id="7" name="Рисунок 6" descr="H:\ПРОЕКТ ЗИМ ПТИЦЫ\ФОТО ПРОЕКТ\20200217_11500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08033" y="2277755"/>
            <a:ext cx="3744416" cy="230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3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266" y="-4819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3241" y="520510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 smtClean="0"/>
          </a:p>
          <a:p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5269" y="889842"/>
            <a:ext cx="756084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III </a:t>
            </a: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этап – </a:t>
            </a:r>
            <a:r>
              <a:rPr lang="ru-RU" b="1" dirty="0">
                <a:solidFill>
                  <a:srgbClr val="002060"/>
                </a:solidFill>
              </a:rPr>
              <a:t>«Итоговый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endParaRPr lang="ru-RU" sz="10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Анализ </a:t>
            </a:r>
            <a:r>
              <a:rPr lang="ru-RU" b="1" dirty="0"/>
              <a:t>полученных </a:t>
            </a:r>
            <a:r>
              <a:rPr lang="ru-RU" b="1" dirty="0" smtClean="0"/>
              <a:t>результатов.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Презентация </a:t>
            </a:r>
            <a:r>
              <a:rPr lang="ru-RU" b="1" dirty="0"/>
              <a:t>проекта педагогам дошкольного образовательного </a:t>
            </a:r>
            <a:r>
              <a:rPr lang="ru-RU" b="1" dirty="0" smtClean="0"/>
              <a:t>учреждения.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Выставка работ детского творчества.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/>
              <a:t>Совместная детско-родительская ООД в рамках клуба «Вместе веселей» с </a:t>
            </a:r>
            <a:r>
              <a:rPr lang="ru-RU" b="1" dirty="0" smtClean="0"/>
              <a:t>демонстрацией электронной презентации фотографий </a:t>
            </a:r>
            <a:r>
              <a:rPr lang="ru-RU" b="1" dirty="0"/>
              <a:t>по итогам реализации </a:t>
            </a:r>
            <a:r>
              <a:rPr lang="ru-RU" b="1" dirty="0" smtClean="0"/>
              <a:t>проекта </a:t>
            </a:r>
            <a:r>
              <a:rPr lang="ru-RU" b="1" dirty="0"/>
              <a:t>«Зимующие птицы нашего края</a:t>
            </a:r>
            <a:r>
              <a:rPr lang="ru-RU" b="1" dirty="0" smtClean="0"/>
              <a:t>».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Проведение совместной детско-родительской викторины «Умники и умницы».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Выставка </a:t>
            </a:r>
            <a:r>
              <a:rPr lang="ru-RU" b="1" dirty="0"/>
              <a:t>работ</a:t>
            </a:r>
            <a:r>
              <a:rPr lang="ru-RU" b="1" dirty="0" smtClean="0"/>
              <a:t> </a:t>
            </a:r>
            <a:r>
              <a:rPr lang="ru-RU" b="1" dirty="0"/>
              <a:t>совместного творчества </a:t>
            </a:r>
            <a:r>
              <a:rPr lang="ru-RU" b="1" dirty="0" smtClean="0"/>
              <a:t>детей и родителей.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Внесение </a:t>
            </a:r>
            <a:r>
              <a:rPr lang="ru-RU" b="1" dirty="0"/>
              <a:t>дополнений и изменений в содержание </a:t>
            </a:r>
            <a:r>
              <a:rPr lang="ru-RU" b="1" dirty="0" smtClean="0"/>
              <a:t>проекта.</a:t>
            </a:r>
            <a:endParaRPr lang="ru-RU" dirty="0" smtClean="0"/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Размещение </a:t>
            </a:r>
            <a:r>
              <a:rPr lang="ru-RU" b="1" dirty="0"/>
              <a:t>проекта </a:t>
            </a:r>
            <a:r>
              <a:rPr lang="ru-RU" b="1" dirty="0" smtClean="0"/>
              <a:t>«Зимующие птицы нашего края» </a:t>
            </a:r>
            <a:r>
              <a:rPr lang="ru-RU" b="1" dirty="0"/>
              <a:t>в сети Интернет на образовательных </a:t>
            </a:r>
            <a:r>
              <a:rPr lang="ru-RU" b="1" dirty="0" smtClean="0"/>
              <a:t>порталах.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9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9" y="9633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1453473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Совместная </a:t>
            </a:r>
            <a:r>
              <a:rPr lang="ru-RU" b="1" dirty="0"/>
              <a:t>детско-родительская ООД в рамках клуба «Вместе веселей» с демонстрацией электронной презентации фотографий по итогам реализации проекта «Зимующие птицы нашего края».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/>
              <a:t>Проведение совместной детско-родительской викторины «Умники и умницы».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/>
              <a:t>Выставка работ совместного творчества детей и родителей.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Размещение </a:t>
            </a:r>
            <a:r>
              <a:rPr lang="ru-RU" b="1" dirty="0"/>
              <a:t>проекта «Зимующие птицы нашего края» в сети Интернет на образовательных порталах</a:t>
            </a:r>
            <a:r>
              <a:rPr lang="ru-RU" b="1" dirty="0" smtClean="0"/>
              <a:t>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Публикация статьи о ходе реализации проекта </a:t>
            </a:r>
            <a:r>
              <a:rPr lang="ru-RU" b="1" dirty="0"/>
              <a:t>«Зимующие птицы нашего края» </a:t>
            </a:r>
            <a:r>
              <a:rPr lang="ru-RU" b="1" dirty="0" smtClean="0"/>
              <a:t>в интернет сайте ДОУ.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r>
              <a:rPr lang="ru-RU" b="1" dirty="0" smtClean="0"/>
              <a:t>Презентация </a:t>
            </a:r>
            <a:r>
              <a:rPr lang="ru-RU" b="1" dirty="0"/>
              <a:t>проекта педагогам дошкольного образовательного учреждения.</a:t>
            </a:r>
          </a:p>
          <a:p>
            <a:pPr marL="285750" indent="-285750" algn="just" fontAlgn="t">
              <a:buFont typeface="Arial" pitchFamily="34" charset="0"/>
              <a:buChar char="•"/>
            </a:pPr>
            <a:endParaRPr lang="ru-RU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836712"/>
            <a:ext cx="3971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Презентация результатов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65893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980728"/>
            <a:ext cx="61206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55600" algn="l"/>
              </a:tabLst>
            </a:pP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Участники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проекта - </a:t>
            </a:r>
          </a:p>
          <a:p>
            <a:pPr algn="just">
              <a:tabLst>
                <a:tab pos="355600" algn="l"/>
              </a:tabLst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воспитанники группы компенсирующей направленности для детей от 5 до 6 лет с тяжелыми нарушениями речи МАДОУ «ДС №5 «Крепыш», учитель-логопед, педагоги, родители.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C:\Users\Крепыш\Desktop\ФОТО Вместе веселей\20200220_1751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4377690" cy="3283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61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266" y="-4819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76733" y="76470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Презентация результатов проекта</a:t>
            </a:r>
          </a:p>
        </p:txBody>
      </p:sp>
      <p:pic>
        <p:nvPicPr>
          <p:cNvPr id="5" name="Рисунок 4" descr="H:\ПРОЕКТ ЗИМ ПТИЦЫ\ФОТО ПРОЕКТ\20200204_12172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916832"/>
            <a:ext cx="6264696" cy="3755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15616" y="1384037"/>
            <a:ext cx="6284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</a:rPr>
              <a:t>Выставка рисунков детского </a:t>
            </a:r>
            <a:r>
              <a:rPr lang="ru-RU" b="1" dirty="0" smtClean="0">
                <a:solidFill>
                  <a:srgbClr val="002060"/>
                </a:solidFill>
              </a:rPr>
              <a:t>творчества «Совушка </a:t>
            </a:r>
            <a:r>
              <a:rPr lang="ru-RU" b="1" dirty="0">
                <a:solidFill>
                  <a:srgbClr val="002060"/>
                </a:solidFill>
              </a:rPr>
              <a:t>- сова»</a:t>
            </a:r>
          </a:p>
        </p:txBody>
      </p:sp>
    </p:spTree>
    <p:extLst>
      <p:ext uri="{BB962C8B-B14F-4D97-AF65-F5344CB8AC3E}">
        <p14:creationId xmlns:p14="http://schemas.microsoft.com/office/powerpoint/2010/main" val="625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77935" cy="688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Крепыш\Desktop\ФОТО Вместе веселей\20200220_1752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264696" cy="4654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002060"/>
                </a:solidFill>
              </a:rPr>
              <a:t>Выставка </a:t>
            </a:r>
            <a:r>
              <a:rPr lang="ru-RU" b="1" dirty="0" smtClean="0">
                <a:solidFill>
                  <a:srgbClr val="002060"/>
                </a:solidFill>
              </a:rPr>
              <a:t>совместного детского-родительского </a:t>
            </a:r>
            <a:r>
              <a:rPr lang="ru-RU" b="1" dirty="0">
                <a:solidFill>
                  <a:srgbClr val="002060"/>
                </a:solidFill>
              </a:rPr>
              <a:t>творчества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«Покормите птиц зимой»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844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266" y="-4819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репыш\Desktop\ФОТО Вместе веселей\20200220_1658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600400" cy="2664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620688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Совместная детско-родительская ООД в рамках клуба «Вместе веселей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:\Users\Крепыш\Desktop\ФОТО Вместе веселей\20200220_1721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255" y="2204864"/>
            <a:ext cx="4214271" cy="2937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757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266" y="-4819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764704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Совместная детско-родительская ООД в рамках клуба «Вместе веселей»</a:t>
            </a:r>
          </a:p>
        </p:txBody>
      </p:sp>
      <p:pic>
        <p:nvPicPr>
          <p:cNvPr id="4" name="Рисунок 3" descr="C:\Users\Крепыш\Desktop\ФОТО Вместе веселей\20200220_1723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0978" y="1839342"/>
            <a:ext cx="4464496" cy="3323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Крепыш\Desktop\ФОТО Вместе веселей\20200220_1732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892" y="1484784"/>
            <a:ext cx="445661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54102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266" y="-4819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Крепыш\Desktop\ФОТО Вместе веселей\20200220_1749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336704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05399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5856" y="2276872"/>
            <a:ext cx="23679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Спасибо</a:t>
            </a:r>
          </a:p>
          <a:p>
            <a:pPr lvl="0" algn="ctr"/>
            <a:r>
              <a:rPr lang="ru-RU" sz="3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з</a:t>
            </a:r>
            <a:r>
              <a:rPr lang="ru-RU" sz="3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а</a:t>
            </a:r>
          </a:p>
          <a:p>
            <a:pPr lvl="0" algn="ctr"/>
            <a:r>
              <a:rPr lang="ru-RU" sz="3600" b="1" dirty="0">
                <a:solidFill>
                  <a:srgbClr val="C00000"/>
                </a:solidFill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нимание!</a:t>
            </a:r>
            <a:endParaRPr lang="ru-RU" sz="36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71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85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1268760"/>
            <a:ext cx="61206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Новизна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проекта 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состоит </a:t>
            </a:r>
            <a:r>
              <a:rPr lang="ru-RU" b="1" dirty="0">
                <a:solidFill>
                  <a:srgbClr val="292929"/>
                </a:solidFill>
                <a:cs typeface="Times New Roman" pitchFamily="18" charset="0"/>
              </a:rPr>
              <a:t>в том, что систематизирован и 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разработан новый </a:t>
            </a:r>
            <a:r>
              <a:rPr lang="ru-RU" b="1" dirty="0">
                <a:solidFill>
                  <a:srgbClr val="292929"/>
                </a:solidFill>
                <a:cs typeface="Times New Roman" pitchFamily="18" charset="0"/>
              </a:rPr>
              <a:t>практический материал 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по расширению и систематизации </a:t>
            </a:r>
            <a:r>
              <a:rPr lang="ru-RU" b="1" dirty="0">
                <a:solidFill>
                  <a:srgbClr val="292929"/>
                </a:solidFill>
                <a:cs typeface="Times New Roman" pitchFamily="18" charset="0"/>
              </a:rPr>
              <a:t>знаний детей о зимующих 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птицах родного края.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782670"/>
            <a:ext cx="619268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55600" algn="l"/>
              </a:tabLst>
            </a:pPr>
            <a:r>
              <a:rPr lang="ru-RU" sz="2000" b="1" dirty="0" smtClean="0">
                <a:solidFill>
                  <a:srgbClr val="C00000"/>
                </a:solidFill>
              </a:rPr>
              <a:t>Практическая </a:t>
            </a:r>
            <a:r>
              <a:rPr lang="ru-RU" sz="2000" b="1" dirty="0">
                <a:solidFill>
                  <a:srgbClr val="C00000"/>
                </a:solidFill>
              </a:rPr>
              <a:t>значимость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rgbClr val="292929"/>
                </a:solidFill>
              </a:rPr>
              <a:t>проекта состоит в том, что предложен конкретный </a:t>
            </a:r>
            <a:r>
              <a:rPr lang="ru-RU" b="1" dirty="0" smtClean="0">
                <a:solidFill>
                  <a:srgbClr val="292929"/>
                </a:solidFill>
              </a:rPr>
              <a:t>путь, разработаны и адаптированы </a:t>
            </a:r>
            <a:r>
              <a:rPr lang="ru-RU" b="1" dirty="0">
                <a:solidFill>
                  <a:srgbClr val="292929"/>
                </a:solidFill>
              </a:rPr>
              <a:t>методы и </a:t>
            </a:r>
            <a:r>
              <a:rPr lang="ru-RU" b="1" dirty="0" smtClean="0">
                <a:solidFill>
                  <a:srgbClr val="292929"/>
                </a:solidFill>
              </a:rPr>
              <a:t>приемы применительно </a:t>
            </a:r>
            <a:r>
              <a:rPr lang="ru-RU" b="1" dirty="0">
                <a:solidFill>
                  <a:srgbClr val="292929"/>
                </a:solidFill>
              </a:rPr>
              <a:t>к детям старшего дошкольного возраста </a:t>
            </a:r>
            <a:r>
              <a:rPr lang="ru-RU" b="1" dirty="0" smtClean="0">
                <a:solidFill>
                  <a:srgbClr val="292929"/>
                </a:solidFill>
              </a:rPr>
              <a:t>МАДОУ </a:t>
            </a:r>
            <a:r>
              <a:rPr lang="ru-RU" b="1" dirty="0">
                <a:solidFill>
                  <a:srgbClr val="292929"/>
                </a:solidFill>
              </a:rPr>
              <a:t>«Детский сад №5 «Крепыш</a:t>
            </a:r>
            <a:r>
              <a:rPr lang="ru-RU" b="1" dirty="0" smtClean="0">
                <a:solidFill>
                  <a:srgbClr val="292929"/>
                </a:solidFill>
              </a:rPr>
              <a:t>» по расширению </a:t>
            </a:r>
            <a:r>
              <a:rPr lang="ru-RU" b="1" dirty="0">
                <a:solidFill>
                  <a:srgbClr val="292929"/>
                </a:solidFill>
              </a:rPr>
              <a:t>и </a:t>
            </a:r>
            <a:r>
              <a:rPr lang="ru-RU" b="1" dirty="0">
                <a:solidFill>
                  <a:srgbClr val="292929"/>
                </a:solidFill>
                <a:cs typeface="Times New Roman" pitchFamily="18" charset="0"/>
              </a:rPr>
              <a:t>систематизации знаний детей 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о </a:t>
            </a:r>
            <a:r>
              <a:rPr lang="ru-RU" b="1" dirty="0">
                <a:solidFill>
                  <a:srgbClr val="292929"/>
                </a:solidFill>
                <a:cs typeface="Times New Roman" pitchFamily="18" charset="0"/>
              </a:rPr>
              <a:t>зимующих птицах родного края.</a:t>
            </a:r>
            <a:r>
              <a:rPr lang="ru-RU" b="1" dirty="0" smtClean="0">
                <a:solidFill>
                  <a:srgbClr val="292929"/>
                </a:solidFill>
                <a:cs typeface="Times New Roman" pitchFamily="18" charset="0"/>
              </a:rPr>
              <a:t> </a:t>
            </a:r>
            <a:endParaRPr lang="ru-RU" b="1" dirty="0">
              <a:solidFill>
                <a:srgbClr val="29292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1268760"/>
            <a:ext cx="554461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Цель:</a:t>
            </a:r>
            <a:r>
              <a:rPr lang="ru-RU" sz="2400" dirty="0">
                <a:solidFill>
                  <a:srgbClr val="C00000"/>
                </a:solidFill>
              </a:rPr>
              <a:t> 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just">
              <a:tabLst>
                <a:tab pos="355600" algn="l"/>
              </a:tabLst>
            </a:pPr>
            <a:r>
              <a:rPr lang="ru-RU" sz="2000" b="1" dirty="0" smtClean="0"/>
              <a:t>	Расширение </a:t>
            </a:r>
            <a:r>
              <a:rPr lang="ru-RU" sz="2000" b="1" dirty="0"/>
              <a:t>и систематизация знаний детей о </a:t>
            </a:r>
            <a:r>
              <a:rPr lang="ru-RU" sz="2000" b="1" dirty="0" smtClean="0"/>
              <a:t>зимующих птицах родного края, </a:t>
            </a:r>
            <a:r>
              <a:rPr lang="ru-RU" sz="2000" b="1" dirty="0"/>
              <a:t>особенностях их внешнего вида, среде </a:t>
            </a:r>
            <a:r>
              <a:rPr lang="ru-RU" sz="2000" b="1" dirty="0" smtClean="0"/>
              <a:t>обитания, питания и роли человека в жизни птиц в зимний период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2473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730" y="548680"/>
            <a:ext cx="777686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Задачи: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Коррекционно-образовательная: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indent="-285750">
              <a:buFont typeface="Arial" pitchFamily="34" charset="0"/>
              <a:buChar char="•"/>
            </a:pPr>
            <a:r>
              <a:rPr lang="ru-RU" sz="1700" dirty="0"/>
              <a:t>учить находить отличия и сходства между зимующими птицами </a:t>
            </a:r>
            <a:r>
              <a:rPr lang="ru-RU" sz="1700" dirty="0" smtClean="0"/>
              <a:t>родного </a:t>
            </a:r>
            <a:r>
              <a:rPr lang="ru-RU" sz="1700" dirty="0"/>
              <a:t>края, делать обобщения; </a:t>
            </a:r>
          </a:p>
          <a:p>
            <a:r>
              <a:rPr lang="ru-RU" dirty="0"/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Коррекционно-развивающие: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indent="-285750">
              <a:buFont typeface="Arial" pitchFamily="34" charset="0"/>
              <a:buChar char="•"/>
            </a:pPr>
            <a:r>
              <a:rPr lang="ru-RU" sz="1700" dirty="0"/>
              <a:t>закреплять знания о зимующих птицах; </a:t>
            </a:r>
          </a:p>
          <a:p>
            <a:pPr indent="-285750">
              <a:buFont typeface="Arial" pitchFamily="34" charset="0"/>
              <a:buChar char="•"/>
            </a:pPr>
            <a:r>
              <a:rPr lang="ru-RU" sz="1700" dirty="0"/>
              <a:t>у</a:t>
            </a:r>
            <a:r>
              <a:rPr lang="ru-RU" sz="1700" dirty="0" smtClean="0"/>
              <a:t>точнять и активизировать </a:t>
            </a:r>
            <a:r>
              <a:rPr lang="ru-RU" sz="1700" dirty="0"/>
              <a:t>словарный запас детей по теме;</a:t>
            </a:r>
          </a:p>
          <a:p>
            <a:pPr indent="-285750">
              <a:buFont typeface="Arial" pitchFamily="34" charset="0"/>
              <a:buChar char="•"/>
            </a:pPr>
            <a:r>
              <a:rPr lang="ru-RU" sz="1700" dirty="0"/>
              <a:t>развивать коммуникативные навыки детей, совершенствовать лексико-грамматическую сторону речи;</a:t>
            </a:r>
          </a:p>
          <a:p>
            <a:pPr indent="-285750">
              <a:buFont typeface="Arial" pitchFamily="34" charset="0"/>
              <a:buChar char="•"/>
            </a:pPr>
            <a:r>
              <a:rPr lang="ru-RU" sz="1700" dirty="0"/>
              <a:t>закреплять умение составлять рассказ-описание с опорой на картинный план;</a:t>
            </a:r>
          </a:p>
          <a:p>
            <a:pPr indent="-285750">
              <a:buFont typeface="Arial" pitchFamily="34" charset="0"/>
              <a:buChar char="•"/>
            </a:pPr>
            <a:r>
              <a:rPr lang="ru-RU" sz="1700" dirty="0" smtClean="0"/>
              <a:t>упражнять </a:t>
            </a:r>
            <a:r>
              <a:rPr lang="ru-RU" sz="1700" dirty="0"/>
              <a:t>детей в </a:t>
            </a:r>
            <a:r>
              <a:rPr lang="ru-RU" sz="1700" dirty="0" smtClean="0"/>
              <a:t>определении </a:t>
            </a:r>
            <a:r>
              <a:rPr lang="ru-RU" sz="1700" dirty="0"/>
              <a:t>птиц по </a:t>
            </a:r>
            <a:r>
              <a:rPr lang="ru-RU" sz="1700" dirty="0" smtClean="0"/>
              <a:t>описанию;</a:t>
            </a:r>
            <a:endParaRPr lang="ru-RU" sz="1700" dirty="0"/>
          </a:p>
          <a:p>
            <a:pPr indent="-285750">
              <a:buFont typeface="Arial" pitchFamily="34" charset="0"/>
              <a:buChar char="•"/>
            </a:pPr>
            <a:r>
              <a:rPr lang="ru-RU" sz="1700" dirty="0" smtClean="0"/>
              <a:t>способствовать </a:t>
            </a:r>
            <a:r>
              <a:rPr lang="ru-RU" sz="1700" dirty="0"/>
              <a:t>развитию творческой инициативы и поисковой деятельности </a:t>
            </a:r>
            <a:r>
              <a:rPr lang="ru-RU" sz="1700" dirty="0" smtClean="0"/>
              <a:t>воспитанников;</a:t>
            </a:r>
            <a:endParaRPr lang="ru-RU" sz="1700" dirty="0"/>
          </a:p>
          <a:p>
            <a:pPr lvl="0" indent="-285750">
              <a:buFont typeface="Arial" pitchFamily="34" charset="0"/>
              <a:buChar char="•"/>
            </a:pPr>
            <a:r>
              <a:rPr lang="ru-RU" sz="1700" dirty="0" smtClean="0">
                <a:ea typeface="Times New Roman"/>
              </a:rPr>
              <a:t>установить </a:t>
            </a:r>
            <a:r>
              <a:rPr lang="ru-RU" sz="1700" dirty="0">
                <a:ea typeface="Times New Roman"/>
              </a:rPr>
              <a:t>партнерские взаимоотношения между педагогами и родителями воспитанников, посещающими группу компенсирующей </a:t>
            </a:r>
            <a:r>
              <a:rPr lang="ru-RU" sz="1700" dirty="0" smtClean="0">
                <a:ea typeface="Times New Roman"/>
              </a:rPr>
              <a:t>направленности;</a:t>
            </a:r>
          </a:p>
          <a:p>
            <a:pPr lvl="0" indent="-285750">
              <a:buFont typeface="Arial" pitchFamily="34" charset="0"/>
              <a:buChar char="•"/>
            </a:pPr>
            <a:r>
              <a:rPr lang="ru-RU" sz="1700" dirty="0" smtClean="0">
                <a:ea typeface="Times New Roman"/>
              </a:rPr>
              <a:t>обогатить </a:t>
            </a:r>
            <a:r>
              <a:rPr lang="ru-RU" sz="1700" dirty="0">
                <a:ea typeface="Times New Roman"/>
              </a:rPr>
              <a:t>предметно-развивающую среду для речевого и творческого самовыражения </a:t>
            </a:r>
            <a:r>
              <a:rPr lang="ru-RU" sz="1700" dirty="0" smtClean="0">
                <a:ea typeface="Times New Roman"/>
              </a:rPr>
              <a:t>воспитанников.</a:t>
            </a:r>
            <a:endParaRPr lang="ru-RU" sz="1700" dirty="0"/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Коррекционно-воспитательная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indent="-285750">
              <a:buFont typeface="Arial" pitchFamily="34" charset="0"/>
              <a:buChar char="•"/>
            </a:pPr>
            <a:r>
              <a:rPr lang="ru-RU" sz="1700" dirty="0" smtClean="0"/>
              <a:t>воспитывать </a:t>
            </a:r>
            <a:r>
              <a:rPr lang="ru-RU" sz="1700" dirty="0"/>
              <a:t>познавательный интерес к обитателям природы, желание защищать и оберегать их.</a:t>
            </a:r>
          </a:p>
        </p:txBody>
      </p:sp>
    </p:spTree>
    <p:extLst>
      <p:ext uri="{BB962C8B-B14F-4D97-AF65-F5344CB8AC3E}">
        <p14:creationId xmlns:p14="http://schemas.microsoft.com/office/powerpoint/2010/main" val="205485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37814" y="764704"/>
            <a:ext cx="736257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Ожидаемый результат: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1200" dirty="0" smtClean="0">
              <a:solidFill>
                <a:srgbClr val="C0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292929"/>
                </a:solidFill>
              </a:rPr>
              <a:t>у </a:t>
            </a:r>
            <a:r>
              <a:rPr lang="ru-RU" b="1" dirty="0">
                <a:solidFill>
                  <a:srgbClr val="292929"/>
                </a:solidFill>
              </a:rPr>
              <a:t>детей </a:t>
            </a:r>
            <a:r>
              <a:rPr lang="ru-RU" b="1" dirty="0" smtClean="0">
                <a:solidFill>
                  <a:srgbClr val="292929"/>
                </a:solidFill>
              </a:rPr>
              <a:t>будут </a:t>
            </a:r>
            <a:r>
              <a:rPr lang="ru-RU" b="1" dirty="0">
                <a:solidFill>
                  <a:srgbClr val="292929"/>
                </a:solidFill>
              </a:rPr>
              <a:t>сформированы </a:t>
            </a:r>
            <a:r>
              <a:rPr lang="ru-RU" b="1" dirty="0" smtClean="0">
                <a:solidFill>
                  <a:srgbClr val="292929"/>
                </a:solidFill>
              </a:rPr>
              <a:t>обобщенные </a:t>
            </a:r>
            <a:r>
              <a:rPr lang="ru-RU" b="1" dirty="0">
                <a:solidFill>
                  <a:srgbClr val="292929"/>
                </a:solidFill>
              </a:rPr>
              <a:t>представления о зимующих </a:t>
            </a:r>
            <a:r>
              <a:rPr lang="ru-RU" b="1" dirty="0" smtClean="0">
                <a:solidFill>
                  <a:srgbClr val="292929"/>
                </a:solidFill>
              </a:rPr>
              <a:t>птицах родного края;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292929"/>
                </a:solidFill>
              </a:rPr>
              <a:t>у детей </a:t>
            </a:r>
            <a:r>
              <a:rPr lang="ru-RU" b="1" dirty="0" smtClean="0">
                <a:solidFill>
                  <a:srgbClr val="292929"/>
                </a:solidFill>
              </a:rPr>
              <a:t>будет </a:t>
            </a:r>
            <a:r>
              <a:rPr lang="ru-RU" b="1" dirty="0">
                <a:solidFill>
                  <a:srgbClr val="292929"/>
                </a:solidFill>
              </a:rPr>
              <a:t>сформировано умение сравнивать </a:t>
            </a:r>
            <a:r>
              <a:rPr lang="ru-RU" b="1" dirty="0" smtClean="0">
                <a:solidFill>
                  <a:srgbClr val="292929"/>
                </a:solidFill>
              </a:rPr>
              <a:t>птиц</a:t>
            </a:r>
            <a:r>
              <a:rPr lang="ru-RU" b="1" dirty="0">
                <a:solidFill>
                  <a:srgbClr val="292929"/>
                </a:solidFill>
              </a:rPr>
              <a:t>, выделяя </a:t>
            </a:r>
            <a:r>
              <a:rPr lang="ru-RU" b="1" dirty="0" smtClean="0">
                <a:solidFill>
                  <a:srgbClr val="292929"/>
                </a:solidFill>
              </a:rPr>
              <a:t>сходства и </a:t>
            </a:r>
            <a:r>
              <a:rPr lang="ru-RU" b="1" dirty="0">
                <a:solidFill>
                  <a:srgbClr val="292929"/>
                </a:solidFill>
              </a:rPr>
              <a:t>различия </a:t>
            </a:r>
            <a:r>
              <a:rPr lang="ru-RU" b="1" dirty="0" smtClean="0">
                <a:solidFill>
                  <a:srgbClr val="292929"/>
                </a:solidFill>
              </a:rPr>
              <a:t>во внешнем виде, повадках и питании;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292929"/>
                </a:solidFill>
              </a:rPr>
              <a:t>б</a:t>
            </a:r>
            <a:r>
              <a:rPr lang="ru-RU" b="1" dirty="0" smtClean="0">
                <a:solidFill>
                  <a:srgbClr val="292929"/>
                </a:solidFill>
              </a:rPr>
              <a:t>удет обогащен словарный </a:t>
            </a:r>
            <a:r>
              <a:rPr lang="ru-RU" b="1" dirty="0">
                <a:solidFill>
                  <a:srgbClr val="292929"/>
                </a:solidFill>
              </a:rPr>
              <a:t>запас по теме проекта;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292929"/>
                </a:solidFill>
              </a:rPr>
              <a:t>дети научатся узнавать птиц по описанию и самостоятельно составлять описательный </a:t>
            </a:r>
            <a:r>
              <a:rPr lang="ru-RU" b="1" dirty="0" smtClean="0">
                <a:solidFill>
                  <a:srgbClr val="292929"/>
                </a:solidFill>
              </a:rPr>
              <a:t>рассказ;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292929"/>
                </a:solidFill>
              </a:rPr>
              <a:t>дети </a:t>
            </a:r>
            <a:r>
              <a:rPr lang="ru-RU" b="1" dirty="0">
                <a:solidFill>
                  <a:srgbClr val="292929"/>
                </a:solidFill>
              </a:rPr>
              <a:t>научатся анализировать, устанавливать причинно-следственные </a:t>
            </a:r>
            <a:r>
              <a:rPr lang="ru-RU" b="1" dirty="0" smtClean="0">
                <a:solidFill>
                  <a:srgbClr val="292929"/>
                </a:solidFill>
              </a:rPr>
              <a:t>связи;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292929"/>
                </a:solidFill>
              </a:rPr>
              <a:t>у детей будет </a:t>
            </a:r>
            <a:r>
              <a:rPr lang="ru-RU" b="1" dirty="0">
                <a:solidFill>
                  <a:srgbClr val="292929"/>
                </a:solidFill>
              </a:rPr>
              <a:t>сформировано </a:t>
            </a:r>
            <a:r>
              <a:rPr lang="ru-RU" b="1" dirty="0" smtClean="0">
                <a:solidFill>
                  <a:srgbClr val="292929"/>
                </a:solidFill>
              </a:rPr>
              <a:t>желание </a:t>
            </a:r>
            <a:r>
              <a:rPr lang="ru-RU" b="1" dirty="0">
                <a:solidFill>
                  <a:srgbClr val="292929"/>
                </a:solidFill>
              </a:rPr>
              <a:t>проявлять заботу </a:t>
            </a:r>
            <a:r>
              <a:rPr lang="ru-RU" b="1" dirty="0" smtClean="0">
                <a:solidFill>
                  <a:srgbClr val="292929"/>
                </a:solidFill>
              </a:rPr>
              <a:t>о </a:t>
            </a:r>
            <a:r>
              <a:rPr lang="ru-RU" b="1" dirty="0">
                <a:solidFill>
                  <a:srgbClr val="292929"/>
                </a:solidFill>
              </a:rPr>
              <a:t>птицах </a:t>
            </a:r>
            <a:r>
              <a:rPr lang="ru-RU" b="1" dirty="0" smtClean="0">
                <a:solidFill>
                  <a:srgbClr val="292929"/>
                </a:solidFill>
              </a:rPr>
              <a:t>зимой;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>
                <a:solidFill>
                  <a:srgbClr val="292929"/>
                </a:solidFill>
              </a:rPr>
              <a:t>б</a:t>
            </a:r>
            <a:r>
              <a:rPr lang="ru-RU" b="1" dirty="0">
                <a:solidFill>
                  <a:srgbClr val="292929"/>
                </a:solidFill>
                <a:ea typeface="Times New Roman"/>
              </a:rPr>
              <a:t>удут установлены партнерские взаимоотношения между педагогами и родителями воспитанников;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292929"/>
                </a:solidFill>
              </a:rPr>
              <a:t>будет </a:t>
            </a:r>
            <a:r>
              <a:rPr lang="ru-RU" b="1" dirty="0">
                <a:solidFill>
                  <a:srgbClr val="292929"/>
                </a:solidFill>
              </a:rPr>
              <a:t>пополнена </a:t>
            </a:r>
            <a:r>
              <a:rPr lang="ru-RU" b="1" dirty="0">
                <a:solidFill>
                  <a:srgbClr val="292929"/>
                </a:solidFill>
                <a:ea typeface="Times New Roman"/>
              </a:rPr>
              <a:t>предметно-развивающую среда в </a:t>
            </a:r>
            <a:r>
              <a:rPr lang="ru-RU" b="1" dirty="0" smtClean="0">
                <a:solidFill>
                  <a:srgbClr val="292929"/>
                </a:solidFill>
                <a:ea typeface="Times New Roman"/>
              </a:rPr>
              <a:t>группе.</a:t>
            </a:r>
            <a:endParaRPr lang="ru-RU" b="1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32304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9146" y="692696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Этапы реализации проекта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</a:p>
          <a:p>
            <a:pPr algn="ctr"/>
            <a:endParaRPr lang="ru-RU" dirty="0"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I этап - подготовительный </a:t>
            </a: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sz="1000" b="1" dirty="0"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cs typeface="Times New Roman" pitchFamily="18" charset="0"/>
              </a:rPr>
              <a:t>Изучение методической литературы по </a:t>
            </a:r>
            <a:r>
              <a:rPr lang="ru-RU" b="1" dirty="0" smtClean="0">
                <a:cs typeface="Times New Roman" pitchFamily="18" charset="0"/>
              </a:rPr>
              <a:t>теме проекта.</a:t>
            </a:r>
            <a:endParaRPr lang="ru-RU" b="1" dirty="0"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Разработка модели организации образовательного процесса по реализации </a:t>
            </a:r>
            <a:r>
              <a:rPr lang="ru-RU" b="1" dirty="0" smtClean="0"/>
              <a:t>проекта.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cs typeface="Times New Roman" pitchFamily="18" charset="0"/>
              </a:rPr>
              <a:t>Разработка </a:t>
            </a:r>
            <a:r>
              <a:rPr lang="ru-RU" b="1" dirty="0">
                <a:cs typeface="Times New Roman" pitchFamily="18" charset="0"/>
              </a:rPr>
              <a:t>и накопление методических материалов по </a:t>
            </a:r>
            <a:r>
              <a:rPr lang="ru-RU" b="1" dirty="0" smtClean="0">
                <a:cs typeface="Times New Roman" pitchFamily="18" charset="0"/>
              </a:rPr>
              <a:t>теме.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/>
              <a:t>Подборка и разработка диагностических методик определения уровня </a:t>
            </a:r>
            <a:r>
              <a:rPr lang="ru-RU" b="1" dirty="0" smtClean="0">
                <a:cs typeface="Times New Roman" pitchFamily="18" charset="0"/>
              </a:rPr>
              <a:t>знаний </a:t>
            </a:r>
            <a:r>
              <a:rPr lang="ru-RU" b="1" dirty="0">
                <a:cs typeface="Times New Roman" pitchFamily="18" charset="0"/>
              </a:rPr>
              <a:t>детей о зимующих птицах</a:t>
            </a:r>
            <a:r>
              <a:rPr lang="ru-RU" b="1" dirty="0" smtClean="0"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Выявление интересов, потребностей, запросов родителей, уровня их педагогической грамотности.</a:t>
            </a:r>
            <a:endParaRPr lang="ru-RU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Создание картотеки с иллюстрациями зимующих птиц нашего края.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/>
              <a:t>Оснащение </a:t>
            </a:r>
            <a:r>
              <a:rPr lang="ru-RU" b="1" dirty="0"/>
              <a:t>и обогащение предметно – пространственной среды</a:t>
            </a:r>
            <a:r>
              <a:rPr lang="ru-RU" b="1" dirty="0" smtClean="0"/>
              <a:t>.</a:t>
            </a:r>
            <a:endParaRPr lang="ru-RU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2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ng.oformi-foto.ru/25911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32304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9146" y="620688"/>
            <a:ext cx="731325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Этапы реализации проекта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</a:p>
          <a:p>
            <a:pPr algn="ctr"/>
            <a:endParaRPr lang="ru-RU" sz="1400" dirty="0"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II этап – основной (практический) </a:t>
            </a:r>
          </a:p>
          <a:p>
            <a:endParaRPr lang="ru-RU" sz="1000" b="1" dirty="0">
              <a:cs typeface="Times New Roman" pitchFamily="18" charset="0"/>
            </a:endParaRP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Проведение </a:t>
            </a:r>
            <a:r>
              <a:rPr lang="ru-RU" sz="1600" b="1" dirty="0"/>
              <a:t>организованной образовательной деятельности по развитию речи </a:t>
            </a:r>
            <a:r>
              <a:rPr lang="ru-RU" sz="1600" b="1" dirty="0" smtClean="0"/>
              <a:t>детей, по художественно-эстетическому развитию.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Проведение </a:t>
            </a:r>
            <a:r>
              <a:rPr lang="ru-RU" sz="1600" b="1" dirty="0"/>
              <a:t>подгрупповых и индивидуальных занятий по развитию речи </a:t>
            </a:r>
            <a:r>
              <a:rPr lang="ru-RU" sz="1600" b="1" dirty="0" smtClean="0"/>
              <a:t>детей, </a:t>
            </a:r>
            <a:r>
              <a:rPr lang="ru-RU" sz="1600" b="1" dirty="0"/>
              <a:t>по художественно-эстетическому </a:t>
            </a:r>
            <a:r>
              <a:rPr lang="ru-RU" sz="1600" b="1" dirty="0" smtClean="0"/>
              <a:t>развитию.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Консультирование </a:t>
            </a:r>
            <a:r>
              <a:rPr lang="ru-RU" sz="1600" b="1" dirty="0"/>
              <a:t>родителей по выполнению практических </a:t>
            </a:r>
            <a:r>
              <a:rPr lang="ru-RU" sz="1600" b="1" dirty="0" smtClean="0"/>
              <a:t>заданий.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Изготовление книжек-малышек, составление </a:t>
            </a:r>
            <a:r>
              <a:rPr lang="ru-RU" sz="1600" b="1" dirty="0"/>
              <a:t>рассказов с рисунками </a:t>
            </a:r>
            <a:r>
              <a:rPr lang="ru-RU" sz="1600" b="1" dirty="0" smtClean="0"/>
              <a:t>зимующих птиц родного кря.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Индивидуальное </a:t>
            </a:r>
            <a:r>
              <a:rPr lang="ru-RU" sz="1600" b="1" dirty="0"/>
              <a:t>консультирование родителей по вопросам сочинения рассказов и иллюстраций к </a:t>
            </a:r>
            <a:r>
              <a:rPr lang="ru-RU" sz="1600" b="1" dirty="0" smtClean="0"/>
              <a:t>ним.</a:t>
            </a:r>
            <a:endParaRPr lang="ru-RU" sz="1600" dirty="0"/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Организация </a:t>
            </a:r>
            <a:r>
              <a:rPr lang="ru-RU" sz="1600" b="1" dirty="0"/>
              <a:t>самостоятельной деятельности воспитанников с использованием дидактических </a:t>
            </a:r>
            <a:r>
              <a:rPr lang="ru-RU" sz="1600" b="1" dirty="0" smtClean="0"/>
              <a:t>игр.</a:t>
            </a:r>
            <a:endParaRPr lang="ru-RU" sz="1600" dirty="0"/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Создание </a:t>
            </a:r>
            <a:r>
              <a:rPr lang="ru-RU" sz="1600" b="1" dirty="0"/>
              <a:t>библиотеки дидактических игр для родителей и самостоятельной деятельности </a:t>
            </a:r>
            <a:r>
              <a:rPr lang="ru-RU" sz="1600" b="1" dirty="0" smtClean="0"/>
              <a:t>детей.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/>
              <a:t>Создание </a:t>
            </a:r>
            <a:r>
              <a:rPr lang="ru-RU" sz="1600" b="1" dirty="0" smtClean="0"/>
              <a:t>картотеки загадок и стихов </a:t>
            </a:r>
            <a:r>
              <a:rPr lang="ru-RU" sz="1600" b="1" dirty="0"/>
              <a:t>о птицах.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Организация </a:t>
            </a:r>
            <a:r>
              <a:rPr lang="ru-RU" sz="1600" b="1" dirty="0"/>
              <a:t>выставок рассказов, составленных детьми, и иллюстраций к ним в группе на протяжении </a:t>
            </a:r>
            <a:r>
              <a:rPr lang="ru-RU" sz="1600" b="1" dirty="0" smtClean="0"/>
              <a:t>реализации проекта.</a:t>
            </a:r>
          </a:p>
          <a:p>
            <a:pPr marL="171450" indent="-171450" algn="just" fontAlgn="t">
              <a:buFont typeface="Arial" pitchFamily="34" charset="0"/>
              <a:buChar char="•"/>
            </a:pPr>
            <a:r>
              <a:rPr lang="ru-RU" sz="1600" b="1" dirty="0" smtClean="0"/>
              <a:t>Организация </a:t>
            </a:r>
            <a:r>
              <a:rPr lang="ru-RU" sz="1600" b="1" dirty="0"/>
              <a:t>выставки детской художественной книги для родителей «Читаем и рассказываем дома</a:t>
            </a:r>
            <a:r>
              <a:rPr lang="ru-RU" sz="1600" b="1" dirty="0" smtClean="0"/>
              <a:t>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4992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1045</Words>
  <Application>Microsoft Office PowerPoint</Application>
  <PresentationFormat>Экран (4:3)</PresentationFormat>
  <Paragraphs>153</Paragraphs>
  <Slides>35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ПК-3</dc:creator>
  <cp:lastModifiedBy>HP</cp:lastModifiedBy>
  <cp:revision>132</cp:revision>
  <dcterms:created xsi:type="dcterms:W3CDTF">2020-02-17T09:57:36Z</dcterms:created>
  <dcterms:modified xsi:type="dcterms:W3CDTF">2020-11-10T11:46:33Z</dcterms:modified>
</cp:coreProperties>
</file>