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3"/>
  </p:notesMasterIdLst>
  <p:sldIdLst>
    <p:sldId id="259" r:id="rId2"/>
    <p:sldId id="256" r:id="rId3"/>
    <p:sldId id="258" r:id="rId4"/>
    <p:sldId id="265" r:id="rId5"/>
    <p:sldId id="281" r:id="rId6"/>
    <p:sldId id="283" r:id="rId7"/>
    <p:sldId id="284" r:id="rId8"/>
    <p:sldId id="285" r:id="rId9"/>
    <p:sldId id="282" r:id="rId10"/>
    <p:sldId id="287" r:id="rId11"/>
    <p:sldId id="288" r:id="rId12"/>
    <p:sldId id="289" r:id="rId13"/>
    <p:sldId id="290" r:id="rId14"/>
    <p:sldId id="291" r:id="rId15"/>
    <p:sldId id="286" r:id="rId16"/>
    <p:sldId id="292" r:id="rId17"/>
    <p:sldId id="293" r:id="rId18"/>
    <p:sldId id="294" r:id="rId19"/>
    <p:sldId id="272" r:id="rId20"/>
    <p:sldId id="277" r:id="rId21"/>
    <p:sldId id="295" r:id="rId22"/>
    <p:sldId id="296" r:id="rId23"/>
    <p:sldId id="297" r:id="rId24"/>
    <p:sldId id="280" r:id="rId25"/>
    <p:sldId id="298" r:id="rId26"/>
    <p:sldId id="279" r:id="rId27"/>
    <p:sldId id="278" r:id="rId28"/>
    <p:sldId id="276" r:id="rId29"/>
    <p:sldId id="273" r:id="rId30"/>
    <p:sldId id="274" r:id="rId31"/>
    <p:sldId id="30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9B841-6F07-4F9D-8E7F-44158029169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407A3-E150-4860-A8B5-033B5C62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1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407A3-E150-4860-A8B5-033B5C629FC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5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4000">
              <a:schemeClr val="bg2">
                <a:lumMod val="25000"/>
              </a:schemeClr>
            </a:gs>
            <a:gs pos="59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.png"/><Relationship Id="rId7" Type="http://schemas.openxmlformats.org/officeDocument/2006/relationships/slide" Target="slide2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image" Target="../media/image2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slide" Target="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slide" Target="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8576"/>
            <a:ext cx="9144000" cy="68865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60648"/>
            <a:ext cx="4392488" cy="6480720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Если ночью не заснуть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И на небо нам взглянуть,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То увидеть сможешь ты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Звёзды дивной красоты.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Мир созвездий полон красок,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Много ходит о нем сказок.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Эти сказки, как все знают,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Греки мифами считают.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Ах, какие очертания!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Греки дали им названия!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На чёрном бархате небес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Стоит с дубинкой Геркулес,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Телец восторженно блестит</a:t>
            </a:r>
          </a:p>
          <a:p>
            <a:pPr marL="45720" indent="0">
              <a:buNone/>
            </a:pPr>
            <a:r>
              <a:rPr lang="ru-RU" sz="3400" dirty="0" err="1">
                <a:solidFill>
                  <a:srgbClr val="FFFF00"/>
                </a:solidFill>
              </a:rPr>
              <a:t>Альдебарана</a:t>
            </a:r>
            <a:r>
              <a:rPr lang="ru-RU" sz="3400" dirty="0">
                <a:solidFill>
                  <a:srgbClr val="FFFF00"/>
                </a:solidFill>
              </a:rPr>
              <a:t> красным глазом.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А вот Плеяды собрались,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Да всем семейством разом!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И тут же звездный Зодиак.</a:t>
            </a:r>
          </a:p>
          <a:p>
            <a:pPr marL="45720" indent="0">
              <a:buNone/>
            </a:pPr>
            <a:r>
              <a:rPr lang="ru-RU" sz="3400" dirty="0">
                <a:solidFill>
                  <a:srgbClr val="FFFF00"/>
                </a:solidFill>
              </a:rPr>
              <a:t>Ты знаешь, выглядит он как?</a:t>
            </a:r>
          </a:p>
          <a:p>
            <a:pPr marL="4572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8576"/>
            <a:ext cx="9371586" cy="7057976"/>
          </a:xfrm>
          <a:prstGeom prst="rect">
            <a:avLst/>
          </a:prstGeom>
        </p:spPr>
      </p:pic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99469" y="39688"/>
            <a:ext cx="9044531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Все звёзды, видимые на небе невооружённым глазом, Гиппарх во </a:t>
            </a:r>
            <a:r>
              <a:rPr lang="en-US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II</a:t>
            </a:r>
            <a:r>
              <a:rPr lang="ru-RU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 в. до н.э. разделил на шесть </a:t>
            </a:r>
            <a:r>
              <a:rPr lang="ru-RU" altLang="ru-RU" sz="2200" b="1" dirty="0">
                <a:solidFill>
                  <a:srgbClr val="FF0000"/>
                </a:solidFill>
                <a:latin typeface="Arial" charset="0"/>
                <a:cs typeface="Arial" charset="0"/>
              </a:rPr>
              <a:t>звёздных величин</a:t>
            </a:r>
            <a:r>
              <a:rPr lang="ru-RU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Самые яркие (их на небе менее 20) - звёзды первой величины.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Едва различимые невооружённым глазом – звёзды шестой величины.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204864"/>
            <a:ext cx="5729287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7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-108520" y="39932"/>
            <a:ext cx="95050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В каждом созвездии звёзды обозначаются буквами греческого алфавита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в порядке убывания их яркости.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Наиболее яркая в созвездии звезда обозначается буквой α (альфа),  вторая по яркости - β (бета) и т.д. </a:t>
            </a:r>
          </a:p>
        </p:txBody>
      </p:sp>
      <p:pic>
        <p:nvPicPr>
          <p:cNvPr id="8195" name="Picture 7" descr="122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5" t="6927" r="12093" b="13961"/>
          <a:stretch/>
        </p:blipFill>
        <p:spPr bwMode="auto">
          <a:xfrm>
            <a:off x="2483768" y="2276873"/>
            <a:ext cx="4692521" cy="398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6" y="4957489"/>
            <a:ext cx="1961756" cy="188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07950" y="158205"/>
            <a:ext cx="87122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Примерно 300 звёзд получили собственные имена арабского и греческого происхождения.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781" y="1340768"/>
            <a:ext cx="6624538" cy="462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9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250825" y="14288"/>
            <a:ext cx="864235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Средняя звезда в ручке ковша Большой Медведицы называется </a:t>
            </a: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Мицар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, что по-арабски означает «конь».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Рядом с Мицаром можно видеть более слабую звёздочку четвёртой величины, которую назвали </a:t>
            </a:r>
            <a:r>
              <a:rPr lang="ru-RU" altLang="ru-RU" sz="20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Алькор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 – «всадник».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По этой звезде проверяли качество зрения у арабских воинов несколько веков назад</a:t>
            </a:r>
            <a:r>
              <a:rPr lang="ru-RU" altLang="ru-RU" sz="2000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463" y="2060848"/>
            <a:ext cx="4753074" cy="402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8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9"/>
          <p:cNvSpPr txBox="1">
            <a:spLocks noChangeArrowheads="1"/>
          </p:cNvSpPr>
          <p:nvPr/>
        </p:nvSpPr>
        <p:spPr bwMode="auto">
          <a:xfrm>
            <a:off x="274638" y="260350"/>
            <a:ext cx="85296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По ковшу Большой Медведицы легко отыскать на небе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Полярную звезду 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– </a:t>
            </a:r>
            <a:r>
              <a:rPr lang="el-GR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α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 Малой Медведицы.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6200" y="1035050"/>
            <a:ext cx="3848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539750" y="5949950"/>
            <a:ext cx="799306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Полярная – звезда второй величины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и в число самых ярких звёзд неба не входит.</a:t>
            </a:r>
          </a:p>
        </p:txBody>
      </p:sp>
      <p:pic>
        <p:nvPicPr>
          <p:cNvPr id="5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6" y="5229199"/>
            <a:ext cx="1679089" cy="161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08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332656"/>
            <a:ext cx="8759523" cy="108012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Для чего нужно знать, где находится 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Полярная </a:t>
            </a:r>
            <a:r>
              <a:rPr lang="ru-RU" sz="3200" b="1" dirty="0">
                <a:solidFill>
                  <a:srgbClr val="FFFF00"/>
                </a:solidFill>
              </a:rPr>
              <a:t>звезда?</a:t>
            </a:r>
            <a:br>
              <a:rPr lang="ru-RU" sz="3200" b="1" dirty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59632" y="1600200"/>
            <a:ext cx="6984776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5243911" cy="379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64445" y="1556792"/>
            <a:ext cx="8759523" cy="864096"/>
          </a:xfrm>
          <a:prstGeom prst="rect">
            <a:avLst/>
          </a:prstGeom>
          <a:solidFill>
            <a:srgbClr val="002060"/>
          </a:solidFill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dirty="0">
                <a:solidFill>
                  <a:schemeClr val="bg1"/>
                </a:solidFill>
              </a:rPr>
              <a:t>Она показывает направление на  </a:t>
            </a:r>
            <a:r>
              <a:rPr lang="ru-RU" sz="3200" u="sng" dirty="0">
                <a:solidFill>
                  <a:schemeClr val="bg1"/>
                </a:solidFill>
              </a:rPr>
              <a:t>СЕВЕР</a:t>
            </a:r>
            <a:r>
              <a:rPr lang="ru-RU" sz="3200" u="sng" dirty="0" smtClean="0">
                <a:solidFill>
                  <a:schemeClr val="bg1"/>
                </a:solidFill>
              </a:rPr>
              <a:t>!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9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0" y="34399"/>
            <a:ext cx="90360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Блеск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звезды -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величина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, 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характеризующая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 освещённость, которая 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создаётся звездой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на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 плоскости, перпендикулярной падающим лучам.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Единицей измерения блеска звезды служит </a:t>
            </a: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звёздная величина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55627"/>
            <a:ext cx="7110722" cy="462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5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0" y="260618"/>
            <a:ext cx="912653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Звезда первой величины в 2,512 раза ярче звезды второй величины.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" charset="0"/>
                <a:cs typeface="Arial" charset="0"/>
              </a:rPr>
              <a:t>Звезда второй величины в 2,512 раза ярче звезды третьей величины.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" charset="0"/>
                <a:cs typeface="Arial" charset="0"/>
              </a:rPr>
              <a:t>Несколько звёзд были отнесены к звёздам </a:t>
            </a: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нулевой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величины</a:t>
            </a:r>
            <a:r>
              <a:rPr lang="ru-RU" altLang="ru-RU" sz="2000" dirty="0">
                <a:solidFill>
                  <a:srgbClr val="002060"/>
                </a:solidFill>
                <a:latin typeface="Arial" charset="0"/>
                <a:cs typeface="Arial" charset="0"/>
              </a:rPr>
              <a:t>, потому что их блеск оказался в 2,512 раза больше, чем у звёзд первой величины.</a:t>
            </a:r>
          </a:p>
        </p:txBody>
      </p:sp>
      <p:pic>
        <p:nvPicPr>
          <p:cNvPr id="13315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534" y="1988840"/>
            <a:ext cx="6393818" cy="447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87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61913" y="214313"/>
            <a:ext cx="892968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Arial" charset="0"/>
                <a:cs typeface="Arial" charset="0"/>
              </a:rPr>
              <a:t>Самая яркая звезда ночного неба – </a:t>
            </a:r>
            <a:r>
              <a:rPr lang="ru-RU" altLang="ru-RU" sz="2000">
                <a:solidFill>
                  <a:srgbClr val="C00000"/>
                </a:solidFill>
                <a:latin typeface="Arial" charset="0"/>
                <a:cs typeface="Arial" charset="0"/>
              </a:rPr>
              <a:t>Сириус (</a:t>
            </a:r>
            <a:r>
              <a:rPr lang="el-GR" altLang="ru-RU" sz="2000">
                <a:solidFill>
                  <a:srgbClr val="C00000"/>
                </a:solidFill>
                <a:latin typeface="Arial" charset="0"/>
                <a:cs typeface="Arial" charset="0"/>
              </a:rPr>
              <a:t>α</a:t>
            </a:r>
            <a:r>
              <a:rPr lang="ru-RU" altLang="ru-RU" sz="2000">
                <a:solidFill>
                  <a:srgbClr val="C00000"/>
                </a:solidFill>
                <a:latin typeface="Arial" charset="0"/>
                <a:cs typeface="Arial" charset="0"/>
              </a:rPr>
              <a:t> Большого Пса) </a:t>
            </a:r>
            <a:r>
              <a:rPr lang="ru-RU" altLang="ru-RU" sz="2000">
                <a:solidFill>
                  <a:srgbClr val="002060"/>
                </a:solidFill>
                <a:latin typeface="Arial" charset="0"/>
                <a:cs typeface="Arial" charset="0"/>
              </a:rPr>
              <a:t>получила отрицательную звёздную величину -1,5.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1481265"/>
            <a:ext cx="5904657" cy="434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79388" y="6092825"/>
            <a:ext cx="871378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" charset="0"/>
                <a:cs typeface="Arial" charset="0"/>
              </a:rPr>
              <a:t>Телескоп «Хаббл» позволил получить изображение предельно слабых объектов – до тридцатой звездной величины.</a:t>
            </a:r>
          </a:p>
        </p:txBody>
      </p:sp>
    </p:spTree>
    <p:extLst>
      <p:ext uri="{BB962C8B-B14F-4D97-AF65-F5344CB8AC3E}">
        <p14:creationId xmlns:p14="http://schemas.microsoft.com/office/powerpoint/2010/main" val="10371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9944" y="-171400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Что нового  мы  узнали?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273002" y="1560597"/>
            <a:ext cx="8115704" cy="11521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Что называется созвездием?</a:t>
            </a:r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264284" y="2925073"/>
            <a:ext cx="8115704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Как обозначаются звёзды в созвездиях?</a:t>
            </a:r>
          </a:p>
        </p:txBody>
      </p:sp>
      <p:sp>
        <p:nvSpPr>
          <p:cNvPr id="16" name="Скругленный прямоугольник 15">
            <a:hlinkClick r:id="rId6" action="ppaction://hlinksldjump"/>
          </p:cNvPr>
          <p:cNvSpPr/>
          <p:nvPr/>
        </p:nvSpPr>
        <p:spPr>
          <a:xfrm>
            <a:off x="176755" y="4149370"/>
            <a:ext cx="8107682" cy="12769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Звёздная величина Веги равна 0,03, а звёздная величина Денеба составляет 1,25. Какая из этих звёзд </a:t>
            </a:r>
            <a:r>
              <a:rPr lang="ru-RU" sz="2800" dirty="0" smtClean="0"/>
              <a:t>ярче?</a:t>
            </a:r>
            <a:endParaRPr lang="ru-RU" sz="2800" dirty="0"/>
          </a:p>
        </p:txBody>
      </p:sp>
      <p:sp>
        <p:nvSpPr>
          <p:cNvPr id="17" name="Скругленный прямоугольник 16">
            <a:hlinkClick r:id="rId7" action="ppaction://hlinksldjump"/>
          </p:cNvPr>
          <p:cNvSpPr/>
          <p:nvPr/>
        </p:nvSpPr>
        <p:spPr>
          <a:xfrm>
            <a:off x="13995" y="5540662"/>
            <a:ext cx="8115704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  сколько  раз  звезды первой величины ярче звезд шестой величины?</a:t>
            </a:r>
            <a:endParaRPr lang="ru-RU" sz="3200" dirty="0"/>
          </a:p>
        </p:txBody>
      </p:sp>
      <p:sp>
        <p:nvSpPr>
          <p:cNvPr id="3" name="Выгнутая вверх стрелка 2">
            <a:hlinkClick r:id="rId8" action="ppaction://hlinksldjump"/>
          </p:cNvPr>
          <p:cNvSpPr/>
          <p:nvPr/>
        </p:nvSpPr>
        <p:spPr>
          <a:xfrm>
            <a:off x="8170888" y="5426280"/>
            <a:ext cx="1003108" cy="10801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8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Урок в 11 классе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498835" cy="1793167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Звезды и созвездия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179512" y="5949782"/>
            <a:ext cx="5637010" cy="88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rgbClr val="FFFF00"/>
                </a:solidFill>
              </a:rPr>
              <a:t>Автор</a:t>
            </a:r>
            <a:r>
              <a:rPr lang="ru-RU" sz="1400" i="1" dirty="0">
                <a:solidFill>
                  <a:srgbClr val="FFFF00"/>
                </a:solidFill>
              </a:rPr>
              <a:t>: </a:t>
            </a:r>
            <a:r>
              <a:rPr lang="ru-RU" sz="1400" i="1" dirty="0" err="1">
                <a:solidFill>
                  <a:srgbClr val="FFFF00"/>
                </a:solidFill>
              </a:rPr>
              <a:t>Коробицына</a:t>
            </a:r>
            <a:r>
              <a:rPr lang="ru-RU" sz="1400" i="1" dirty="0">
                <a:solidFill>
                  <a:srgbClr val="FFFF00"/>
                </a:solidFill>
              </a:rPr>
              <a:t> Е. Л., учитель физики и математики ГБПОУ СО «</a:t>
            </a:r>
            <a:r>
              <a:rPr lang="ru-RU" sz="1400" i="1" dirty="0" err="1">
                <a:solidFill>
                  <a:srgbClr val="FFFF00"/>
                </a:solidFill>
              </a:rPr>
              <a:t>Богдановичский</a:t>
            </a:r>
            <a:r>
              <a:rPr lang="ru-RU" sz="1400" i="1" dirty="0">
                <a:solidFill>
                  <a:srgbClr val="FFFF00"/>
                </a:solidFill>
              </a:rPr>
              <a:t> политехникум»  СП кадетская (казачья) школа – интернат Первый Уральский казачий кадетский корпус.</a:t>
            </a:r>
          </a:p>
          <a:p>
            <a:endParaRPr lang="ru-RU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013176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5"/>
          <p:cNvSpPr txBox="1">
            <a:spLocks/>
          </p:cNvSpPr>
          <p:nvPr/>
        </p:nvSpPr>
        <p:spPr>
          <a:xfrm>
            <a:off x="2339752" y="787431"/>
            <a:ext cx="6763748" cy="401019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ru-RU" altLang="ru-RU" sz="32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Созвездиями</a:t>
            </a:r>
            <a:r>
              <a:rPr lang="ru-RU" altLang="ru-RU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  </a:t>
            </a: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называются определенные участки звёздного неба, </a:t>
            </a:r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разделенные </a:t>
            </a: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между собой строго установленными границами. 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Всего – 88 созвездий.</a:t>
            </a:r>
            <a:r>
              <a:rPr lang="ru-RU" altLang="ru-RU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603" t="3562" r="14466" b="52674"/>
          <a:stretch/>
        </p:blipFill>
        <p:spPr>
          <a:xfrm>
            <a:off x="107504" y="2898103"/>
            <a:ext cx="2448272" cy="3799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ыгнутая вниз стрелка 2">
            <a:hlinkClick r:id="rId5" action="ppaction://hlinksldjump"/>
          </p:cNvPr>
          <p:cNvSpPr/>
          <p:nvPr/>
        </p:nvSpPr>
        <p:spPr>
          <a:xfrm>
            <a:off x="3203848" y="5661248"/>
            <a:ext cx="1296144" cy="87741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0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013176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5"/>
          <p:cNvSpPr txBox="1">
            <a:spLocks/>
          </p:cNvSpPr>
          <p:nvPr/>
        </p:nvSpPr>
        <p:spPr>
          <a:xfrm>
            <a:off x="2339752" y="787431"/>
            <a:ext cx="6763748" cy="401019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ru-RU" altLang="ru-RU" sz="32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В каждом созвездии звёзды обозначаются буквами греческого алфавита 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в порядке убывания их яркости. 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Наиболее яркая в созвездии звезда обозначается буквой α (альфа),  вторая по яркости - β (бета) и т.д. </a:t>
            </a:r>
          </a:p>
        </p:txBody>
      </p:sp>
      <p:sp>
        <p:nvSpPr>
          <p:cNvPr id="3" name="Выгнутая вниз стрелка 2">
            <a:hlinkClick r:id="rId4" action="ppaction://hlinksldjump"/>
          </p:cNvPr>
          <p:cNvSpPr/>
          <p:nvPr/>
        </p:nvSpPr>
        <p:spPr>
          <a:xfrm>
            <a:off x="3779912" y="5661248"/>
            <a:ext cx="1296144" cy="87741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78976"/>
            <a:ext cx="3202150" cy="567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13176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5"/>
          <p:cNvSpPr txBox="1">
            <a:spLocks/>
          </p:cNvSpPr>
          <p:nvPr/>
        </p:nvSpPr>
        <p:spPr>
          <a:xfrm>
            <a:off x="179512" y="753669"/>
            <a:ext cx="6763748" cy="401019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ru-RU" altLang="ru-RU" sz="3200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Чем  меньше  числовое  значение звездной  величины, тем ярче звезда.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В  нашем случае, безусловно, Вега ярче Денеба.</a:t>
            </a:r>
            <a:endParaRPr lang="ru-RU" altLang="ru-RU" sz="3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Выгнутая вниз стрелка 2">
            <a:hlinkClick r:id="rId4" action="ppaction://hlinksldjump"/>
          </p:cNvPr>
          <p:cNvSpPr/>
          <p:nvPr/>
        </p:nvSpPr>
        <p:spPr>
          <a:xfrm>
            <a:off x="2265242" y="5517232"/>
            <a:ext cx="1296144" cy="87741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487" y="4077073"/>
            <a:ext cx="3597514" cy="2695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432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88" y="4898503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5"/>
          <p:cNvSpPr txBox="1">
            <a:spLocks/>
          </p:cNvSpPr>
          <p:nvPr/>
        </p:nvSpPr>
        <p:spPr>
          <a:xfrm>
            <a:off x="2167640" y="447602"/>
            <a:ext cx="6763748" cy="401019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ru-RU" altLang="ru-RU" sz="32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Самые </a:t>
            </a:r>
            <a:r>
              <a:rPr lang="ru-RU" sz="3200" b="1" dirty="0">
                <a:solidFill>
                  <a:schemeClr val="bg1"/>
                </a:solidFill>
              </a:rPr>
              <a:t>яркие звёзды неба — звёзды первой величины — примерно в 100 раз ярче самых слабых, видимых глазом — звёзд шестой величины.</a:t>
            </a:r>
            <a:r>
              <a:rPr lang="ru-RU" sz="3200" dirty="0"/>
              <a:t> </a:t>
            </a:r>
            <a:endParaRPr lang="ru-RU" altLang="ru-RU" sz="32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Выгнутая вниз стрелка 2">
            <a:hlinkClick r:id="rId4" action="ppaction://hlinksldjump"/>
          </p:cNvPr>
          <p:cNvSpPr/>
          <p:nvPr/>
        </p:nvSpPr>
        <p:spPr>
          <a:xfrm>
            <a:off x="3203848" y="5661248"/>
            <a:ext cx="1296144" cy="87741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627" t="50000"/>
          <a:stretch/>
        </p:blipFill>
        <p:spPr>
          <a:xfrm>
            <a:off x="0" y="2876623"/>
            <a:ext cx="2843808" cy="4006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57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935514" cy="1872208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Молодцы !!!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120" y="2996952"/>
            <a:ext cx="392862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09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" y="-94562"/>
            <a:ext cx="9143937" cy="70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" y="-39239"/>
            <a:ext cx="9143937" cy="70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53266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Работа с подвижной картой звездного неба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277" y="2152218"/>
            <a:ext cx="3838099" cy="3725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2152218"/>
            <a:ext cx="3799053" cy="38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" y="-94562"/>
            <a:ext cx="9143937" cy="70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43" y="74588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Работа с ПКЗН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2972" y="2132855"/>
            <a:ext cx="8115704" cy="4464497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46801" y="787431"/>
            <a:ext cx="8773071" cy="184948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u="sng" dirty="0">
                <a:solidFill>
                  <a:schemeClr val="bg1"/>
                </a:solidFill>
              </a:rPr>
              <a:t>Задание 1. </a:t>
            </a:r>
            <a:r>
              <a:rPr lang="ru-RU" sz="3200" dirty="0">
                <a:solidFill>
                  <a:schemeClr val="bg1"/>
                </a:solidFill>
              </a:rPr>
              <a:t>Найти созвездия, расположенные между севером и югом 10 октября в 21 час.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01045" y="2492896"/>
            <a:ext cx="8773071" cy="2232248"/>
          </a:xfrm>
          <a:prstGeom prst="round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u="sng" dirty="0">
                <a:solidFill>
                  <a:schemeClr val="bg1"/>
                </a:solidFill>
              </a:rPr>
              <a:t>Задание </a:t>
            </a:r>
            <a:r>
              <a:rPr lang="ru-RU" sz="3200" u="sng" dirty="0" smtClean="0">
                <a:solidFill>
                  <a:schemeClr val="bg1"/>
                </a:solidFill>
              </a:rPr>
              <a:t>2. </a:t>
            </a:r>
            <a:r>
              <a:rPr lang="ru-RU" sz="3200" dirty="0">
                <a:solidFill>
                  <a:schemeClr val="bg1"/>
                </a:solidFill>
              </a:rPr>
              <a:t>Будут ли видны созвездия Девы, Рака, Весов в полночь 15 сентября? Какое созвездие в это же время будет находиться вблизи горизонта на севере?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24322" y="4725143"/>
            <a:ext cx="8773071" cy="2132857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u="sng" dirty="0">
                <a:solidFill>
                  <a:schemeClr val="bg1"/>
                </a:solidFill>
              </a:rPr>
              <a:t>Задание </a:t>
            </a:r>
            <a:r>
              <a:rPr lang="ru-RU" sz="3200" u="sng" dirty="0" smtClean="0">
                <a:solidFill>
                  <a:schemeClr val="bg1"/>
                </a:solidFill>
              </a:rPr>
              <a:t>3. </a:t>
            </a:r>
            <a:r>
              <a:rPr lang="ru-RU" sz="3200" dirty="0">
                <a:solidFill>
                  <a:schemeClr val="bg1"/>
                </a:solidFill>
              </a:rPr>
              <a:t>Какие из перечисленных созвездий: Малая Медведица, Волопас, Возничий, Орион для данной широты будут незаходящими?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37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" y="-94562"/>
            <a:ext cx="9143937" cy="70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43" y="215931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Чему  мы  научились?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2972" y="2132855"/>
            <a:ext cx="8115704" cy="4464497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73001" y="1560596"/>
            <a:ext cx="8125851" cy="129233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  найти на  небе созвездие Большой и Малой  Медведицы?</a:t>
            </a:r>
            <a:endParaRPr lang="ru-RU" sz="3600" dirty="0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827584" y="2852936"/>
            <a:ext cx="8115704" cy="13489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  найти на  ПКЗН созвездие Орион?</a:t>
            </a:r>
            <a:endParaRPr lang="ru-RU" sz="3600" dirty="0"/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283149" y="4201854"/>
            <a:ext cx="8115704" cy="21794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  по ПКЗН определить условия видимости звезды  или созвездия на определенную дату(например на 20 ноября) 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325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51723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Домашнее задание: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2972" y="1628801"/>
            <a:ext cx="8279508" cy="4968551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§  3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«Звезды и созвездия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Заполнить таблицу «Классификация созвездий по названиям»</a:t>
            </a:r>
          </a:p>
          <a:p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Подготовить мифы и легенды, связанные с звёздами или созвездиями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481191"/>
              </p:ext>
            </p:extLst>
          </p:nvPr>
        </p:nvGraphicFramePr>
        <p:xfrm>
          <a:off x="323528" y="3284984"/>
          <a:ext cx="8640965" cy="15209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88232"/>
                <a:gridCol w="3240361"/>
                <a:gridCol w="1728194"/>
                <a:gridCol w="1584178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Животные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Мифологические герои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Бытовые приборы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Прочее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4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Сегодня на уроке мы узнали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2972" y="2132855"/>
            <a:ext cx="8115704" cy="4464497"/>
          </a:xfrm>
        </p:spPr>
        <p:txBody>
          <a:bodyPr>
            <a:normAutofit fontScale="85000" lnSpcReduction="2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что такое звезда,  созвездие, звездная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величина, блеск звезды;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как 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работать с подвижной картой звездного неба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 как  по  карте  найти 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основные  звёзды и созвездия;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как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определять Полярную  звезду и ориентироваться по ней  на  местности.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58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Сегодня на уроке: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49621" y="1797807"/>
            <a:ext cx="7304232" cy="4799545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Мы  узнаем, что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такое звезда,  созвездие,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звездная величина;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Рассмотрим  основные  звёзды и созвездия;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Научимся  работать с подвижной картой звездного неба;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Научимся определять Полярную  звезду и ориентироваться по ней  на  местности.</a:t>
            </a:r>
          </a:p>
          <a:p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923988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Спасибо за урок!!!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110009"/>
            <a:ext cx="4032448" cy="376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89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6512511" cy="1143000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204864"/>
            <a:ext cx="6472808" cy="4050784"/>
          </a:xfrm>
        </p:spPr>
        <p:txBody>
          <a:bodyPr>
            <a:normAutofit/>
          </a:bodyPr>
          <a:lstStyle/>
          <a:p>
            <a:r>
              <a:rPr lang="ru-RU" dirty="0" smtClean="0"/>
              <a:t>Учебник «Астрономия» 11 класс. Базовый  уровень. </a:t>
            </a:r>
            <a:r>
              <a:rPr lang="ru-RU" dirty="0"/>
              <a:t>Б.А. Воронцов-Вельяминов, </a:t>
            </a:r>
            <a:r>
              <a:rPr lang="ru-RU" dirty="0" err="1" smtClean="0"/>
              <a:t>Е.К.Страут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Дидактическй</a:t>
            </a:r>
            <a:r>
              <a:rPr lang="ru-RU" dirty="0" smtClean="0"/>
              <a:t>  материал  по  астрономии» пособие  для учителя. </a:t>
            </a:r>
            <a:r>
              <a:rPr lang="ru-RU" dirty="0" err="1" smtClean="0"/>
              <a:t>Г.И.Малахова</a:t>
            </a:r>
            <a:r>
              <a:rPr lang="ru-RU" dirty="0" smtClean="0"/>
              <a:t>, </a:t>
            </a:r>
            <a:r>
              <a:rPr lang="ru-RU" dirty="0" err="1"/>
              <a:t>Е.К.Страут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Картинки с сайта:</a:t>
            </a:r>
            <a:r>
              <a:rPr lang="en-US" dirty="0"/>
              <a:t>https://</a:t>
            </a:r>
            <a:r>
              <a:rPr lang="en-US" dirty="0" smtClean="0"/>
              <a:t>yandex.ru/images</a:t>
            </a:r>
            <a:endParaRPr lang="ru-RU" dirty="0" smtClean="0"/>
          </a:p>
          <a:p>
            <a:r>
              <a:rPr lang="ru-RU" dirty="0" smtClean="0"/>
              <a:t>Стихотворение с сайта: </a:t>
            </a:r>
            <a:r>
              <a:rPr lang="en-US" dirty="0"/>
              <a:t>http://stranakids.ru/stihi-pro-zvezdy-i-sozvezdiia/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8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0968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Добываем информацию !!!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2972" y="2132855"/>
            <a:ext cx="4031036" cy="446449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Учебник  «</a:t>
            </a:r>
            <a:r>
              <a:rPr lang="ru-RU" sz="4000" b="1" dirty="0">
                <a:solidFill>
                  <a:srgbClr val="002060"/>
                </a:solidFill>
              </a:rPr>
              <a:t>Астрономия</a:t>
            </a:r>
            <a:r>
              <a:rPr lang="ru-RU" sz="4000" b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>
                <a:solidFill>
                  <a:srgbClr val="002060"/>
                </a:solidFill>
              </a:rPr>
              <a:t>стр. 20-23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§  3 </a:t>
            </a:r>
            <a:r>
              <a:rPr lang="ru-RU" sz="4000" dirty="0">
                <a:solidFill>
                  <a:srgbClr val="C00000"/>
                </a:solidFill>
              </a:rPr>
              <a:t>«Звезды и созвездия</a:t>
            </a:r>
            <a:r>
              <a:rPr lang="ru-RU" sz="4000" dirty="0" smtClean="0">
                <a:solidFill>
                  <a:srgbClr val="C00000"/>
                </a:solidFill>
              </a:rPr>
              <a:t>»</a:t>
            </a:r>
            <a:endParaRPr lang="ru-RU" sz="4000" b="1" dirty="0" smtClean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76600"/>
            <a:ext cx="4238563" cy="4467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424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39887"/>
            <a:ext cx="9144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В глубокой древности люди мысленно объединили звёзды в определенные фигуры (</a:t>
            </a: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созвездия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), которым дали имена героев греческих мифов и легенд, а также мифических существ, с которыми эти герои сражались.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</a:rPr>
              <a:t> 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043113" y="6042025"/>
            <a:ext cx="44767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Созвездие «Геркулес»  </a:t>
            </a:r>
          </a:p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из атласа Гевелия 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277938"/>
            <a:ext cx="6186487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051050" y="6043613"/>
            <a:ext cx="44767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Созвездие «Телец»  </a:t>
            </a:r>
          </a:p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из атласа Гевелия 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38" y="1316038"/>
            <a:ext cx="5880100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043113" y="6022975"/>
            <a:ext cx="44767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Созвездие «Персей»  </a:t>
            </a:r>
          </a:p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из атласа Гевелия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38" y="1293813"/>
            <a:ext cx="5907087" cy="472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100" y="1276350"/>
            <a:ext cx="6051550" cy="471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043113" y="6022975"/>
            <a:ext cx="44767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Созвездие «Кит»  </a:t>
            </a:r>
          </a:p>
          <a:p>
            <a:pPr algn="ctr" eaLnBrk="0" hangingPunct="0">
              <a:defRPr/>
            </a:pPr>
            <a:r>
              <a:rPr lang="ru-RU" altLang="ru-RU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из атласа Гевелия </a:t>
            </a:r>
          </a:p>
        </p:txBody>
      </p:sp>
    </p:spTree>
    <p:extLst>
      <p:ext uri="{BB962C8B-B14F-4D97-AF65-F5344CB8AC3E}">
        <p14:creationId xmlns:p14="http://schemas.microsoft.com/office/powerpoint/2010/main" val="214078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8" grpId="0"/>
      <p:bldP spid="8" grpId="1"/>
      <p:bldP spid="10" grpId="0"/>
      <p:bldP spid="10" grpId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0" y="147638"/>
            <a:ext cx="9144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Созвездиями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называются</a:t>
            </a: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 определенные участки звёздного неба,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разделенные между собой строго установленными границами.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Всего – 88 созвездий. </a:t>
            </a:r>
          </a:p>
        </p:txBody>
      </p:sp>
      <p:pic>
        <p:nvPicPr>
          <p:cNvPr id="5123" name="Picture 5" descr="123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163638"/>
            <a:ext cx="7277100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9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1922г. </a:t>
            </a:r>
            <a:r>
              <a:rPr lang="ru-RU" sz="3200" dirty="0">
                <a:solidFill>
                  <a:schemeClr val="bg1"/>
                </a:solidFill>
              </a:rPr>
              <a:t>Международный астрономический союз разделил все небо на 88 созвездий, а в 1928году установил окончательно границы</a:t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/>
          </a:p>
        </p:txBody>
      </p:sp>
      <p:pic>
        <p:nvPicPr>
          <p:cNvPr id="3076" name="Picture 4" descr="https://upload.wikimedia.org/wikipedia/commons/7/75/Opening_Ceremony_IAU2006GA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310" y="2328035"/>
            <a:ext cx="692938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3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755650" y="31980"/>
            <a:ext cx="7848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srgbClr val="C00000"/>
                </a:solidFill>
                <a:latin typeface="Arial" charset="0"/>
                <a:cs typeface="Arial" charset="0"/>
              </a:rPr>
              <a:t>Ковш Большой Медведицы </a:t>
            </a:r>
            <a:r>
              <a:rPr lang="ru-RU" altLang="ru-RU" sz="2800" dirty="0">
                <a:solidFill>
                  <a:srgbClr val="002060"/>
                </a:solidFill>
                <a:latin typeface="Arial" charset="0"/>
                <a:cs typeface="Arial" charset="0"/>
              </a:rPr>
              <a:t>–самая известная группа звёзд в Северном полушарии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113" y="1412776"/>
            <a:ext cx="654367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76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96"/>
          <a:stretch/>
        </p:blipFill>
        <p:spPr>
          <a:xfrm>
            <a:off x="0" y="1"/>
            <a:ext cx="9144000" cy="868226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76672"/>
            <a:ext cx="9144953" cy="38492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>
                <a:solidFill>
                  <a:schemeClr val="bg1"/>
                </a:solidFill>
              </a:rPr>
              <a:t>Звезда́ </a:t>
            </a:r>
            <a:r>
              <a:rPr lang="ru-RU" sz="2800" dirty="0">
                <a:solidFill>
                  <a:schemeClr val="bg1"/>
                </a:solidFill>
              </a:rPr>
              <a:t>— массивный газовый шар, излучающий свет и удерживаемый в состоянии равновесия силами собственной гравитации и внутренним давлением, в недрах которого происходят (или происходили ранее) реакции термоядерного синтеза. (</a:t>
            </a:r>
            <a:r>
              <a:rPr lang="ru-RU" sz="2800" dirty="0" err="1">
                <a:solidFill>
                  <a:schemeClr val="bg1"/>
                </a:solidFill>
              </a:rPr>
              <a:t>векипедия</a:t>
            </a:r>
            <a:r>
              <a:rPr lang="ru-RU" sz="28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42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ой шаблон 4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4</Template>
  <TotalTime>285</TotalTime>
  <Words>836</Words>
  <Application>Microsoft Office PowerPoint</Application>
  <PresentationFormat>Экран (4:3)</PresentationFormat>
  <Paragraphs>119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свой шаблон 4</vt:lpstr>
      <vt:lpstr>Презентация PowerPoint</vt:lpstr>
      <vt:lpstr>Звезды и созвездия</vt:lpstr>
      <vt:lpstr>Сегодня на уроке:</vt:lpstr>
      <vt:lpstr>Добываем информацию !!!</vt:lpstr>
      <vt:lpstr>Презентация PowerPoint</vt:lpstr>
      <vt:lpstr>Презентация PowerPoint</vt:lpstr>
      <vt:lpstr>1922г. Международный астрономический союз разделил все небо на 88 созвездий, а в 1928году установил окончательно границы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чего нужно знать, где находится  Полярная звезда? </vt:lpstr>
      <vt:lpstr>Презентация PowerPoint</vt:lpstr>
      <vt:lpstr>Презентация PowerPoint</vt:lpstr>
      <vt:lpstr>Презентация PowerPoint</vt:lpstr>
      <vt:lpstr>Что нового  мы  узнали?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 !!!</vt:lpstr>
      <vt:lpstr>Презентация PowerPoint</vt:lpstr>
      <vt:lpstr>Работа с ПКЗН</vt:lpstr>
      <vt:lpstr>Чему  мы  научились?</vt:lpstr>
      <vt:lpstr>Домашнее задание:</vt:lpstr>
      <vt:lpstr>Сегодня на уроке мы узнали</vt:lpstr>
      <vt:lpstr>Спасибо за урок!!!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Com</cp:lastModifiedBy>
  <cp:revision>32</cp:revision>
  <dcterms:created xsi:type="dcterms:W3CDTF">2017-05-09T19:31:04Z</dcterms:created>
  <dcterms:modified xsi:type="dcterms:W3CDTF">2020-11-12T10:48:38Z</dcterms:modified>
</cp:coreProperties>
</file>