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67" r:id="rId1"/>
  </p:sldMasterIdLst>
  <p:notesMasterIdLst>
    <p:notesMasterId r:id="rId15"/>
  </p:notesMasterIdLst>
  <p:sldIdLst>
    <p:sldId id="265" r:id="rId2"/>
    <p:sldId id="267" r:id="rId3"/>
    <p:sldId id="324" r:id="rId4"/>
    <p:sldId id="326" r:id="rId5"/>
    <p:sldId id="316" r:id="rId6"/>
    <p:sldId id="315" r:id="rId7"/>
    <p:sldId id="314" r:id="rId8"/>
    <p:sldId id="313" r:id="rId9"/>
    <p:sldId id="312" r:id="rId10"/>
    <p:sldId id="317" r:id="rId11"/>
    <p:sldId id="307" r:id="rId12"/>
    <p:sldId id="309" r:id="rId13"/>
    <p:sldId id="32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1800" autoAdjust="0"/>
  </p:normalViewPr>
  <p:slideViewPr>
    <p:cSldViewPr>
      <p:cViewPr>
        <p:scale>
          <a:sx n="90" d="100"/>
          <a:sy n="90" d="100"/>
        </p:scale>
        <p:origin x="-816" y="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DBD34-46D4-463E-8BF9-A02B4A59ED65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16ABA-A55D-4FE2-862B-9ACDCA355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6ABA-A55D-4FE2-862B-9ACDCA35506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6ABA-A55D-4FE2-862B-9ACDCA35506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16ABA-A55D-4FE2-862B-9ACDCA35506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394E39-62CF-4451-8F42-7A08CC7208CC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63EE1A3-5DAF-47ED-88A0-74EC61CD34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75B677-FB0F-4701-974F-1A099CA8C503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88784-0996-44A4-BD7D-9670B61D33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ABD3DC-CC98-407A-8698-72C2555B5CD2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0DA5A-09D3-4032-9D80-AECEAA36F3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BC9E2C-113C-418F-AA1C-D9FFD797DC95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0C48767-617E-47D3-862A-34C1977380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241151-E2DE-4440-B14B-000E821ADFEE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1EB09-EFFE-43D0-A0AB-790E79996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82BD3-4C9A-4862-9AD9-F2535AF5F159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9F74C-2526-4483-9F1D-3C0495330F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EB691-4C7C-4C19-9B47-358519057AEF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215BEEB-33F2-4459-941B-79BFDB1838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CBE973-4F81-4C1A-995D-F33368F72AE4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85F02-DA0B-4014-B33E-4CB4871D6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2B6910-50C4-4A41-9DBE-00DCC9C46202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69D69B-B8CB-4D3D-9E70-3104B7D28F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F7EC7-0E1F-4E91-A72E-9462A1910327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5255BB-9F59-4A61-A6D1-26FEB38FB5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7B89D7-F23A-4006-BF96-C0687A7A4C20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6BEE5-1192-4CE6-A9E5-D84995DCF0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E54EB6D-C232-489D-B0FA-23A30E42481B}" type="datetimeFigureOut">
              <a:rPr lang="ru-RU" smtClean="0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343EC74-9D66-4184-824A-F1DFC6400C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8" r:id="rId1"/>
    <p:sldLayoutId id="2147484269" r:id="rId2"/>
    <p:sldLayoutId id="2147484270" r:id="rId3"/>
    <p:sldLayoutId id="2147484271" r:id="rId4"/>
    <p:sldLayoutId id="2147484272" r:id="rId5"/>
    <p:sldLayoutId id="2147484273" r:id="rId6"/>
    <p:sldLayoutId id="2147484274" r:id="rId7"/>
    <p:sldLayoutId id="2147484275" r:id="rId8"/>
    <p:sldLayoutId id="2147484276" r:id="rId9"/>
    <p:sldLayoutId id="2147484277" r:id="rId10"/>
    <p:sldLayoutId id="214748427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/>
          </p:cNvSpPr>
          <p:nvPr>
            <p:ph type="ctrTitle"/>
          </p:nvPr>
        </p:nvSpPr>
        <p:spPr bwMode="auto">
          <a:xfrm>
            <a:off x="1216025" y="1124744"/>
            <a:ext cx="7634287" cy="280831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600" b="1" dirty="0" smtClean="0">
                <a:effectLst/>
                <a:latin typeface="Arial" pitchFamily="34" charset="0"/>
              </a:rPr>
              <a:t/>
            </a:r>
            <a:br>
              <a:rPr lang="ru-RU" sz="3600" b="1" dirty="0" smtClean="0">
                <a:effectLst/>
                <a:latin typeface="Arial" pitchFamily="34" charset="0"/>
              </a:rPr>
            </a:br>
            <a:r>
              <a:rPr lang="ru-RU" sz="3600" b="1" dirty="0" smtClean="0">
                <a:effectLst/>
                <a:latin typeface="Arial" pitchFamily="34" charset="0"/>
              </a:rPr>
              <a:t>«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РГАНИЗАЦИЯ ПЕДАГОГИЧЕСКОГО МОНИТОРИНГА В ДОУ В СООТВЕТСТВИИ С ФГОС»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492500" y="5084763"/>
            <a:ext cx="54721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/>
              <a:t>Подготовила : воспитатель</a:t>
            </a:r>
          </a:p>
          <a:p>
            <a:r>
              <a:rPr lang="ru-RU" sz="1600" b="1" dirty="0" smtClean="0"/>
              <a:t>Нарыжная  Татьяна Михайловна</a:t>
            </a:r>
            <a:endParaRPr lang="ru-RU" sz="1600" dirty="0"/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116013" y="188913"/>
            <a:ext cx="7848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r>
              <a:rPr lang="ru-RU" dirty="0" smtClean="0"/>
              <a:t>«Детский сад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№27 «Ласточка» с приоритетным осуществлением познавательно-речевого направления развития воспитанников» города Невинномысска</a:t>
            </a:r>
          </a:p>
          <a:p>
            <a:pPr algn="ctr"/>
            <a:endParaRPr lang="ru-RU" dirty="0"/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427538" y="6308725"/>
            <a:ext cx="2417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 smtClean="0"/>
              <a:t>г.Невинномысск 2020 г.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3"/>
          <p:cNvSpPr>
            <a:spLocks noGrp="1"/>
          </p:cNvSpPr>
          <p:nvPr>
            <p:ph sz="half" idx="1"/>
          </p:nvPr>
        </p:nvSpPr>
        <p:spPr>
          <a:xfrm>
            <a:off x="1187450" y="1268413"/>
            <a:ext cx="7720013" cy="49053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наблюдение;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беседа;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игровые  задания;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собеседование с педагогами, родителями и детьми;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анкетирование и опрос родителей;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анализ документации педагогов.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Методы мониторинга: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7929563" y="1500188"/>
            <a:ext cx="9985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/>
            <a:r>
              <a:rPr lang="ru-RU" sz="1400" u="sng">
                <a:latin typeface="Times New Roman" pitchFamily="18" charset="0"/>
              </a:rPr>
              <a:t>Таблица 8.</a:t>
            </a:r>
            <a:endParaRPr lang="ru-RU" sz="14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857364"/>
          <a:ext cx="7858181" cy="2705715"/>
        </p:xfrm>
        <a:graphic>
          <a:graphicData uri="http://schemas.openxmlformats.org/drawingml/2006/table">
            <a:tbl>
              <a:tblPr/>
              <a:tblGrid>
                <a:gridCol w="291196"/>
                <a:gridCol w="944335"/>
                <a:gridCol w="654165"/>
                <a:gridCol w="654165"/>
                <a:gridCol w="629044"/>
                <a:gridCol w="533687"/>
                <a:gridCol w="508567"/>
                <a:gridCol w="584442"/>
                <a:gridCol w="546504"/>
                <a:gridCol w="543429"/>
                <a:gridCol w="436281"/>
                <a:gridCol w="584442"/>
                <a:gridCol w="363482"/>
                <a:gridCol w="584442"/>
              </a:tblGrid>
              <a:tr h="33040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Возрастные группы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Образовательные области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Речевое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54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Итог: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88" marR="429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1187624" y="404664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100" b="1" dirty="0">
                <a:solidFill>
                  <a:schemeClr val="tx2"/>
                </a:solidFill>
              </a:rPr>
              <a:t>Сводная таблица результатов педагогического мониторинга</a:t>
            </a:r>
            <a:br>
              <a:rPr lang="ru-RU" sz="2100" b="1" dirty="0">
                <a:solidFill>
                  <a:schemeClr val="tx2"/>
                </a:solidFill>
              </a:rPr>
            </a:br>
            <a:r>
              <a:rPr lang="ru-RU" sz="2100" b="1" dirty="0">
                <a:solidFill>
                  <a:schemeClr val="tx2"/>
                </a:solidFill>
              </a:rPr>
              <a:t>воспитанников ДОО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899593" y="1124744"/>
            <a:ext cx="7704855" cy="5287169"/>
          </a:xfrm>
        </p:spPr>
        <p:txBody>
          <a:bodyPr/>
          <a:lstStyle/>
          <a:p>
            <a:pPr marL="0" indent="0" algn="just">
              <a:spcBef>
                <a:spcPts val="1800"/>
              </a:spcBef>
              <a:buFont typeface="Wingdings 2" pitchFamily="18" charset="2"/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Использование мониторинга в образовательной организации:</a:t>
            </a:r>
          </a:p>
          <a:p>
            <a:pPr marL="180975" indent="-180975" algn="just">
              <a:spcBef>
                <a:spcPts val="1800"/>
              </a:spcBef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 позволяет определить оценку успешности и результативности образовательного процесса ДОО;</a:t>
            </a:r>
          </a:p>
          <a:p>
            <a:pPr marL="180975" indent="-180975" algn="just">
              <a:spcBef>
                <a:spcPts val="1800"/>
              </a:spcBef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способствует повышению профессиональной компетенции педагогов, является опосредованным условием стимулирующим эффективность деятельности педагогов и руководителей ДОО;</a:t>
            </a:r>
          </a:p>
          <a:p>
            <a:pPr marL="180975" indent="-180975" algn="just">
              <a:spcBef>
                <a:spcPts val="1800"/>
              </a:spcBef>
              <a:buNone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позволяет осуществлять оценку состояния и содержания образовательного процесса, обновления его, дает возможность спрогнозировать перспективу развития ДОО. 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87624" y="404664"/>
            <a:ext cx="771353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Выводы: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836613"/>
            <a:ext cx="6059488" cy="581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400" kern="0">
                <a:solidFill>
                  <a:srgbClr val="284C6A"/>
                </a:solidFill>
                <a:latin typeface="+mj-lt"/>
                <a:ea typeface="+mj-ea"/>
                <a:cs typeface="+mj-cs"/>
              </a:rPr>
              <a:t>  </a:t>
            </a:r>
            <a:endParaRPr lang="ru-RU" sz="4400" kern="0" dirty="0">
              <a:solidFill>
                <a:srgbClr val="284C6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4051" y="1340769"/>
            <a:ext cx="706232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СПАСИБО</a:t>
            </a:r>
          </a:p>
          <a:p>
            <a:pPr algn="ctr">
              <a:defRPr/>
            </a:pP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ЗА </a:t>
            </a:r>
            <a:endParaRPr lang="ru-RU" sz="5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5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ВНИМАНИЕ</a:t>
            </a:r>
            <a:r>
              <a:rPr lang="ru-RU" sz="5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/>
          </p:cNvSpPr>
          <p:nvPr>
            <p:ph type="subTitle" idx="1"/>
          </p:nvPr>
        </p:nvSpPr>
        <p:spPr>
          <a:xfrm>
            <a:off x="1043608" y="1196752"/>
            <a:ext cx="7777162" cy="5033962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ts val="18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длительное слежение за какими-либо объектами или явлениями педагогической деятельности, система получения данных для принятия стратегических и тактических решений.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это система сбора, анализа, представления информации и информационная база управления.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115616" y="260648"/>
            <a:ext cx="7713538" cy="792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Мониторинг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мониторинга: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-определение и анализ уровня достижений в художественно-эстетическом, познавательно-речевом, социально-личностном и физическом развитии в соответствии с нормативными показателями;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-контроль динамики развития личностных качеств и последующего психолого-педагогического сопровождения детей. 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мониторинга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Информационный мониторинг </a:t>
            </a:r>
          </a:p>
          <a:p>
            <a:pPr>
              <a:buNone/>
            </a:pPr>
            <a:r>
              <a:rPr lang="ru-RU" dirty="0" smtClean="0"/>
              <a:t>- Базовый мониторинг</a:t>
            </a:r>
          </a:p>
          <a:p>
            <a:pPr>
              <a:buNone/>
            </a:pPr>
            <a:r>
              <a:rPr lang="ru-RU" dirty="0" smtClean="0"/>
              <a:t>- Проблемный мониторинг </a:t>
            </a:r>
          </a:p>
          <a:p>
            <a:pPr>
              <a:buNone/>
            </a:pPr>
            <a:r>
              <a:rPr lang="ru-RU" dirty="0" smtClean="0"/>
              <a:t>- Управленческий мониторинг</a:t>
            </a:r>
          </a:p>
          <a:p>
            <a:pPr>
              <a:buNone/>
            </a:pPr>
            <a:r>
              <a:rPr lang="ru-RU" dirty="0" smtClean="0"/>
              <a:t>- Комплексный мониторинг</a:t>
            </a:r>
          </a:p>
          <a:p>
            <a:pPr>
              <a:buNone/>
            </a:pPr>
            <a:r>
              <a:rPr lang="ru-RU" dirty="0" smtClean="0"/>
              <a:t>- Педагогический мониторинг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40"/>
          <p:cNvSpPr txBox="1">
            <a:spLocks noChangeArrowheads="1"/>
          </p:cNvSpPr>
          <p:nvPr/>
        </p:nvSpPr>
        <p:spPr bwMode="auto">
          <a:xfrm>
            <a:off x="1116013" y="1772816"/>
            <a:ext cx="4968875" cy="1323439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 dirty="0"/>
              <a:t>1.Игровая.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 dirty="0"/>
              <a:t>2.Коммуникация.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 dirty="0"/>
              <a:t>3.Самообслуживание и бытовой труд.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 dirty="0"/>
              <a:t>4.Формирование основ безопасности в быту,</a:t>
            </a:r>
          </a:p>
          <a:p>
            <a:pPr marL="615950" indent="-533400" eaLnBrk="0" hangingPunct="0">
              <a:buClr>
                <a:schemeClr val="accent1"/>
              </a:buClr>
              <a:buSzPct val="80000"/>
            </a:pPr>
            <a:r>
              <a:rPr lang="ru-RU" sz="1600" dirty="0"/>
              <a:t>социуме, природе.</a:t>
            </a:r>
            <a:endParaRPr lang="ru-RU" sz="1600" dirty="0">
              <a:latin typeface="Corbel" pitchFamily="34" charset="0"/>
            </a:endParaRPr>
          </a:p>
        </p:txBody>
      </p:sp>
      <p:pic>
        <p:nvPicPr>
          <p:cNvPr id="21513" name="Рисунок 12" descr="C:\Documents and Settings\Егорычева\Рабочий стол\DSCN1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77072"/>
            <a:ext cx="2447925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2" descr="C:\Users\Светлана\Documents\Фото\116NIKON\DSCN4435.JPG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 l="29382" t="20894" b="15482"/>
          <a:stretch>
            <a:fillRect/>
          </a:stretch>
        </p:blipFill>
        <p:spPr bwMode="auto">
          <a:xfrm>
            <a:off x="6372200" y="1772816"/>
            <a:ext cx="24352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16" name="Рисунок 10" descr="C:\Documents and Settings\Егорычева\Мои документы\МБДОУ дс №1\DSCN1401.JPG"/>
          <p:cNvPicPr>
            <a:picLocks noChangeAspect="1" noChangeArrowheads="1"/>
          </p:cNvPicPr>
          <p:nvPr/>
        </p:nvPicPr>
        <p:blipFill>
          <a:blip r:embed="rId5" cstate="print"/>
          <a:srcRect l="2587" t="16990" r="14906"/>
          <a:stretch>
            <a:fillRect/>
          </a:stretch>
        </p:blipFill>
        <p:spPr bwMode="auto">
          <a:xfrm>
            <a:off x="827584" y="4077072"/>
            <a:ext cx="24479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Box 40"/>
          <p:cNvSpPr txBox="1">
            <a:spLocks noChangeArrowheads="1"/>
          </p:cNvSpPr>
          <p:nvPr/>
        </p:nvSpPr>
        <p:spPr bwMode="auto">
          <a:xfrm>
            <a:off x="1116013" y="2132856"/>
            <a:ext cx="4679950" cy="293926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000" dirty="0"/>
              <a:t>1. </a:t>
            </a:r>
            <a:r>
              <a:rPr lang="ru-RU" sz="2000" dirty="0" smtClean="0"/>
              <a:t>Познавательно-исследовательская </a:t>
            </a:r>
            <a:r>
              <a:rPr lang="ru-RU" sz="2000" dirty="0" smtClean="0"/>
              <a:t>деятельность</a:t>
            </a:r>
          </a:p>
          <a:p>
            <a:r>
              <a:rPr lang="ru-RU" sz="2000" dirty="0" smtClean="0"/>
              <a:t>2. Конструирование</a:t>
            </a:r>
          </a:p>
          <a:p>
            <a:r>
              <a:rPr lang="ru-RU" sz="2000" dirty="0" smtClean="0"/>
              <a:t>3. Формирование элементарных математических представлений. </a:t>
            </a:r>
          </a:p>
          <a:p>
            <a:r>
              <a:rPr lang="ru-RU" sz="2000" dirty="0" smtClean="0"/>
              <a:t>5. Ознакомление с социальным миром. </a:t>
            </a:r>
          </a:p>
          <a:p>
            <a:r>
              <a:rPr lang="ru-RU" sz="2000" dirty="0" smtClean="0"/>
              <a:t>6.Ознакомление с миром природы. </a:t>
            </a:r>
          </a:p>
          <a:p>
            <a:pPr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2000" dirty="0"/>
          </a:p>
        </p:txBody>
      </p:sp>
      <p:pic>
        <p:nvPicPr>
          <p:cNvPr id="22535" name="Рисунок 10" descr="C:\Documents and Settings\Егорычева\Рабочий стол\DSCN1317.JPG"/>
          <p:cNvPicPr>
            <a:picLocks noChangeAspect="1" noChangeArrowheads="1"/>
          </p:cNvPicPr>
          <p:nvPr/>
        </p:nvPicPr>
        <p:blipFill>
          <a:blip r:embed="rId2" cstate="print"/>
          <a:srcRect r="8502"/>
          <a:stretch>
            <a:fillRect/>
          </a:stretch>
        </p:blipFill>
        <p:spPr bwMode="auto">
          <a:xfrm>
            <a:off x="6443663" y="2997200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3" descr="C:\Documents and Settings\Егорычева\Рабочий стол\DSCN1288.JPG"/>
          <p:cNvPicPr>
            <a:picLocks noChangeAspect="1" noChangeArrowheads="1"/>
          </p:cNvPicPr>
          <p:nvPr/>
        </p:nvPicPr>
        <p:blipFill>
          <a:blip r:embed="rId3" cstate="print"/>
          <a:srcRect l="2580" r="17442"/>
          <a:stretch>
            <a:fillRect/>
          </a:stretch>
        </p:blipFill>
        <p:spPr bwMode="auto">
          <a:xfrm>
            <a:off x="6443663" y="1196975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40" name="Рисунок 9" descr="C:\Documents and Settings\Егорычева\Мои документы\МБДОУ дс №1\DSCN14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4797425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Познавательное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Box 40"/>
          <p:cNvSpPr txBox="1">
            <a:spLocks noChangeArrowheads="1"/>
          </p:cNvSpPr>
          <p:nvPr/>
        </p:nvSpPr>
        <p:spPr bwMode="auto">
          <a:xfrm>
            <a:off x="1116013" y="1700808"/>
            <a:ext cx="5040312" cy="156966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речи.</a:t>
            </a:r>
          </a:p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Приобщение к</a:t>
            </a:r>
          </a:p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Рисунок 10" descr="C:\Documents and Settings\Егорычева\Рабочий стол\DSCN1342.JPG"/>
          <p:cNvPicPr>
            <a:picLocks noChangeAspect="1" noChangeArrowheads="1"/>
          </p:cNvPicPr>
          <p:nvPr/>
        </p:nvPicPr>
        <p:blipFill>
          <a:blip r:embed="rId2" cstate="print"/>
          <a:srcRect r="3125"/>
          <a:stretch>
            <a:fillRect/>
          </a:stretch>
        </p:blipFill>
        <p:spPr bwMode="auto">
          <a:xfrm>
            <a:off x="4067944" y="4437112"/>
            <a:ext cx="22320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7" descr="C:\Users\PC-2\Desktop\сдс.фото\DSCN3816.JPG"/>
          <p:cNvPicPr>
            <a:picLocks noChangeAspect="1" noChangeArrowheads="1"/>
          </p:cNvPicPr>
          <p:nvPr/>
        </p:nvPicPr>
        <p:blipFill>
          <a:blip r:embed="rId3" cstate="print"/>
          <a:srcRect r="7120" b="7819"/>
          <a:stretch>
            <a:fillRect/>
          </a:stretch>
        </p:blipFill>
        <p:spPr bwMode="auto">
          <a:xfrm>
            <a:off x="6588224" y="1700808"/>
            <a:ext cx="2232025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7" descr="IMG_0596.jpg"/>
          <p:cNvPicPr>
            <a:picLocks noChangeAspect="1" noChangeArrowheads="1"/>
          </p:cNvPicPr>
          <p:nvPr/>
        </p:nvPicPr>
        <p:blipFill>
          <a:blip r:embed="rId4" cstate="print"/>
          <a:srcRect l="3069"/>
          <a:stretch>
            <a:fillRect/>
          </a:stretch>
        </p:blipFill>
        <p:spPr bwMode="auto">
          <a:xfrm>
            <a:off x="899592" y="4437112"/>
            <a:ext cx="2232248" cy="1620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Речевое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Box 40"/>
          <p:cNvSpPr txBox="1">
            <a:spLocks noChangeArrowheads="1"/>
          </p:cNvSpPr>
          <p:nvPr/>
        </p:nvSpPr>
        <p:spPr bwMode="auto">
          <a:xfrm>
            <a:off x="1187450" y="2420888"/>
            <a:ext cx="4679950" cy="267765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7313" indent="-87313">
              <a:buFontTx/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фольклора.</a:t>
            </a:r>
          </a:p>
          <a:p>
            <a:pPr marL="87313" indent="-87313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Изобразительная деятельность.</a:t>
            </a:r>
          </a:p>
          <a:p>
            <a:pPr marL="87313" indent="-87313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Музыка.</a:t>
            </a:r>
          </a:p>
        </p:txBody>
      </p:sp>
      <p:pic>
        <p:nvPicPr>
          <p:cNvPr id="10" name="Picture 8" descr="\\Rusinova\мои документы\ФОТО детских садов\фото группы семицветик 19 Теремок\DSC09203.JPG"/>
          <p:cNvPicPr>
            <a:picLocks noChangeAspect="1" noChangeArrowheads="1"/>
          </p:cNvPicPr>
          <p:nvPr/>
        </p:nvPicPr>
        <p:blipFill>
          <a:blip r:embed="rId2" cstate="print"/>
          <a:srcRect l="2880" t="20994" r="14822"/>
          <a:stretch>
            <a:fillRect/>
          </a:stretch>
        </p:blipFill>
        <p:spPr bwMode="auto">
          <a:xfrm>
            <a:off x="6516688" y="2997200"/>
            <a:ext cx="2303462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DSC02995.JPG"/>
          <p:cNvPicPr>
            <a:picLocks noChangeAspect="1"/>
          </p:cNvPicPr>
          <p:nvPr/>
        </p:nvPicPr>
        <p:blipFill>
          <a:blip r:embed="rId3" cstate="print"/>
          <a:srcRect l="12521" t="22821" r="11611"/>
          <a:stretch>
            <a:fillRect/>
          </a:stretch>
        </p:blipFill>
        <p:spPr>
          <a:xfrm>
            <a:off x="6516688" y="1125538"/>
            <a:ext cx="2298700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8" name="Рисунок 10" descr="C:\Documents and Settings\Егорычева\Мои документы\МБДОУ дс №1\DSCN13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4868863"/>
            <a:ext cx="2322512" cy="1620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Художественно-эстетическое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Box 40"/>
          <p:cNvSpPr txBox="1">
            <a:spLocks noChangeArrowheads="1"/>
          </p:cNvSpPr>
          <p:nvPr/>
        </p:nvSpPr>
        <p:spPr bwMode="auto">
          <a:xfrm>
            <a:off x="1187450" y="1700808"/>
            <a:ext cx="5111750" cy="206210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7313" indent="-87313"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Двигательная</a:t>
            </a:r>
          </a:p>
          <a:p>
            <a:pPr marL="87313" indent="-87313"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2.Овладение элементарными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нормами и правилами ЗОЖ</a:t>
            </a:r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>
          <a:blip r:embed="rId3" cstate="print"/>
          <a:srcRect l="11269" b="11269"/>
          <a:stretch>
            <a:fillRect/>
          </a:stretch>
        </p:blipFill>
        <p:spPr>
          <a:xfrm>
            <a:off x="6516688" y="1196975"/>
            <a:ext cx="2293937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2" descr="C:\Documents and Settings\Егорычева\Мои документы\МБДОУ дс №1\DSCN1353.JPG"/>
          <p:cNvPicPr>
            <a:picLocks noChangeAspect="1" noChangeArrowheads="1"/>
          </p:cNvPicPr>
          <p:nvPr/>
        </p:nvPicPr>
        <p:blipFill>
          <a:blip r:embed="rId4" cstate="print"/>
          <a:srcRect t="4000"/>
          <a:stretch>
            <a:fillRect/>
          </a:stretch>
        </p:blipFill>
        <p:spPr bwMode="auto">
          <a:xfrm>
            <a:off x="6516688" y="2997200"/>
            <a:ext cx="2295525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12" name="Рисунок 9" descr="C:\Documents and Settings\Егорычева\Мои документы\МБДОУ дс №1\DSCN1382.JPG"/>
          <p:cNvPicPr>
            <a:picLocks noChangeAspect="1" noChangeArrowheads="1"/>
          </p:cNvPicPr>
          <p:nvPr/>
        </p:nvPicPr>
        <p:blipFill>
          <a:blip r:embed="rId5" cstate="print"/>
          <a:srcRect l="6152" r="4600"/>
          <a:stretch>
            <a:fillRect/>
          </a:stretch>
        </p:blipFill>
        <p:spPr bwMode="auto">
          <a:xfrm>
            <a:off x="6516688" y="4797425"/>
            <a:ext cx="2303462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 bwMode="auto">
          <a:xfrm>
            <a:off x="1115616" y="260648"/>
            <a:ext cx="771353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</a:rPr>
              <a:t>Физическое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2042</TotalTime>
  <Words>341</Words>
  <Application>Microsoft Office PowerPoint</Application>
  <PresentationFormat>Экран (4:3)</PresentationFormat>
  <Paragraphs>90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«ОРГАНИЗАЦИЯ ПЕДАГОГИЧЕСКОГО МОНИТОРИНГА В ДОУ В СООТВЕТСТВИИ С ФГОС»</vt:lpstr>
      <vt:lpstr>Слайд 2</vt:lpstr>
      <vt:lpstr>Слайд 3</vt:lpstr>
      <vt:lpstr>Виды мониторинга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PC-2</dc:creator>
  <cp:lastModifiedBy>Татьяна</cp:lastModifiedBy>
  <cp:revision>249</cp:revision>
  <dcterms:created xsi:type="dcterms:W3CDTF">2013-12-03T09:03:37Z</dcterms:created>
  <dcterms:modified xsi:type="dcterms:W3CDTF">2020-02-25T15:36:22Z</dcterms:modified>
</cp:coreProperties>
</file>