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34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5" autoAdjust="0"/>
    <p:restoredTop sz="94660"/>
  </p:normalViewPr>
  <p:slideViewPr>
    <p:cSldViewPr snapToGrid="0">
      <p:cViewPr varScale="1">
        <p:scale>
          <a:sx n="92" d="100"/>
          <a:sy n="92" d="100"/>
        </p:scale>
        <p:origin x="-30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3/2/2016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1%80%D0%B5%D0%B4%D0%BD%D0%B5%D0%B5_%D1%81%D0%BF%D0%B5%D1%86%D0%B8%D0%B0%D0%BB%D1%8C%D0%BD%D0%BE%D0%B5_%D1%83%D1%87%D0%B5%D0%B1%D0%BD%D0%BE%D0%B5_%D0%B7%D0%B0%D0%B2%D0%B5%D0%B4%D0%B5%D0%BD%D0%B8%D0%B5" TargetMode="External"/><Relationship Id="rId2" Type="http://schemas.openxmlformats.org/officeDocument/2006/relationships/hyperlink" Target="https://ru.wikipedia.org/wiki/%D0%92%D1%8B%D1%81%D1%88%D0%B5%D0%B5_%D1%83%D1%87%D0%B5%D0%B1%D0%BD%D0%BE%D0%B5_%D0%B7%D0%B0%D0%B2%D0%B5%D0%B4%D0%B5%D0%BD%D0%B8%D0%B5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hyperlink" Target="https://ru.wikipedia.org/wiki/%D0%A3%D1%87%D0%B5%D0%B1%D0%BD%D0%BE%D0%B5_%D0%B7%D0%B0%D0%B2%D0%B5%D0%B4%D0%B5%D0%BD%D0%B8%D0%B5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организации и контроля защиты курсовых работ студентов</a:t>
            </a:r>
            <a:endParaRPr lang="ru-RU" sz="40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64504" y="4597052"/>
            <a:ext cx="8054236" cy="119414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 Миронова Светлана Геннадиевна, преподаватель психологии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AutoShape 2" descr="http://life-students.ru/wp-content/uploads/2014/08/kontrolnay-rabota.jpg"/>
          <p:cNvSpPr>
            <a:spLocks noChangeAspect="1" noChangeArrowheads="1"/>
          </p:cNvSpPr>
          <p:nvPr/>
        </p:nvSpPr>
        <p:spPr bwMode="auto">
          <a:xfrm>
            <a:off x="2798566" y="3459693"/>
            <a:ext cx="5167987" cy="516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://life-students.ru/wp-content/uploads/2014/08/kontrolnay-rabot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6" descr="http://life-students.ru/wp-content/uploads/2014/08/kontrolnay-rabota.jpg"/>
          <p:cNvSpPr>
            <a:spLocks noChangeAspect="1" noChangeArrowheads="1"/>
          </p:cNvSpPr>
          <p:nvPr/>
        </p:nvSpPr>
        <p:spPr bwMode="auto">
          <a:xfrm>
            <a:off x="-3663175" y="7937"/>
            <a:ext cx="4275950" cy="4275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8" descr="http://life-students.ru/wp-content/uploads/2014/08/kontrolnay-rabota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Picture 4" descr="3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80329" y="3999711"/>
            <a:ext cx="3809978" cy="28582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41069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1"/>
            <a:ext cx="9875229" cy="967635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66341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3228" y="1475379"/>
            <a:ext cx="8141917" cy="538262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28618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1145" y="551145"/>
            <a:ext cx="6353306" cy="610017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4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Курсовая работа</a:t>
            </a:r>
            <a:r>
              <a:rPr lang="ru-RU" sz="3200" dirty="0">
                <a:solidFill>
                  <a:srgbClr val="C00000"/>
                </a:solidFill>
              </a:rPr>
              <a:t> </a:t>
            </a:r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задание, которое выполняется студентами </a:t>
            </a:r>
            <a:r>
              <a:rPr lang="ru-RU" sz="3600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tooltip="Высшее учебное заведение"/>
              </a:rPr>
              <a:t>высших</a:t>
            </a:r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и </a:t>
            </a:r>
            <a:r>
              <a:rPr lang="ru-RU" sz="3600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tooltip="Среднее специальное учебное заведение"/>
              </a:rPr>
              <a:t>средне-специальных</a:t>
            </a:r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tooltip="Учебное заведение"/>
              </a:rPr>
              <a:t>учебных заведений</a:t>
            </a:r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в определённый срок и по определённым требованиям. Курсовая работа должна представлять собой последовательное, четкое, логичное и грамотное изложение состояния </a:t>
            </a:r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проблемы.</a:t>
            </a:r>
            <a:endParaRPr lang="ru-RU" sz="3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74c0bd2e98a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92340" y="0"/>
            <a:ext cx="5106006" cy="38329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88394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76614" y="576197"/>
            <a:ext cx="8455068" cy="6281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</a:pPr>
            <a:r>
              <a:rPr lang="ru-RU" sz="36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курсовой работы:</a:t>
            </a:r>
          </a:p>
          <a:p>
            <a:pPr lvl="0"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Расчётно-графическая.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Как правило — распространённый вид курсовой. В её состав входит: выполненное задание и пояснительная записка к решению.  Работа рассчитана на закрепление и применение полученных навыков в процессе учёбы.</a:t>
            </a:r>
          </a:p>
          <a:p>
            <a:pPr lvl="0"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Научно-исследовательская.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Самый сложный вид курсовой. В процессе выполнения работы студент выполняет два типа операций. Применение полученных знаний, поиск и исследование темы. Работа рассчитана на инициативу студента.</a:t>
            </a:r>
          </a:p>
          <a:p>
            <a:pPr lvl="0"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Отчётная.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основном, работа, которая не требует приложения значительных усилий в процессе выполнения. После пройденного материала или отработки практики, студент делает отчёт в виде курсовой.</a:t>
            </a:r>
          </a:p>
        </p:txBody>
      </p:sp>
    </p:spTree>
    <p:extLst>
      <p:ext uri="{BB962C8B-B14F-4D97-AF65-F5344CB8AC3E}">
        <p14:creationId xmlns:p14="http://schemas.microsoft.com/office/powerpoint/2010/main" val="731407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64504" y="288100"/>
            <a:ext cx="8680537" cy="62789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Bef>
                <a:spcPts val="1200"/>
              </a:spcBef>
              <a:spcAft>
                <a:spcPts val="300"/>
              </a:spcAft>
            </a:pP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Содержание курсовой 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работы: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Курсовая работа</a:t>
            </a:r>
            <a:r>
              <a:rPr lang="ru-RU" sz="2800" dirty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как правило, включает </a:t>
            </a:r>
            <a:r>
              <a:rPr lang="ru-RU" sz="2800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теоретическую часть</a:t>
            </a:r>
            <a:r>
              <a:rPr lang="ru-RU" sz="2800" dirty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— изложение позиций и подходов, сложившихся в науке по данному вопросу, и </a:t>
            </a:r>
            <a:r>
              <a:rPr lang="ru-RU" sz="2800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аналитическую (практическую часть)</a:t>
            </a:r>
            <a:r>
              <a:rPr lang="ru-RU" sz="2800" dirty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— содержащую анализ проблемы на примере конкретной </a:t>
            </a:r>
            <a:r>
              <a:rPr lang="ru-RU" sz="2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ситуации.</a:t>
            </a:r>
            <a:endParaRPr lang="ru-RU" sz="2800" dirty="0">
              <a:solidFill>
                <a:schemeClr val="bg1">
                  <a:lumMod val="85000"/>
                  <a:lumOff val="1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Курсовая работа </a:t>
            </a:r>
            <a:r>
              <a:rPr lang="ru-RU" sz="2800" dirty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обязательном порядке содержит </a:t>
            </a:r>
            <a:r>
              <a:rPr lang="ru-RU" sz="2800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оглавление (содержание), введение, теоретический(</a:t>
            </a:r>
            <a:r>
              <a:rPr lang="ru-RU" sz="2800" dirty="0" err="1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ие</a:t>
            </a:r>
            <a:r>
              <a:rPr lang="ru-RU" sz="2800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раздел(ы), практический(</a:t>
            </a:r>
            <a:r>
              <a:rPr lang="ru-RU" sz="2800" dirty="0" err="1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ие</a:t>
            </a:r>
            <a:r>
              <a:rPr lang="ru-RU" sz="2800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раздел(ы), иногда проектную часть</a:t>
            </a:r>
            <a:r>
              <a:rPr lang="ru-RU" sz="2800" dirty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в которой студент отражает проект решения рассматриваемой проблемы, </a:t>
            </a:r>
            <a:r>
              <a:rPr lang="ru-RU" sz="2800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заключение, список литературы, и приложения</a:t>
            </a:r>
            <a:r>
              <a:rPr lang="ru-RU" sz="2800" dirty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 необходимости. </a:t>
            </a:r>
            <a:endParaRPr lang="ru-RU" sz="2800" dirty="0" smtClean="0">
              <a:solidFill>
                <a:schemeClr val="bg1">
                  <a:lumMod val="85000"/>
                  <a:lumOff val="1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Объем</a:t>
            </a:r>
            <a:r>
              <a:rPr lang="ru-RU" sz="2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курсовой работы может </a:t>
            </a:r>
            <a:r>
              <a:rPr lang="ru-RU" sz="2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варьироваться</a:t>
            </a:r>
            <a:r>
              <a:rPr lang="ru-RU" sz="2800" dirty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chemeClr val="bg1">
                  <a:lumMod val="85000"/>
                  <a:lumOff val="1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47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5623" y="638827"/>
            <a:ext cx="10570327" cy="5761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Курсовая работа представляет собой следующую структуру:</a:t>
            </a:r>
            <a:b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Введение.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Во введении автор обосновывает </a:t>
            </a:r>
            <a:r>
              <a:rPr lang="ru-RU" sz="2800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выбранной темы. Здесь же формулируется цель работы, задачи, которые необходимо решить в ходе ее выполнения, объект и предмет исследования, гипотеза, обеспечение достоверности результатов исследования, обосновывается выбор методов. </a:t>
            </a:r>
            <a:endParaRPr lang="ru-RU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2902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46298" y="485384"/>
            <a:ext cx="10539110" cy="6277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sz="44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Структура введения:</a:t>
            </a:r>
            <a:endParaRPr lang="ru-RU" sz="4400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Актуальность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темы исследования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важным здесь является краткое обоснование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данной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проблемы.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исследования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это краткое изложение основной мысли вашего научного исследования.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Объект исследования 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процесс или явление, порождающее проблемную ситуацию.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Предмет исследования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это то, что находится в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границах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объекта.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Гипотеза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это научное предположение, представленное в развернутой форме.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 исследования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описание их решения должно строго соответствовать главам курсовой работы.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726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3151" y="588723"/>
            <a:ext cx="11235846" cy="594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4400" dirty="0">
                <a:solidFill>
                  <a:schemeClr val="accent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Теоретическая </a:t>
            </a:r>
            <a:r>
              <a:rPr lang="ru-RU" sz="4400" dirty="0" smtClean="0">
                <a:solidFill>
                  <a:schemeClr val="accent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часть</a:t>
            </a:r>
            <a:r>
              <a:rPr lang="ru-RU" sz="4400" dirty="0">
                <a:solidFill>
                  <a:schemeClr val="accent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4400" dirty="0" smtClean="0">
              <a:solidFill>
                <a:schemeClr val="accent5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Теоретическая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часть представляет собой первую главу курсовой работы, и может включать в себя 2-3 параграфа. Здесь рассматривается </a:t>
            </a:r>
            <a:r>
              <a:rPr lang="ru-RU" sz="2800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современное состояние проблемы. </a:t>
            </a:r>
            <a:endParaRPr lang="ru-RU" sz="2800" dirty="0" smtClean="0">
              <a:solidFill>
                <a:srgbClr val="FFFF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работе должны быть представлены взгляды на проблему не только отечественных, но и зарубежных авторов. Студент должен продемонстрировать </a:t>
            </a:r>
            <a:r>
              <a:rPr lang="ru-RU" sz="2800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умение анализировать литературу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(в том числе и первоисточники), способность увидеть суть проблемы. </a:t>
            </a:r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2800" dirty="0" smtClean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Ссылки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первоисточники являются обязательными. </a:t>
            </a:r>
            <a:endParaRPr lang="ru-RU" sz="28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54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9140" y="413358"/>
            <a:ext cx="9720197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dirty="0" smtClean="0">
                <a:solidFill>
                  <a:srgbClr val="C00000"/>
                </a:solidFill>
              </a:rPr>
              <a:t>Заключение</a:t>
            </a:r>
          </a:p>
          <a:p>
            <a:pPr lvl="0"/>
            <a:endParaRPr lang="ru-RU" dirty="0"/>
          </a:p>
          <a:p>
            <a:pPr lvl="0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Заключение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несмотря на его краткость (</a:t>
            </a:r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стр</a:t>
            </a:r>
            <a:r>
              <a:rPr lang="ru-RU" sz="28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.), является наряду с основной частью, важнейшим разделом работы. Здесь подводятся </a:t>
            </a:r>
            <a:r>
              <a:rPr lang="ru-RU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итоги работы</a:t>
            </a:r>
            <a:r>
              <a:rPr lang="ru-RU" sz="28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(степень достижения цели, решения задач, подтверждение гипотезы и т.п.). Здесь также могут быть намечены пути продолжения исследований и разработок</a:t>
            </a:r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endParaRPr lang="ru-RU" sz="2800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использованных источников должен включать не менее </a:t>
            </a:r>
            <a:r>
              <a:rPr lang="ru-RU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наименований. </a:t>
            </a:r>
            <a:endParaRPr lang="ru-RU" sz="28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800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приложении </a:t>
            </a:r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могут приводиться </a:t>
            </a:r>
            <a:r>
              <a:rPr lang="ru-RU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бланки методик, </a:t>
            </a:r>
            <a:r>
              <a:rPr lang="ru-RU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коррекции, различные изображения.</a:t>
            </a:r>
            <a:r>
              <a:rPr lang="ru-RU" sz="28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95086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0047" y="363682"/>
            <a:ext cx="10263371" cy="6411191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4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Защита курсовой работы</a:t>
            </a:r>
            <a:r>
              <a:rPr lang="ru-RU" sz="4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sz="3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Речь защиты включает в себя краткое изложение основной мысли выбранной темы исследования.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</a:t>
            </a:r>
            <a:r>
              <a:rPr lang="ru-RU" sz="2800" dirty="0" smtClean="0">
                <a:solidFill>
                  <a:srgbClr val="6E341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1,5 – 2 страницы. 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ремя доклада </a:t>
            </a:r>
            <a:r>
              <a:rPr lang="ru-RU" sz="2800" dirty="0" smtClean="0">
                <a:solidFill>
                  <a:srgbClr val="6E341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5 минут.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6E341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окончанию доклада приветствуются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докладчику. 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риоритетным</a:t>
            </a:r>
            <a:r>
              <a:rPr lang="ru-RU" sz="2800" dirty="0" smtClean="0">
                <a:solidFill>
                  <a:srgbClr val="6E341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фактором является:</a:t>
            </a:r>
          </a:p>
          <a:p>
            <a:r>
              <a:rPr lang="ru-RU" sz="2800" dirty="0" smtClean="0">
                <a:solidFill>
                  <a:srgbClr val="6E341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достижение понимания смысла 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6E341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излагаемого материала, </a:t>
            </a:r>
          </a:p>
          <a:p>
            <a:r>
              <a:rPr lang="ru-RU" sz="2800" dirty="0" smtClean="0">
                <a:solidFill>
                  <a:srgbClr val="6E341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обмен информацией,</a:t>
            </a:r>
          </a:p>
          <a:p>
            <a:r>
              <a:rPr lang="ru-RU" sz="2800" dirty="0" smtClean="0">
                <a:solidFill>
                  <a:srgbClr val="6E341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sz="2800" dirty="0" smtClean="0">
                <a:solidFill>
                  <a:srgbClr val="6E341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мпатия</a:t>
            </a:r>
            <a:r>
              <a:rPr lang="ru-RU" sz="2800" dirty="0">
                <a:solidFill>
                  <a:srgbClr val="6E341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6E341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 участниками дискуссии.</a:t>
            </a:r>
            <a:endParaRPr lang="ru-RU" sz="2800" dirty="0">
              <a:solidFill>
                <a:srgbClr val="6E341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5" descr="paren_i_devushk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50973" y="2618509"/>
            <a:ext cx="5641026" cy="42531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70974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188</TotalTime>
  <Words>147</Words>
  <Application>Microsoft Office PowerPoint</Application>
  <PresentationFormat>Произвольный</PresentationFormat>
  <Paragraphs>47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Сектор</vt:lpstr>
      <vt:lpstr>Опыт организации и контроля защиты курсовых работ студентов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Опыт организации и контроля защиты курсовых работ студентов</dc:title>
  <dc:creator>user</dc:creator>
  <cp:lastModifiedBy>Миронова Светла Геннадьевна</cp:lastModifiedBy>
  <cp:revision>40</cp:revision>
  <dcterms:created xsi:type="dcterms:W3CDTF">2016-03-01T19:26:51Z</dcterms:created>
  <dcterms:modified xsi:type="dcterms:W3CDTF">2016-03-02T10:40:01Z</dcterms:modified>
</cp:coreProperties>
</file>