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media/audio11.wav" ContentType="audio/x-wav"/>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34" r:id="rId1"/>
  </p:sldMasterIdLst>
  <p:notesMasterIdLst>
    <p:notesMasterId r:id="rId23"/>
  </p:notesMasterIdLst>
  <p:sldIdLst>
    <p:sldId id="256" r:id="rId2"/>
    <p:sldId id="275" r:id="rId3"/>
    <p:sldId id="276" r:id="rId4"/>
    <p:sldId id="277" r:id="rId5"/>
    <p:sldId id="258" r:id="rId6"/>
    <p:sldId id="259" r:id="rId7"/>
    <p:sldId id="260" r:id="rId8"/>
    <p:sldId id="261" r:id="rId9"/>
    <p:sldId id="269" r:id="rId10"/>
    <p:sldId id="262" r:id="rId11"/>
    <p:sldId id="263" r:id="rId12"/>
    <p:sldId id="264" r:id="rId13"/>
    <p:sldId id="265" r:id="rId14"/>
    <p:sldId id="266" r:id="rId15"/>
    <p:sldId id="270" r:id="rId16"/>
    <p:sldId id="271" r:id="rId17"/>
    <p:sldId id="267" r:id="rId18"/>
    <p:sldId id="272" r:id="rId19"/>
    <p:sldId id="273" r:id="rId20"/>
    <p:sldId id="278" r:id="rId21"/>
    <p:sldId id="279" r:id="rId22"/>
  </p:sldIdLst>
  <p:sldSz cx="9144000" cy="5143500" type="screen16x9"/>
  <p:notesSz cx="6858000" cy="9144000"/>
  <p:embeddedFontLst>
    <p:embeddedFont>
      <p:font typeface="Comfortaa" charset="0"/>
      <p:regular r:id="rId24"/>
      <p:bold r:id="rId25"/>
    </p:embeddedFont>
    <p:embeddedFont>
      <p:font typeface="Wingdings 3" pitchFamily="18" charset="2"/>
      <p:regular r:id="rId26"/>
    </p:embeddedFont>
    <p:embeddedFont>
      <p:font typeface="Century Gothic" pitchFamily="34" charset="0"/>
      <p:regular r:id="rId27"/>
      <p:bold r:id="rId28"/>
      <p:italic r:id="rId29"/>
      <p:boldItalic r:id="rId30"/>
    </p:embeddedFont>
    <p:embeddedFont>
      <p:font typeface="Lobster" charset="-52"/>
      <p:regular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0"/>
    <p:restoredTop sz="94713"/>
  </p:normalViewPr>
  <p:slideViewPr>
    <p:cSldViewPr snapToGrid="0">
      <p:cViewPr>
        <p:scale>
          <a:sx n="90" d="100"/>
          <a:sy n="90" d="100"/>
        </p:scale>
        <p:origin x="-1608" y="-960"/>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xmlns="" val="100578531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2992164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xmlns="" val="4120515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7ed83b0752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7ed83b0752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xmlns="" val="3813719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1910" y="1885950"/>
            <a:ext cx="6686549" cy="1697086"/>
          </a:xfrm>
        </p:spPr>
        <p:txBody>
          <a:bodyPr anchor="b">
            <a:normAutofit/>
          </a:bodyPr>
          <a:lstStyle>
            <a:lvl1pPr>
              <a:defRPr sz="4050"/>
            </a:lvl1pPr>
          </a:lstStyle>
          <a:p>
            <a:r>
              <a:rPr lang="ru-RU" smtClean="0"/>
              <a:t>Образец заголовка</a:t>
            </a:r>
            <a:endParaRPr lang="en-US" dirty="0"/>
          </a:p>
        </p:txBody>
      </p:sp>
      <p:sp>
        <p:nvSpPr>
          <p:cNvPr id="3" name="Subtitle 2"/>
          <p:cNvSpPr>
            <a:spLocks noGrp="1"/>
          </p:cNvSpPr>
          <p:nvPr>
            <p:ph type="subTitle" idx="1"/>
          </p:nvPr>
        </p:nvSpPr>
        <p:spPr>
          <a:xfrm>
            <a:off x="1941910" y="3583035"/>
            <a:ext cx="6686549" cy="844712"/>
          </a:xfrm>
        </p:spPr>
        <p:txBody>
          <a:bodyPr anchor="t"/>
          <a:lstStyle>
            <a:lvl1pPr marL="0" indent="0" algn="l">
              <a:buNone/>
              <a:defRPr>
                <a:solidFill>
                  <a:schemeClr val="tx1">
                    <a:lumMod val="65000"/>
                    <a:lumOff val="3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3242858"/>
            <a:ext cx="1308489" cy="583942"/>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0" y="3397155"/>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400525353"/>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1910" y="457200"/>
            <a:ext cx="6686549" cy="2337780"/>
          </a:xfrm>
        </p:spPr>
        <p:txBody>
          <a:bodyPr anchor="ctr">
            <a:normAutofit/>
          </a:bodyPr>
          <a:lstStyle>
            <a:lvl1pPr algn="l">
              <a:defRPr sz="36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8790537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2456259" y="2628900"/>
            <a:ext cx="5652416" cy="28575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941910" y="3265535"/>
            <a:ext cx="6686549" cy="1166898"/>
          </a:xfrm>
        </p:spPr>
        <p:txBody>
          <a:bodyPr anchor="ctr">
            <a:normAutofit/>
          </a:bodyPr>
          <a:lstStyle>
            <a:lvl1pPr marL="0" indent="0" algn="l">
              <a:buNone/>
              <a:defRPr sz="135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
        <p:nvSpPr>
          <p:cNvPr id="14" name="TextBox 13"/>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5" name="TextBox 14"/>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244616516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1910" y="1828800"/>
            <a:ext cx="6686550" cy="2043634"/>
          </a:xfrm>
        </p:spPr>
        <p:txBody>
          <a:bodyPr anchor="b">
            <a:normAutofit/>
          </a:bodyPr>
          <a:lstStyle>
            <a:lvl1pPr algn="l">
              <a:defRPr sz="36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92858088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137462" y="457200"/>
            <a:ext cx="6295445" cy="2171700"/>
          </a:xfrm>
        </p:spPr>
        <p:txBody>
          <a:bodyPr anchor="ctr">
            <a:normAutofit/>
          </a:bodyPr>
          <a:lstStyle>
            <a:lvl1pPr algn="l">
              <a:defRPr sz="36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
        <p:nvSpPr>
          <p:cNvPr id="17" name="TextBox 16"/>
          <p:cNvSpPr txBox="1"/>
          <p:nvPr/>
        </p:nvSpPr>
        <p:spPr>
          <a:xfrm>
            <a:off x="1850739" y="486004"/>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8" name="TextBox 17"/>
          <p:cNvSpPr txBox="1"/>
          <p:nvPr/>
        </p:nvSpPr>
        <p:spPr>
          <a:xfrm>
            <a:off x="8336139" y="2178980"/>
            <a:ext cx="457200" cy="438582"/>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50349403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1910" y="470555"/>
            <a:ext cx="6686549" cy="2160015"/>
          </a:xfrm>
        </p:spPr>
        <p:txBody>
          <a:bodyPr anchor="ctr">
            <a:normAutofit/>
          </a:bodyPr>
          <a:lstStyle>
            <a:lvl1pPr algn="l">
              <a:defRPr sz="36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941909" y="3257550"/>
            <a:ext cx="6686550" cy="628650"/>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941910" y="3886200"/>
            <a:ext cx="6686550" cy="547217"/>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92841177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651978709"/>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09" y="470554"/>
            <a:ext cx="1655701" cy="3962863"/>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941909" y="470554"/>
            <a:ext cx="4857750" cy="39628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189587573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 and body">
    <p:bg>
      <p:bgPr>
        <a:solidFill>
          <a:schemeClr val="dk2"/>
        </a:solidFill>
        <a:effectLst/>
      </p:bgPr>
    </p:bg>
    <p:spTree>
      <p:nvGrpSpPr>
        <p:cNvPr id="1" name="Shape 49"/>
        <p:cNvGrpSpPr/>
        <p:nvPr/>
      </p:nvGrpSpPr>
      <p:grpSpPr>
        <a:xfrm>
          <a:off x="0" y="0"/>
          <a:ext cx="0" cy="0"/>
          <a:chOff x="0" y="0"/>
          <a:chExt cx="0" cy="0"/>
        </a:xfrm>
      </p:grpSpPr>
      <p:sp>
        <p:nvSpPr>
          <p:cNvPr id="53" name="Google Shape;53;p4"/>
          <p:cNvSpPr txBox="1">
            <a:spLocks noGrp="1"/>
          </p:cNvSpPr>
          <p:nvPr>
            <p:ph type="title"/>
          </p:nvPr>
        </p:nvSpPr>
        <p:spPr>
          <a:xfrm>
            <a:off x="819150" y="845600"/>
            <a:ext cx="7505700" cy="9546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54" name="Google Shape;54;p4"/>
          <p:cNvSpPr txBox="1">
            <a:spLocks noGrp="1"/>
          </p:cNvSpPr>
          <p:nvPr>
            <p:ph type="body" idx="1"/>
          </p:nvPr>
        </p:nvSpPr>
        <p:spPr>
          <a:xfrm>
            <a:off x="819150" y="1990725"/>
            <a:ext cx="7505700" cy="2448000"/>
          </a:xfrm>
          <a:prstGeom prst="rect">
            <a:avLst/>
          </a:prstGeom>
        </p:spPr>
        <p:txBody>
          <a:bodyPr spcFirstLastPara="1" wrap="square" lIns="91425" tIns="91425" rIns="91425" bIns="91425" anchor="t" anchorCtr="0">
            <a:noAutofit/>
          </a:bodyPr>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55" name="Google Shape;55;p4"/>
          <p:cNvSpPr txBox="1">
            <a:spLocks noGrp="1"/>
          </p:cNvSpPr>
          <p:nvPr>
            <p:ph type="sldNum" idx="12"/>
          </p:nvPr>
        </p:nvSpPr>
        <p:spPr>
          <a:xfrm>
            <a:off x="8390734" y="4543668"/>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ru"/>
              <a:pPr marL="0" lvl="0" indent="0" algn="r" rtl="0">
                <a:spcBef>
                  <a:spcPts val="0"/>
                </a:spcBef>
                <a:spcAft>
                  <a:spcPts val="0"/>
                </a:spcAft>
                <a:buNone/>
              </a:pPr>
              <a:t>‹#›</a:t>
            </a:fld>
            <a:endParaRPr/>
          </a:p>
        </p:txBody>
      </p:sp>
    </p:spTree>
    <p:extLst>
      <p:ext uri="{BB962C8B-B14F-4D97-AF65-F5344CB8AC3E}">
        <p14:creationId xmlns:p14="http://schemas.microsoft.com/office/powerpoint/2010/main" xmlns="" val="137356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4694" y="468082"/>
            <a:ext cx="6683765" cy="960668"/>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941909" y="1600200"/>
            <a:ext cx="6686550" cy="283321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113470041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1910" y="1544063"/>
            <a:ext cx="6686549" cy="1101600"/>
          </a:xfrm>
        </p:spPr>
        <p:txBody>
          <a:bodyPr anchor="b"/>
          <a:lstStyle>
            <a:lvl1pPr algn="l">
              <a:defRPr sz="3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941910" y="2647597"/>
            <a:ext cx="6686549" cy="645300"/>
          </a:xfrm>
        </p:spPr>
        <p:txBody>
          <a:bodyPr anchor="t"/>
          <a:lstStyle>
            <a:lvl1pPr marL="0" indent="0" algn="l">
              <a:buNone/>
              <a:defRPr sz="1500">
                <a:solidFill>
                  <a:schemeClr val="tx1">
                    <a:lumMod val="65000"/>
                    <a:lumOff val="3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238363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0" y="2433105"/>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35144231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941909" y="1600200"/>
            <a:ext cx="3235398" cy="28332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393060" y="1594666"/>
            <a:ext cx="3235398" cy="28332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pPr/>
              <a:t>11/13/2020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590837"/>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146010106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204530" y="1479527"/>
            <a:ext cx="2994549"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1941909" y="1911725"/>
            <a:ext cx="3257170" cy="2515545"/>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29972" y="1477106"/>
            <a:ext cx="2999251" cy="432197"/>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5375218" y="1909304"/>
            <a:ext cx="3254006" cy="2515545"/>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0" y="590837"/>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1301326432"/>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282095424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18075232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1910" y="334566"/>
            <a:ext cx="2628899" cy="732234"/>
          </a:xfrm>
        </p:spPr>
        <p:txBody>
          <a:bodyPr anchor="b"/>
          <a:lstStyle>
            <a:lvl1pPr algn="l">
              <a:defRPr sz="1500" b="0"/>
            </a:lvl1pPr>
          </a:lstStyle>
          <a:p>
            <a:r>
              <a:rPr lang="ru-RU" smtClean="0"/>
              <a:t>Образец заголовка</a:t>
            </a:r>
            <a:endParaRPr lang="en-US" dirty="0"/>
          </a:p>
        </p:txBody>
      </p:sp>
      <p:sp>
        <p:nvSpPr>
          <p:cNvPr id="3" name="Content Placeholder 2"/>
          <p:cNvSpPr>
            <a:spLocks noGrp="1"/>
          </p:cNvSpPr>
          <p:nvPr>
            <p:ph idx="1"/>
          </p:nvPr>
        </p:nvSpPr>
        <p:spPr>
          <a:xfrm>
            <a:off x="4742259" y="334567"/>
            <a:ext cx="3886200" cy="4061222"/>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941910" y="1198960"/>
            <a:ext cx="2628899" cy="319682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535782"/>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308069793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1910" y="3600450"/>
            <a:ext cx="6686550" cy="425054"/>
          </a:xfrm>
        </p:spPr>
        <p:txBody>
          <a:bodyPr anchor="b">
            <a:normAutofit/>
          </a:bodyPr>
          <a:lstStyle>
            <a:lvl1pPr algn="l">
              <a:defRPr sz="18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41909" y="476224"/>
            <a:ext cx="6686550" cy="2891228"/>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ru-RU" smtClean="0"/>
              <a:t>Вставка рисунка</a:t>
            </a:r>
            <a:endParaRPr lang="en-US" dirty="0"/>
          </a:p>
        </p:txBody>
      </p:sp>
      <p:sp>
        <p:nvSpPr>
          <p:cNvPr id="4" name="Text Placeholder 3"/>
          <p:cNvSpPr>
            <a:spLocks noGrp="1"/>
          </p:cNvSpPr>
          <p:nvPr>
            <p:ph type="body" sz="half" idx="2"/>
          </p:nvPr>
        </p:nvSpPr>
        <p:spPr>
          <a:xfrm>
            <a:off x="1941910" y="4025504"/>
            <a:ext cx="6686550" cy="37028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11/13/2020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3683794"/>
            <a:ext cx="1191395" cy="380473"/>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0" y="3737316"/>
            <a:ext cx="584825" cy="273844"/>
          </a:xfrm>
        </p:spPr>
        <p:txBody>
          <a:body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210346394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171450"/>
            <a:ext cx="2138637" cy="4978971"/>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0416" y="118"/>
            <a:ext cx="1767506" cy="5139822"/>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51435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4" y="468082"/>
            <a:ext cx="6683765" cy="960668"/>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941909" y="1600200"/>
            <a:ext cx="6686550" cy="29146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771210" y="4597828"/>
            <a:ext cx="859712" cy="277797"/>
          </a:xfrm>
          <a:prstGeom prst="rect">
            <a:avLst/>
          </a:prstGeom>
        </p:spPr>
        <p:txBody>
          <a:bodyPr vert="horz" lIns="91440" tIns="45720" rIns="91440" bIns="45720" rtlCol="0" anchor="ctr"/>
          <a:lstStyle>
            <a:lvl1pPr algn="r">
              <a:defRPr sz="675">
                <a:solidFill>
                  <a:schemeClr val="tx1">
                    <a:tint val="75000"/>
                  </a:schemeClr>
                </a:solidFill>
              </a:defRPr>
            </a:lvl1pPr>
          </a:lstStyle>
          <a:p>
            <a:fld id="{B61BEF0D-F0BB-DE4B-95CE-6DB70DBA9567}" type="datetimeFigureOut">
              <a:rPr lang="en-US" smtClean="0"/>
              <a:pPr/>
              <a:t>11/13/2020</a:t>
            </a:fld>
            <a:endParaRPr lang="en-US" dirty="0"/>
          </a:p>
        </p:txBody>
      </p:sp>
      <p:sp>
        <p:nvSpPr>
          <p:cNvPr id="5" name="Footer Placeholder 4"/>
          <p:cNvSpPr>
            <a:spLocks noGrp="1"/>
          </p:cNvSpPr>
          <p:nvPr>
            <p:ph type="ftr" sz="quarter" idx="3"/>
          </p:nvPr>
        </p:nvSpPr>
        <p:spPr>
          <a:xfrm>
            <a:off x="1941910" y="4601856"/>
            <a:ext cx="5714999" cy="273844"/>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398860" y="590837"/>
            <a:ext cx="584825" cy="273844"/>
          </a:xfrm>
          <a:prstGeom prst="rect">
            <a:avLst/>
          </a:prstGeom>
        </p:spPr>
        <p:txBody>
          <a:bodyPr vert="horz" lIns="91440" tIns="45720" rIns="91440" bIns="45720" rtlCol="0" anchor="ctr"/>
          <a:lstStyle>
            <a:lvl1pPr algn="r">
              <a:defRPr sz="1500">
                <a:solidFill>
                  <a:srgbClr val="FEFFFF"/>
                </a:solidFill>
              </a:defRPr>
            </a:lvl1pPr>
          </a:lstStyle>
          <a:p>
            <a:pPr marL="0" lvl="0" indent="0" algn="r" rtl="0">
              <a:spcBef>
                <a:spcPts val="0"/>
              </a:spcBef>
              <a:spcAft>
                <a:spcPts val="0"/>
              </a:spcAft>
              <a:buNone/>
            </a:pPr>
            <a:fld id="{00000000-1234-1234-1234-123412341234}" type="slidenum">
              <a:rPr lang="ru" smtClean="0"/>
              <a:pPr marL="0" lvl="0" indent="0" algn="r" rtl="0">
                <a:spcBef>
                  <a:spcPts val="0"/>
                </a:spcBef>
                <a:spcAft>
                  <a:spcPts val="0"/>
                </a:spcAft>
                <a:buNone/>
              </a:pPr>
              <a:t>‹#›</a:t>
            </a:fld>
            <a:endParaRPr lang="ru"/>
          </a:p>
        </p:txBody>
      </p:sp>
    </p:spTree>
    <p:extLst>
      <p:ext uri="{BB962C8B-B14F-4D97-AF65-F5344CB8AC3E}">
        <p14:creationId xmlns:p14="http://schemas.microsoft.com/office/powerpoint/2010/main" xmlns="" val="1854532470"/>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Lst>
  <p:hf sldNum="0" hdr="0" ftr="0" dt="0"/>
  <p:txStyles>
    <p:titleStyle>
      <a:lvl1pPr algn="l" defTabSz="342900" rtl="0" eaLnBrk="1" latinLnBrk="0" hangingPunct="1">
        <a:spcBef>
          <a:spcPct val="0"/>
        </a:spcBef>
        <a:buNone/>
        <a:defRPr sz="27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Font typeface="Wingdings 3" charset="2"/>
        <a:buChar char=""/>
        <a:defRPr sz="135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Font typeface="Wingdings 3" charset="2"/>
        <a:buChar char=""/>
        <a:defRPr sz="105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audio" Target="../media/audio11.wav"/><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7.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4" cstate="email">
            <a:alphaModFix/>
            <a:extLst>
              <a:ext uri="{28A0092B-C50C-407E-A947-70E740481C1C}">
                <a14:useLocalDpi xmlns:a14="http://schemas.microsoft.com/office/drawing/2010/main" xmlns=""/>
              </a:ext>
            </a:extLst>
          </a:blip>
          <a:stretch>
            <a:fillRect/>
          </a:stretch>
        </a:blipFill>
        <a:effectLst/>
      </p:bgPr>
    </p:bg>
    <p:spTree>
      <p:nvGrpSpPr>
        <p:cNvPr id="1" name="Shape 127"/>
        <p:cNvGrpSpPr/>
        <p:nvPr/>
      </p:nvGrpSpPr>
      <p:grpSpPr>
        <a:xfrm>
          <a:off x="0" y="0"/>
          <a:ext cx="0" cy="0"/>
          <a:chOff x="0" y="0"/>
          <a:chExt cx="0" cy="0"/>
        </a:xfrm>
      </p:grpSpPr>
      <p:sp>
        <p:nvSpPr>
          <p:cNvPr id="128" name="Google Shape;128;p13"/>
          <p:cNvSpPr txBox="1">
            <a:spLocks noGrp="1"/>
          </p:cNvSpPr>
          <p:nvPr>
            <p:ph type="ctrTitle"/>
          </p:nvPr>
        </p:nvSpPr>
        <p:spPr>
          <a:xfrm>
            <a:off x="2106050" y="1260761"/>
            <a:ext cx="5361300" cy="1448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u" sz="2000" b="1" dirty="0" smtClean="0">
                <a:solidFill>
                  <a:srgbClr val="000000"/>
                </a:solidFill>
                <a:highlight>
                  <a:srgbClr val="FFFFFF"/>
                </a:highlight>
                <a:latin typeface="Times New Roman" pitchFamily="18" charset="0"/>
                <a:ea typeface="Comfortaa"/>
                <a:cs typeface="Times New Roman" pitchFamily="18" charset="0"/>
                <a:sym typeface="Comfortaa"/>
              </a:rPr>
              <a:t>Основы </a:t>
            </a:r>
            <a:r>
              <a:rPr lang="ru" sz="2000" b="1" dirty="0">
                <a:solidFill>
                  <a:srgbClr val="000000"/>
                </a:solidFill>
                <a:highlight>
                  <a:srgbClr val="FFFFFF"/>
                </a:highlight>
                <a:latin typeface="Times New Roman" pitchFamily="18" charset="0"/>
                <a:ea typeface="Comfortaa"/>
                <a:cs typeface="Times New Roman" pitchFamily="18" charset="0"/>
                <a:sym typeface="Comfortaa"/>
              </a:rPr>
              <a:t>общей и специальной физической подготовки. Спортивная </a:t>
            </a:r>
            <a:r>
              <a:rPr lang="ru" sz="2000" b="1" dirty="0" smtClean="0">
                <a:solidFill>
                  <a:srgbClr val="000000"/>
                </a:solidFill>
                <a:highlight>
                  <a:srgbClr val="FFFFFF"/>
                </a:highlight>
                <a:latin typeface="Times New Roman" pitchFamily="18" charset="0"/>
                <a:ea typeface="Comfortaa"/>
                <a:cs typeface="Times New Roman" pitchFamily="18" charset="0"/>
                <a:sym typeface="Comfortaa"/>
              </a:rPr>
              <a:t>подготовка.</a:t>
            </a:r>
            <a:endParaRPr sz="2000" b="1" dirty="0">
              <a:solidFill>
                <a:srgbClr val="000000"/>
              </a:solidFill>
              <a:highlight>
                <a:srgbClr val="FFFFFF"/>
              </a:highlight>
              <a:latin typeface="Times New Roman" pitchFamily="18" charset="0"/>
              <a:ea typeface="Comfortaa"/>
              <a:cs typeface="Times New Roman" pitchFamily="18" charset="0"/>
              <a:sym typeface="Comfortaa"/>
            </a:endParaRPr>
          </a:p>
          <a:p>
            <a:pPr marL="0" lvl="0" indent="0" algn="l" rtl="0">
              <a:spcBef>
                <a:spcPts val="0"/>
              </a:spcBef>
              <a:spcAft>
                <a:spcPts val="0"/>
              </a:spcAft>
              <a:buNone/>
            </a:pPr>
            <a:endParaRPr sz="2000" b="1" dirty="0">
              <a:highlight>
                <a:srgbClr val="000000"/>
              </a:highlight>
              <a:latin typeface="Comfortaa"/>
              <a:ea typeface="Comfortaa"/>
              <a:cs typeface="Comfortaa"/>
              <a:sym typeface="Comfortaa"/>
            </a:endParaRPr>
          </a:p>
        </p:txBody>
      </p:sp>
      <p:sp>
        <p:nvSpPr>
          <p:cNvPr id="129" name="Google Shape;129;p13"/>
          <p:cNvSpPr txBox="1">
            <a:spLocks noGrp="1"/>
          </p:cNvSpPr>
          <p:nvPr>
            <p:ph type="subTitle" idx="1"/>
          </p:nvPr>
        </p:nvSpPr>
        <p:spPr>
          <a:xfrm>
            <a:off x="5425888" y="2536910"/>
            <a:ext cx="3718112" cy="1056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 sz="1600" b="1" dirty="0" smtClean="0">
                <a:latin typeface="Times New Roman" pitchFamily="18" charset="0"/>
                <a:cs typeface="Times New Roman" pitchFamily="18" charset="0"/>
              </a:rPr>
              <a:t>Преподаватель высшей квалификационной категории</a:t>
            </a:r>
            <a:endParaRPr sz="1600" b="1" dirty="0">
              <a:latin typeface="Times New Roman" pitchFamily="18" charset="0"/>
              <a:cs typeface="Times New Roman" pitchFamily="18" charset="0"/>
            </a:endParaRPr>
          </a:p>
          <a:p>
            <a:pPr marL="0" lvl="0" indent="0" algn="ctr" rtl="0">
              <a:spcBef>
                <a:spcPts val="0"/>
              </a:spcBef>
              <a:spcAft>
                <a:spcPts val="0"/>
              </a:spcAft>
              <a:buNone/>
            </a:pPr>
            <a:r>
              <a:rPr lang="ru" sz="1600" b="1" dirty="0" smtClean="0">
                <a:latin typeface="Times New Roman" pitchFamily="18" charset="0"/>
                <a:cs typeface="Times New Roman" pitchFamily="18" charset="0"/>
              </a:rPr>
              <a:t>Решетов Владимир Прокопьевич</a:t>
            </a:r>
            <a:endParaRPr sz="1600" b="1" dirty="0">
              <a:latin typeface="Times New Roman" pitchFamily="18" charset="0"/>
              <a:cs typeface="Times New Roman" pitchFamily="18" charset="0"/>
            </a:endParaRPr>
          </a:p>
        </p:txBody>
      </p:sp>
      <p:sp>
        <p:nvSpPr>
          <p:cNvPr id="130" name="Google Shape;130;p13"/>
          <p:cNvSpPr txBox="1"/>
          <p:nvPr/>
        </p:nvSpPr>
        <p:spPr>
          <a:xfrm>
            <a:off x="5605100" y="-571500"/>
            <a:ext cx="7350300" cy="85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 name="Подзаголовок 2"/>
          <p:cNvSpPr txBox="1">
            <a:spLocks/>
          </p:cNvSpPr>
          <p:nvPr/>
        </p:nvSpPr>
        <p:spPr>
          <a:xfrm>
            <a:off x="0" y="0"/>
            <a:ext cx="9144000" cy="1784486"/>
          </a:xfrm>
          <a:prstGeom prst="rect">
            <a:avLst/>
          </a:prstGeom>
          <a:ln>
            <a:solidFill>
              <a:schemeClr val="bg1"/>
            </a:solidFill>
          </a:ln>
        </p:spPr>
        <p:txBody>
          <a:bodyPr vert="horz" lIns="91440" tIns="45720" rIns="91440" bIns="45720" rtlCol="0" anchor="ctr">
            <a:no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sz="1600" dirty="0" smtClean="0">
                <a:latin typeface="Times New Roman" pitchFamily="18" charset="0"/>
                <a:cs typeface="Times New Roman" pitchFamily="18" charset="0"/>
              </a:rPr>
              <a:t>ДЕПАРТАМЕНТ ОБРАЗОВАНИЯ И НАУКИ ГОРОДА МОСКВЫ</a:t>
            </a:r>
          </a:p>
          <a:p>
            <a:pPr algn="ctr"/>
            <a:r>
              <a:rPr lang="ru-RU" sz="1600" dirty="0" smtClean="0">
                <a:latin typeface="Times New Roman" pitchFamily="18" charset="0"/>
                <a:cs typeface="Times New Roman" pitchFamily="18" charset="0"/>
              </a:rPr>
              <a:t>Государственное бюджетное профессиональное образовательное учреждение города Москвы "Юридический колледж"</a:t>
            </a:r>
            <a:endParaRPr lang="ru-RU" sz="1600" dirty="0">
              <a:latin typeface="Times New Roman" pitchFamily="18" charset="0"/>
              <a:cs typeface="Times New Roman" pitchFamily="18" charset="0"/>
            </a:endParaRPr>
          </a:p>
        </p:txBody>
      </p:sp>
      <p:sp>
        <p:nvSpPr>
          <p:cNvPr id="2" name="TextBox 1"/>
          <p:cNvSpPr txBox="1"/>
          <p:nvPr/>
        </p:nvSpPr>
        <p:spPr>
          <a:xfrm>
            <a:off x="4572000" y="4363571"/>
            <a:ext cx="1170513" cy="307777"/>
          </a:xfrm>
          <a:prstGeom prst="rect">
            <a:avLst/>
          </a:prstGeom>
          <a:noFill/>
        </p:spPr>
        <p:txBody>
          <a:bodyPr wrap="none" rtlCol="0">
            <a:spAutoFit/>
          </a:bodyPr>
          <a:lstStyle/>
          <a:p>
            <a:pPr algn="ctr"/>
            <a:r>
              <a:rPr lang="ru-RU" dirty="0" smtClean="0">
                <a:latin typeface="Times New Roman" pitchFamily="18" charset="0"/>
                <a:cs typeface="Times New Roman" pitchFamily="18" charset="0"/>
              </a:rPr>
              <a:t>Москва 2020</a:t>
            </a:r>
            <a:endParaRPr lang="ru-RU" dirty="0">
              <a:latin typeface="Times New Roman" pitchFamily="18" charset="0"/>
              <a:cs typeface="Times New Roman" pitchFamily="18" charset="0"/>
            </a:endParaRPr>
          </a:p>
        </p:txBody>
      </p:sp>
    </p:spTree>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sndAc>
          <p:stSnd loop="1">
            <p:snd r:embed="rId6" name="whoosh.wav"/>
          </p:stSnd>
        </p:sndAc>
      </p:transition>
    </mc:Choice>
    <mc:Fallback>
      <p:transition spd="slow">
        <p:fade/>
        <p:sndAc>
          <p:stSnd loop="1">
            <p:snd r:embed="rId3" name="whoosh.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9150" y="153612"/>
            <a:ext cx="7505700" cy="590203"/>
          </a:xfrm>
        </p:spPr>
        <p:txBody>
          <a:bodyPr/>
          <a:lstStyle/>
          <a:p>
            <a:pPr algn="ctr"/>
            <a:r>
              <a:rPr lang="ru-RU" sz="3200" dirty="0">
                <a:solidFill>
                  <a:srgbClr val="FFFF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Средства  спортивной подготовки</a:t>
            </a:r>
          </a:p>
        </p:txBody>
      </p:sp>
      <p:sp>
        <p:nvSpPr>
          <p:cNvPr id="3" name="Текст 2"/>
          <p:cNvSpPr>
            <a:spLocks noGrp="1"/>
          </p:cNvSpPr>
          <p:nvPr>
            <p:ph type="body" idx="1"/>
          </p:nvPr>
        </p:nvSpPr>
        <p:spPr>
          <a:xfrm>
            <a:off x="515390" y="773310"/>
            <a:ext cx="8467246" cy="777414"/>
          </a:xfrm>
        </p:spPr>
        <p:txBody>
          <a:bodyPr/>
          <a:lstStyle/>
          <a:p>
            <a:pPr marL="146050" indent="0">
              <a:buNone/>
            </a:pPr>
            <a:r>
              <a:rPr lang="ru-RU" sz="1400" dirty="0">
                <a:solidFill>
                  <a:srgbClr val="FFFF00"/>
                </a:solidFill>
                <a:latin typeface="Times New Roman" panose="02020603050405020304" pitchFamily="18" charset="0"/>
                <a:cs typeface="Times New Roman" panose="02020603050405020304" pitchFamily="18" charset="0"/>
              </a:rPr>
              <a:t>Основными специфическими средствами спортивной подготовки являются физические упражнения</a:t>
            </a:r>
          </a:p>
        </p:txBody>
      </p:sp>
      <p:sp>
        <p:nvSpPr>
          <p:cNvPr id="10" name="TextBox 9"/>
          <p:cNvSpPr txBox="1"/>
          <p:nvPr/>
        </p:nvSpPr>
        <p:spPr>
          <a:xfrm>
            <a:off x="496422" y="1807482"/>
            <a:ext cx="1828800" cy="338554"/>
          </a:xfrm>
          <a:prstGeom prst="rect">
            <a:avLst/>
          </a:prstGeom>
          <a:noFill/>
        </p:spPr>
        <p:txBody>
          <a:bodyPr wrap="square" rtlCol="0">
            <a:spAutoFit/>
          </a:bodyPr>
          <a:lstStyle/>
          <a:p>
            <a:r>
              <a:rPr lang="ru-RU" sz="1600" dirty="0">
                <a:solidFill>
                  <a:srgbClr val="FFFF00"/>
                </a:solidFill>
                <a:latin typeface="Times New Roman" panose="02020603050405020304" pitchFamily="18" charset="0"/>
                <a:cs typeface="Times New Roman" panose="02020603050405020304" pitchFamily="18" charset="0"/>
              </a:rPr>
              <a:t>С</a:t>
            </a:r>
            <a:r>
              <a:rPr lang="ru-RU" sz="1600" dirty="0" smtClean="0">
                <a:solidFill>
                  <a:srgbClr val="FFFF00"/>
                </a:solidFill>
                <a:latin typeface="Times New Roman" panose="02020603050405020304" pitchFamily="18" charset="0"/>
                <a:cs typeface="Times New Roman" panose="02020603050405020304" pitchFamily="18" charset="0"/>
              </a:rPr>
              <a:t>оревновательные</a:t>
            </a:r>
            <a:endParaRPr lang="ru-RU" sz="1600" dirty="0">
              <a:solidFill>
                <a:srgbClr val="FFFF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175707" y="1822870"/>
            <a:ext cx="3146612" cy="338554"/>
          </a:xfrm>
          <a:prstGeom prst="rect">
            <a:avLst/>
          </a:prstGeom>
          <a:noFill/>
        </p:spPr>
        <p:txBody>
          <a:bodyPr wrap="square" rtlCol="0">
            <a:spAutoFit/>
          </a:bodyPr>
          <a:lstStyle/>
          <a:p>
            <a:r>
              <a:rPr lang="ru-RU" sz="1600" dirty="0" smtClean="0">
                <a:solidFill>
                  <a:srgbClr val="FFFF00"/>
                </a:solidFill>
                <a:latin typeface="Times New Roman" panose="02020603050405020304" pitchFamily="18" charset="0"/>
                <a:cs typeface="Times New Roman" panose="02020603050405020304" pitchFamily="18" charset="0"/>
              </a:rPr>
              <a:t>Специальные </a:t>
            </a:r>
            <a:r>
              <a:rPr lang="ru-RU" sz="1600" dirty="0">
                <a:solidFill>
                  <a:srgbClr val="FFFF00"/>
                </a:solidFill>
                <a:latin typeface="Times New Roman" panose="02020603050405020304" pitchFamily="18" charset="0"/>
                <a:cs typeface="Times New Roman" panose="02020603050405020304" pitchFamily="18" charset="0"/>
              </a:rPr>
              <a:t>подготовительные</a:t>
            </a:r>
          </a:p>
        </p:txBody>
      </p:sp>
      <p:sp>
        <p:nvSpPr>
          <p:cNvPr id="12" name="TextBox 11"/>
          <p:cNvSpPr txBox="1"/>
          <p:nvPr/>
        </p:nvSpPr>
        <p:spPr>
          <a:xfrm>
            <a:off x="6479688" y="1838259"/>
            <a:ext cx="2236123" cy="307777"/>
          </a:xfrm>
          <a:prstGeom prst="rect">
            <a:avLst/>
          </a:prstGeom>
          <a:noFill/>
        </p:spPr>
        <p:txBody>
          <a:bodyPr wrap="square" rtlCol="0">
            <a:spAutoFit/>
          </a:bodyPr>
          <a:lstStyle/>
          <a:p>
            <a:r>
              <a:rPr lang="ru-RU" dirty="0" err="1">
                <a:solidFill>
                  <a:srgbClr val="FFFF00"/>
                </a:solidFill>
                <a:latin typeface="Times New Roman" pitchFamily="18" charset="0"/>
                <a:cs typeface="Times New Roman" pitchFamily="18" charset="0"/>
              </a:rPr>
              <a:t>О</a:t>
            </a:r>
            <a:r>
              <a:rPr lang="ru-RU" dirty="0" err="1" smtClean="0">
                <a:solidFill>
                  <a:srgbClr val="FFFF00"/>
                </a:solidFill>
                <a:latin typeface="Times New Roman" pitchFamily="18" charset="0"/>
                <a:cs typeface="Times New Roman" pitchFamily="18" charset="0"/>
              </a:rPr>
              <a:t>бщеподготовительные</a:t>
            </a:r>
            <a:endParaRPr lang="ru-RU" dirty="0">
              <a:solidFill>
                <a:srgbClr val="FFFF00"/>
              </a:solidFill>
              <a:latin typeface="Times New Roman" pitchFamily="18" charset="0"/>
              <a:cs typeface="Times New Roman" pitchFamily="18" charset="0"/>
            </a:endParaRPr>
          </a:p>
        </p:txBody>
      </p:sp>
      <p:sp>
        <p:nvSpPr>
          <p:cNvPr id="16" name="TextBox 15"/>
          <p:cNvSpPr txBox="1"/>
          <p:nvPr/>
        </p:nvSpPr>
        <p:spPr>
          <a:xfrm>
            <a:off x="212387" y="2127566"/>
            <a:ext cx="2942698" cy="2862322"/>
          </a:xfrm>
          <a:prstGeom prst="rect">
            <a:avLst/>
          </a:prstGeom>
          <a:noFill/>
        </p:spPr>
        <p:txBody>
          <a:bodyPr wrap="square" rtlCol="0">
            <a:spAutoFit/>
          </a:bodyPr>
          <a:lstStyle/>
          <a:p>
            <a:r>
              <a:rPr lang="ru-RU" sz="1200" dirty="0">
                <a:solidFill>
                  <a:srgbClr val="FFFF00"/>
                </a:solidFill>
                <a:latin typeface="Times New Roman" panose="02020603050405020304" pitchFamily="18" charset="0"/>
                <a:cs typeface="Times New Roman" panose="02020603050405020304" pitchFamily="18" charset="0"/>
              </a:rPr>
              <a:t>это целостные двигательные действия (либо совокупность двигательных действий), которые являются средством соревновательной борьбы в избранном виде спорта и выполняются по возможности в соответствии с правилами соревнований по избранному виду спорта. Например, в тяжелой атлетике — отдельные упражнения двоеборья штангиста (рывок, толчок); в спортивном плавании — плавание определенных дистанций спортивными стилями (кроль на груди, баттерфляй, брасс, кроль на спине). Понятие «соревновательное упражнение» тождественно виду спорта.</a:t>
            </a:r>
          </a:p>
        </p:txBody>
      </p:sp>
      <p:sp>
        <p:nvSpPr>
          <p:cNvPr id="17" name="TextBox 16"/>
          <p:cNvSpPr txBox="1"/>
          <p:nvPr/>
        </p:nvSpPr>
        <p:spPr>
          <a:xfrm>
            <a:off x="3234466" y="2242768"/>
            <a:ext cx="3029093" cy="2492990"/>
          </a:xfrm>
          <a:prstGeom prst="rect">
            <a:avLst/>
          </a:prstGeom>
          <a:noFill/>
        </p:spPr>
        <p:txBody>
          <a:bodyPr wrap="square" rtlCol="0">
            <a:spAutoFit/>
          </a:bodyPr>
          <a:lstStyle/>
          <a:p>
            <a:r>
              <a:rPr lang="ru-RU" sz="1200" dirty="0">
                <a:solidFill>
                  <a:srgbClr val="FFFF00"/>
                </a:solidFill>
                <a:latin typeface="Times New Roman" panose="02020603050405020304" pitchFamily="18" charset="0"/>
                <a:cs typeface="Times New Roman" panose="02020603050405020304" pitchFamily="18" charset="0"/>
              </a:rPr>
              <a:t>это упражнения, имеющие сходство с соревновательными упражнениями по структуре движения, ритмическим, временным и другим характеристикам. Например, для легкоатлета-бегуна это будет бег отрезков избранной дистанции; для </a:t>
            </a:r>
            <a:r>
              <a:rPr lang="ru-RU" sz="1200" dirty="0" err="1">
                <a:solidFill>
                  <a:srgbClr val="FFFF00"/>
                </a:solidFill>
                <a:latin typeface="Times New Roman" panose="02020603050405020304" pitchFamily="18" charset="0"/>
                <a:cs typeface="Times New Roman" panose="02020603050405020304" pitchFamily="18" charset="0"/>
              </a:rPr>
              <a:t>игровиков</a:t>
            </a:r>
            <a:r>
              <a:rPr lang="ru-RU" sz="1200" dirty="0">
                <a:solidFill>
                  <a:srgbClr val="FFFF00"/>
                </a:solidFill>
                <a:latin typeface="Times New Roman" panose="02020603050405020304" pitchFamily="18" charset="0"/>
                <a:cs typeface="Times New Roman" panose="02020603050405020304" pitchFamily="18" charset="0"/>
              </a:rPr>
              <a:t> — игровые действия и комбинации. Другим примером могут служить упражнения, приближенные по форме к соревновательному действию: у лыжников гонщиков — упражнения на лыжероллерах; у гимнастов — упражнения на батуте и т. д.</a:t>
            </a:r>
          </a:p>
        </p:txBody>
      </p:sp>
      <p:sp>
        <p:nvSpPr>
          <p:cNvPr id="18" name="TextBox 17"/>
          <p:cNvSpPr txBox="1"/>
          <p:nvPr/>
        </p:nvSpPr>
        <p:spPr>
          <a:xfrm>
            <a:off x="6450594" y="2256801"/>
            <a:ext cx="2294313" cy="1754326"/>
          </a:xfrm>
          <a:prstGeom prst="rect">
            <a:avLst/>
          </a:prstGeom>
          <a:noFill/>
        </p:spPr>
        <p:txBody>
          <a:bodyPr wrap="square" rtlCol="0">
            <a:spAutoFit/>
          </a:bodyPr>
          <a:lstStyle/>
          <a:p>
            <a:r>
              <a:rPr lang="ru-RU" sz="1200" dirty="0" err="1">
                <a:solidFill>
                  <a:srgbClr val="FFFF00"/>
                </a:solidFill>
                <a:latin typeface="Times New Roman" panose="02020603050405020304" pitchFamily="18" charset="0"/>
                <a:cs typeface="Times New Roman" panose="02020603050405020304" pitchFamily="18" charset="0"/>
              </a:rPr>
              <a:t>Общеподготовительные</a:t>
            </a:r>
            <a:r>
              <a:rPr lang="ru-RU" sz="1200" dirty="0">
                <a:solidFill>
                  <a:srgbClr val="FFFF00"/>
                </a:solidFill>
                <a:latin typeface="Times New Roman" panose="02020603050405020304" pitchFamily="18" charset="0"/>
                <a:cs typeface="Times New Roman" panose="02020603050405020304" pitchFamily="18" charset="0"/>
              </a:rPr>
              <a:t> упражнения являются преимущественно средствами общей подготовки спортсмена. С этой целью могут использоваться самые разнообразные общефизические упражнения, упражнения из смежных видов спорта.</a:t>
            </a:r>
          </a:p>
        </p:txBody>
      </p:sp>
      <p:sp>
        <p:nvSpPr>
          <p:cNvPr id="6" name="Стрелка вниз 5">
            <a:extLst>
              <a:ext uri="{FF2B5EF4-FFF2-40B4-BE49-F238E27FC236}">
                <a16:creationId xmlns="" xmlns:a16="http://schemas.microsoft.com/office/drawing/2014/main" id="{F4E07E65-715A-A149-8E9F-6DF795EA7DB5}"/>
              </a:ext>
            </a:extLst>
          </p:cNvPr>
          <p:cNvSpPr/>
          <p:nvPr/>
        </p:nvSpPr>
        <p:spPr>
          <a:xfrm>
            <a:off x="1284152" y="1143201"/>
            <a:ext cx="149467" cy="6936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a:extLst>
              <a:ext uri="{FF2B5EF4-FFF2-40B4-BE49-F238E27FC236}">
                <a16:creationId xmlns="" xmlns:a16="http://schemas.microsoft.com/office/drawing/2014/main" id="{5A74B835-B764-4343-AFB3-3C34408532B4}"/>
              </a:ext>
            </a:extLst>
          </p:cNvPr>
          <p:cNvSpPr/>
          <p:nvPr/>
        </p:nvSpPr>
        <p:spPr>
          <a:xfrm>
            <a:off x="4430764" y="1199194"/>
            <a:ext cx="149467" cy="6936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a:extLst>
              <a:ext uri="{FF2B5EF4-FFF2-40B4-BE49-F238E27FC236}">
                <a16:creationId xmlns="" xmlns:a16="http://schemas.microsoft.com/office/drawing/2014/main" id="{443B1A49-97F4-E442-BE75-4A1EBA8E1883}"/>
              </a:ext>
            </a:extLst>
          </p:cNvPr>
          <p:cNvSpPr/>
          <p:nvPr/>
        </p:nvSpPr>
        <p:spPr>
          <a:xfrm>
            <a:off x="7523018" y="1193662"/>
            <a:ext cx="149467" cy="6936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5" name="Прямая соединительная линия 14">
            <a:extLst>
              <a:ext uri="{FF2B5EF4-FFF2-40B4-BE49-F238E27FC236}">
                <a16:creationId xmlns="" xmlns:a16="http://schemas.microsoft.com/office/drawing/2014/main" id="{40BA159E-5012-AE4E-B1BF-CDB5FBA213EF}"/>
              </a:ext>
            </a:extLst>
          </p:cNvPr>
          <p:cNvCxnSpPr/>
          <p:nvPr/>
        </p:nvCxnSpPr>
        <p:spPr>
          <a:xfrm>
            <a:off x="3075604" y="1877003"/>
            <a:ext cx="0" cy="2982879"/>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a:extLst>
              <a:ext uri="{FF2B5EF4-FFF2-40B4-BE49-F238E27FC236}">
                <a16:creationId xmlns="" xmlns:a16="http://schemas.microsoft.com/office/drawing/2014/main" id="{F30976D8-E8C7-494A-87E2-99F1B854EE53}"/>
              </a:ext>
            </a:extLst>
          </p:cNvPr>
          <p:cNvCxnSpPr/>
          <p:nvPr/>
        </p:nvCxnSpPr>
        <p:spPr>
          <a:xfrm>
            <a:off x="6249110" y="1836878"/>
            <a:ext cx="0" cy="2982879"/>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s://img2.goodfon.ru/original/2000x1258/5/19/beg-atletika-sport-run-nike.jpg"/>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6172666" y="3274531"/>
            <a:ext cx="2971334" cy="1868969"/>
          </a:xfrm>
          <a:prstGeom prst="rect">
            <a:avLst/>
          </a:prstGeom>
          <a:noFill/>
        </p:spPr>
      </p:pic>
      <p:sp>
        <p:nvSpPr>
          <p:cNvPr id="2" name="Заголовок 1"/>
          <p:cNvSpPr>
            <a:spLocks noGrp="1"/>
          </p:cNvSpPr>
          <p:nvPr>
            <p:ph type="title"/>
          </p:nvPr>
        </p:nvSpPr>
        <p:spPr>
          <a:xfrm>
            <a:off x="387685" y="-1"/>
            <a:ext cx="8432426" cy="1198561"/>
          </a:xfrm>
        </p:spPr>
        <p:txBody>
          <a:bodyPr/>
          <a:lstStyle/>
          <a:p>
            <a:pPr algn="ctr"/>
            <a:r>
              <a:rPr lang="ru-RU" dirty="0">
                <a:solidFill>
                  <a:srgbClr val="FFFF00"/>
                </a:solidFill>
                <a:latin typeface="Times New Roman" panose="02020603050405020304" pitchFamily="18" charset="0"/>
                <a:cs typeface="Times New Roman" panose="02020603050405020304" pitchFamily="18" charset="0"/>
              </a:rPr>
              <a:t>Организация и структура отдельного тренировочного занятия</a:t>
            </a:r>
          </a:p>
        </p:txBody>
      </p:sp>
      <p:sp>
        <p:nvSpPr>
          <p:cNvPr id="3" name="Текст 2"/>
          <p:cNvSpPr>
            <a:spLocks noGrp="1"/>
          </p:cNvSpPr>
          <p:nvPr>
            <p:ph type="body" idx="1"/>
          </p:nvPr>
        </p:nvSpPr>
        <p:spPr>
          <a:xfrm>
            <a:off x="345156" y="1112812"/>
            <a:ext cx="8432425" cy="2448000"/>
          </a:xfrm>
        </p:spPr>
        <p:txBody>
          <a:bodyPr/>
          <a:lstStyle/>
          <a:p>
            <a:pPr marL="146050" indent="0">
              <a:buNone/>
            </a:pPr>
            <a:r>
              <a:rPr lang="ru-RU" sz="1600" dirty="0">
                <a:solidFill>
                  <a:srgbClr val="FFFF00"/>
                </a:solidFill>
                <a:latin typeface="Times New Roman" panose="02020603050405020304" pitchFamily="18" charset="0"/>
                <a:cs typeface="Times New Roman" panose="02020603050405020304" pitchFamily="18" charset="0"/>
              </a:rPr>
              <a:t>Отдельное тренировочное занятие имеет типичные части: </a:t>
            </a:r>
            <a:r>
              <a:rPr lang="ru-RU" sz="1600" i="1" dirty="0">
                <a:solidFill>
                  <a:srgbClr val="FFFF00"/>
                </a:solidFill>
                <a:latin typeface="Times New Roman" panose="02020603050405020304" pitchFamily="18" charset="0"/>
                <a:cs typeface="Times New Roman" panose="02020603050405020304" pitchFamily="18" charset="0"/>
              </a:rPr>
              <a:t>подготовительную</a:t>
            </a:r>
            <a:r>
              <a:rPr lang="ru-RU" sz="1600" dirty="0">
                <a:solidFill>
                  <a:srgbClr val="FFFF00"/>
                </a:solidFill>
                <a:latin typeface="Times New Roman" panose="02020603050405020304" pitchFamily="18" charset="0"/>
                <a:cs typeface="Times New Roman" panose="02020603050405020304" pitchFamily="18" charset="0"/>
              </a:rPr>
              <a:t> (получившую в спортивной практике название «разминки»), </a:t>
            </a:r>
            <a:r>
              <a:rPr lang="ru-RU" sz="1600" i="1" dirty="0">
                <a:solidFill>
                  <a:srgbClr val="FFFF00"/>
                </a:solidFill>
                <a:latin typeface="Times New Roman" panose="02020603050405020304" pitchFamily="18" charset="0"/>
                <a:cs typeface="Times New Roman" panose="02020603050405020304" pitchFamily="18" charset="0"/>
              </a:rPr>
              <a:t>основную</a:t>
            </a:r>
            <a:r>
              <a:rPr lang="ru-RU" sz="1600" dirty="0">
                <a:solidFill>
                  <a:srgbClr val="FFFF00"/>
                </a:solidFill>
                <a:latin typeface="Times New Roman" panose="02020603050405020304" pitchFamily="18" charset="0"/>
                <a:cs typeface="Times New Roman" panose="02020603050405020304" pitchFamily="18" charset="0"/>
              </a:rPr>
              <a:t> и з</a:t>
            </a:r>
            <a:r>
              <a:rPr lang="ru-RU" sz="1600" i="1" dirty="0">
                <a:solidFill>
                  <a:srgbClr val="FFFF00"/>
                </a:solidFill>
                <a:latin typeface="Times New Roman" panose="02020603050405020304" pitchFamily="18" charset="0"/>
                <a:cs typeface="Times New Roman" panose="02020603050405020304" pitchFamily="18" charset="0"/>
              </a:rPr>
              <a:t>аключительную</a:t>
            </a:r>
            <a:r>
              <a:rPr lang="ru-RU" sz="1600" dirty="0">
                <a:solidFill>
                  <a:srgbClr val="FFFF00"/>
                </a:solidFill>
                <a:latin typeface="Times New Roman" panose="02020603050405020304" pitchFamily="18" charset="0"/>
                <a:cs typeface="Times New Roman" panose="02020603050405020304" pitchFamily="18" charset="0"/>
              </a:rPr>
              <a:t>. </a:t>
            </a:r>
          </a:p>
          <a:p>
            <a:pPr marL="146050" indent="0">
              <a:buNone/>
            </a:pPr>
            <a:r>
              <a:rPr lang="ru-RU" sz="1600" dirty="0">
                <a:solidFill>
                  <a:srgbClr val="FFFF00"/>
                </a:solidFill>
                <a:latin typeface="Times New Roman" panose="02020603050405020304" pitchFamily="18" charset="0"/>
                <a:cs typeface="Times New Roman" panose="02020603050405020304" pitchFamily="18" charset="0"/>
              </a:rPr>
              <a:t>Содержание отдельного тренировочного занятия определяется направленностью решаемых двигательных задач. Для спортивной практики не типично множество основных задач, намеченных на отдельное занятие. Повышенная сложность требований спортивного совершенствования обязывает контролировать усилия в каждом отдельном занятии на относительно небольшом круге заданий. Нередко основное содержание тренировочного занятия может составлять всего один вид двигательной деятельности, например кроссовый бег.</a:t>
            </a:r>
          </a:p>
        </p:txBody>
      </p:sp>
    </p:spTree>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Ð Ð°Ð·Ð¼Ð¸Ð½ÐºÐ° Ð¿ÐµÑÐµÐ´ ÑÑÐµÐ½Ð¸ÑÐ¾Ð²ÐºÐ¾Ð¹ Ð´Ð¾Ð¼Ð° Ð¸ Ð² ÑÑÐµÐ½Ð°Ð¶ÐµÑÐ½Ð¾Ð¼ Ð·Ð°Ð»Ðµ â ÑÐ¿ÑÐ°Ð¶Ð½ÐµÐ½Ð¸Ñ"/>
          <p:cNvPicPr>
            <a:picLocks noChangeAspect="1" noChangeArrowheads="1"/>
          </p:cNvPicPr>
          <p:nvPr/>
        </p:nvPicPr>
        <p:blipFill rotWithShape="1">
          <a:blip r:embed="rId2" cstate="email">
            <a:extLst>
              <a:ext uri="{28A0092B-C50C-407E-A947-70E740481C1C}">
                <a14:useLocalDpi xmlns:a14="http://schemas.microsoft.com/office/drawing/2010/main" xmlns=""/>
              </a:ext>
            </a:extLst>
          </a:blip>
          <a:srcRect/>
          <a:stretch/>
        </p:blipFill>
        <p:spPr bwMode="auto">
          <a:xfrm>
            <a:off x="255326" y="2781180"/>
            <a:ext cx="2157972" cy="2149942"/>
          </a:xfrm>
          <a:prstGeom prst="rect">
            <a:avLst/>
          </a:prstGeom>
          <a:noFill/>
        </p:spPr>
      </p:pic>
      <p:pic>
        <p:nvPicPr>
          <p:cNvPr id="25608" name="Picture 8" descr="Ð Ð°Ð·Ð¼Ð¸Ð½ÐºÐ° Ð¿ÐµÑÐµÐ´ ÑÑÐµÐ½Ð¸ÑÐ¾Ð²ÐºÐ¾Ð¹ Ð´Ð¾Ð¼Ð° Ð¸ Ð² ÑÑÐµÐ½Ð°Ð¶ÐµÑÐ½Ð¾Ð¼ Ð·Ð°Ð»Ðµ â ÑÐ¿ÑÐ°Ð¶Ð½ÐµÐ½Ð¸Ñ"/>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a:stretch/>
        </p:blipFill>
        <p:spPr bwMode="auto">
          <a:xfrm>
            <a:off x="6492244" y="2775637"/>
            <a:ext cx="2396430" cy="2043286"/>
          </a:xfrm>
          <a:prstGeom prst="rect">
            <a:avLst/>
          </a:prstGeom>
          <a:noFill/>
        </p:spPr>
      </p:pic>
      <p:pic>
        <p:nvPicPr>
          <p:cNvPr id="25606" name="Picture 6" descr="Ð Ð°Ð·Ð¼Ð¸Ð½ÐºÐ° Ð¿ÐµÑÐµÐ´ ÑÑÐµÐ½Ð¸ÑÐ¾Ð²ÐºÐ¾Ð¹ Ð´Ð¾Ð¼Ð° Ð¸ Ð² ÑÑÐµÐ½Ð°Ð¶ÐµÑÐ½Ð¾Ð¼ Ð·Ð°Ð»Ðµ â ÑÐ¿ÑÐ°Ð¶Ð½ÐµÐ½Ð¸Ñ"/>
          <p:cNvPicPr>
            <a:picLocks noChangeAspect="1" noChangeArrowheads="1"/>
          </p:cNvPicPr>
          <p:nvPr/>
        </p:nvPicPr>
        <p:blipFill rotWithShape="1">
          <a:blip r:embed="rId4">
            <a:extLst>
              <a:ext uri="{28A0092B-C50C-407E-A947-70E740481C1C}">
                <a14:useLocalDpi xmlns:a14="http://schemas.microsoft.com/office/drawing/2010/main" xmlns=""/>
              </a:ext>
            </a:extLst>
          </a:blip>
          <a:srcRect/>
          <a:stretch/>
        </p:blipFill>
        <p:spPr bwMode="auto">
          <a:xfrm>
            <a:off x="6055540" y="739872"/>
            <a:ext cx="3088460" cy="1752600"/>
          </a:xfrm>
          <a:prstGeom prst="rect">
            <a:avLst/>
          </a:prstGeom>
          <a:noFill/>
        </p:spPr>
      </p:pic>
      <p:pic>
        <p:nvPicPr>
          <p:cNvPr id="25602" name="Picture 2" descr="Ð Ð°Ð·Ð¼Ð¸Ð½ÐºÐ° Ð¿ÐµÑÐµÐ´ ÑÑÐµÐ½Ð¸ÑÐ¾Ð²ÐºÐ¾Ð¹ Ð´Ð¾Ð¼Ð° Ð¸ Ð² ÑÑÐµÐ½Ð°Ð¶ÐµÑÐ½Ð¾Ð¼ Ð·Ð°Ð»Ðµ â ÑÐ¿ÑÐ°Ð¶Ð½ÐµÐ½Ð¸Ñ"/>
          <p:cNvPicPr>
            <a:picLocks noChangeAspect="1" noChangeArrowheads="1"/>
          </p:cNvPicPr>
          <p:nvPr/>
        </p:nvPicPr>
        <p:blipFill rotWithShape="1">
          <a:blip r:embed="rId5" cstate="email">
            <a:extLst>
              <a:ext uri="{28A0092B-C50C-407E-A947-70E740481C1C}">
                <a14:useLocalDpi xmlns:a14="http://schemas.microsoft.com/office/drawing/2010/main" xmlns=""/>
              </a:ext>
            </a:extLst>
          </a:blip>
          <a:srcRect/>
          <a:stretch/>
        </p:blipFill>
        <p:spPr bwMode="auto">
          <a:xfrm>
            <a:off x="255327" y="645347"/>
            <a:ext cx="2413446" cy="2005445"/>
          </a:xfrm>
          <a:prstGeom prst="rect">
            <a:avLst/>
          </a:prstGeom>
          <a:noFill/>
        </p:spPr>
      </p:pic>
      <p:sp>
        <p:nvSpPr>
          <p:cNvPr id="2" name="Заголовок 1"/>
          <p:cNvSpPr>
            <a:spLocks noGrp="1"/>
          </p:cNvSpPr>
          <p:nvPr>
            <p:ph type="title"/>
          </p:nvPr>
        </p:nvSpPr>
        <p:spPr/>
        <p:txBody>
          <a:bodyPr/>
          <a:lstStyle/>
          <a:p>
            <a:r>
              <a:rPr lang="ru-RU" dirty="0"/>
              <a:t>  </a:t>
            </a:r>
          </a:p>
        </p:txBody>
      </p:sp>
      <p:sp>
        <p:nvSpPr>
          <p:cNvPr id="3" name="Текст 2"/>
          <p:cNvSpPr>
            <a:spLocks noGrp="1"/>
          </p:cNvSpPr>
          <p:nvPr>
            <p:ph type="body" idx="1"/>
          </p:nvPr>
        </p:nvSpPr>
        <p:spPr>
          <a:xfrm>
            <a:off x="2615610" y="622150"/>
            <a:ext cx="3475394" cy="2448000"/>
          </a:xfrm>
        </p:spPr>
        <p:txBody>
          <a:bodyPr/>
          <a:lstStyle/>
          <a:p>
            <a:pPr marL="146050" indent="0">
              <a:buNone/>
            </a:pPr>
            <a:r>
              <a:rPr lang="ru-RU" sz="1600" dirty="0">
                <a:solidFill>
                  <a:srgbClr val="FFFF00"/>
                </a:solidFill>
                <a:latin typeface="Times New Roman" panose="02020603050405020304" pitchFamily="18" charset="0"/>
                <a:cs typeface="Times New Roman" panose="02020603050405020304" pitchFamily="18" charset="0"/>
              </a:rPr>
              <a:t>Любая физическая тренировка должна начинаться с разминки. </a:t>
            </a:r>
            <a:endParaRPr lang="ru-RU" sz="1600" dirty="0" smtClean="0">
              <a:solidFill>
                <a:srgbClr val="FFFF00"/>
              </a:solidFill>
              <a:latin typeface="Times New Roman" panose="02020603050405020304" pitchFamily="18" charset="0"/>
              <a:cs typeface="Times New Roman" panose="02020603050405020304" pitchFamily="18" charset="0"/>
            </a:endParaRPr>
          </a:p>
          <a:p>
            <a:pPr marL="146050" indent="0">
              <a:buNone/>
            </a:pPr>
            <a:r>
              <a:rPr lang="ru-RU" sz="1600" dirty="0" smtClean="0">
                <a:solidFill>
                  <a:srgbClr val="FFFF00"/>
                </a:solidFill>
                <a:latin typeface="Times New Roman" panose="02020603050405020304" pitchFamily="18" charset="0"/>
                <a:cs typeface="Times New Roman" panose="02020603050405020304" pitchFamily="18" charset="0"/>
              </a:rPr>
              <a:t>Это </a:t>
            </a:r>
            <a:r>
              <a:rPr lang="ru-RU" sz="1600" dirty="0">
                <a:solidFill>
                  <a:srgbClr val="FFFF00"/>
                </a:solidFill>
                <a:latin typeface="Times New Roman" panose="02020603050405020304" pitchFamily="18" charset="0"/>
                <a:cs typeface="Times New Roman" panose="02020603050405020304" pitchFamily="18" charset="0"/>
              </a:rPr>
              <a:t>жесткое и необходимое условие методики проведения занятий, и оно вполне объяснимо. Физиологической предпосылкой, способствующей совершенствованию мышечной деятельности во время занятий физическими упражнениями, должна быть определенная степень возбудимости ЦНС, соматической и вегетативной нервных систем. Это состояние организма может быть достигнуто в первую очередь подготовительными, разминочными упражнениями.</a:t>
            </a:r>
          </a:p>
        </p:txBody>
      </p:sp>
      <p:sp>
        <p:nvSpPr>
          <p:cNvPr id="4" name="Прямоугольник 3">
            <a:extLst>
              <a:ext uri="{FF2B5EF4-FFF2-40B4-BE49-F238E27FC236}">
                <a16:creationId xmlns="" xmlns:a16="http://schemas.microsoft.com/office/drawing/2014/main" id="{2C403803-8E5F-5D44-8785-8B90891DFB57}"/>
              </a:ext>
            </a:extLst>
          </p:cNvPr>
          <p:cNvSpPr/>
          <p:nvPr/>
        </p:nvSpPr>
        <p:spPr>
          <a:xfrm>
            <a:off x="918803" y="127591"/>
            <a:ext cx="7902467" cy="369332"/>
          </a:xfrm>
          <a:prstGeom prst="rect">
            <a:avLst/>
          </a:prstGeom>
        </p:spPr>
        <p:txBody>
          <a:bodyPr wrap="square">
            <a:spAutoFit/>
          </a:bodyPr>
          <a:lstStyle/>
          <a:p>
            <a:pPr marL="146050" indent="0">
              <a:buNone/>
            </a:pPr>
            <a:r>
              <a:rPr lang="ru-RU" sz="1800" i="1" dirty="0">
                <a:solidFill>
                  <a:srgbClr val="FFFF00"/>
                </a:solidFill>
                <a:latin typeface="Times New Roman" panose="02020603050405020304" pitchFamily="18" charset="0"/>
                <a:cs typeface="Times New Roman" panose="02020603050405020304" pitchFamily="18" charset="0"/>
              </a:rPr>
              <a:t>Подготовительная</a:t>
            </a:r>
            <a:r>
              <a:rPr lang="ru-RU" sz="1800" dirty="0">
                <a:solidFill>
                  <a:srgbClr val="FFFF00"/>
                </a:solidFill>
                <a:latin typeface="Times New Roman" panose="02020603050405020304" pitchFamily="18" charset="0"/>
                <a:cs typeface="Times New Roman" panose="02020603050405020304" pitchFamily="18" charset="0"/>
              </a:rPr>
              <a:t> часть учебно-тренировочного занятия или разминка. </a:t>
            </a:r>
          </a:p>
        </p:txBody>
      </p:sp>
    </p:spTree>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fitness-for-man.com/wp-content/uploads/2018/01/4ac8d1269b12397451905a583a33b4bb.jpg"/>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745672" y="210532"/>
            <a:ext cx="5918843" cy="2156150"/>
          </a:xfrm>
          <a:prstGeom prst="rect">
            <a:avLst/>
          </a:prstGeom>
          <a:noFill/>
        </p:spPr>
      </p:pic>
      <p:sp>
        <p:nvSpPr>
          <p:cNvPr id="3" name="Текст 2"/>
          <p:cNvSpPr>
            <a:spLocks noGrp="1"/>
          </p:cNvSpPr>
          <p:nvPr>
            <p:ph type="body" idx="1"/>
          </p:nvPr>
        </p:nvSpPr>
        <p:spPr>
          <a:xfrm>
            <a:off x="404407" y="2413591"/>
            <a:ext cx="8605121" cy="2319774"/>
          </a:xfrm>
        </p:spPr>
        <p:txBody>
          <a:bodyPr/>
          <a:lstStyle/>
          <a:p>
            <a:pPr>
              <a:buNone/>
            </a:pPr>
            <a:r>
              <a:rPr lang="ru-RU" sz="1600" i="1" dirty="0">
                <a:solidFill>
                  <a:srgbClr val="FFFF00"/>
                </a:solidFill>
                <a:latin typeface="Times New Roman" panose="02020603050405020304" pitchFamily="18" charset="0"/>
                <a:cs typeface="Times New Roman" panose="02020603050405020304" pitchFamily="18" charset="0"/>
              </a:rPr>
              <a:t>Сущность разминки </a:t>
            </a:r>
            <a:r>
              <a:rPr lang="ru-RU" sz="1600" dirty="0">
                <a:solidFill>
                  <a:srgbClr val="FFFF00"/>
                </a:solidFill>
                <a:latin typeface="Times New Roman" panose="02020603050405020304" pitchFamily="18" charset="0"/>
                <a:cs typeface="Times New Roman" panose="02020603050405020304" pitchFamily="18" charset="0"/>
              </a:rPr>
              <a:t>заключается в повышении подвижности вегетативных органов и систем</a:t>
            </a:r>
          </a:p>
          <a:p>
            <a:pPr>
              <a:buNone/>
            </a:pPr>
            <a:r>
              <a:rPr lang="ru-RU" sz="1600" dirty="0">
                <a:solidFill>
                  <a:srgbClr val="FFFF00"/>
                </a:solidFill>
                <a:latin typeface="Times New Roman" panose="02020603050405020304" pitchFamily="18" charset="0"/>
                <a:cs typeface="Times New Roman" panose="02020603050405020304" pitchFamily="18" charset="0"/>
              </a:rPr>
              <a:t>человека и возбудимости нервных процессов. </a:t>
            </a:r>
          </a:p>
          <a:p>
            <a:pPr>
              <a:buNone/>
            </a:pPr>
            <a:r>
              <a:rPr lang="ru-RU" sz="1600" dirty="0">
                <a:solidFill>
                  <a:srgbClr val="FFFF00"/>
                </a:solidFill>
                <a:latin typeface="Times New Roman" panose="02020603050405020304" pitchFamily="18" charset="0"/>
                <a:cs typeface="Times New Roman" panose="02020603050405020304" pitchFamily="18" charset="0"/>
              </a:rPr>
              <a:t>Предварительная мышечная работа способствует ускорению физико-химических процессов</a:t>
            </a:r>
          </a:p>
          <a:p>
            <a:pPr>
              <a:buNone/>
            </a:pPr>
            <a:r>
              <a:rPr lang="ru-RU" sz="1600" dirty="0">
                <a:solidFill>
                  <a:srgbClr val="FFFF00"/>
                </a:solidFill>
                <a:latin typeface="Times New Roman" panose="02020603050405020304" pitchFamily="18" charset="0"/>
                <a:cs typeface="Times New Roman" panose="02020603050405020304" pitchFamily="18" charset="0"/>
              </a:rPr>
              <a:t>обмена веществ, а именно в самой скелетной мускулатуре, что отражается на повышении</a:t>
            </a:r>
          </a:p>
          <a:p>
            <a:pPr>
              <a:buNone/>
            </a:pPr>
            <a:r>
              <a:rPr lang="ru-RU" sz="1600" dirty="0">
                <a:solidFill>
                  <a:srgbClr val="FFFF00"/>
                </a:solidFill>
                <a:latin typeface="Times New Roman" panose="02020603050405020304" pitchFamily="18" charset="0"/>
                <a:cs typeface="Times New Roman" panose="02020603050405020304" pitchFamily="18" charset="0"/>
              </a:rPr>
              <a:t>внутренней температуры, облегчающей химические реакции.</a:t>
            </a:r>
          </a:p>
          <a:p>
            <a:pPr>
              <a:buNone/>
            </a:pPr>
            <a:r>
              <a:rPr lang="ru-RU" sz="1600" dirty="0">
                <a:solidFill>
                  <a:srgbClr val="FFFF00"/>
                </a:solidFill>
                <a:latin typeface="Times New Roman" panose="02020603050405020304" pitchFamily="18" charset="0"/>
                <a:cs typeface="Times New Roman" panose="02020603050405020304" pitchFamily="18" charset="0"/>
              </a:rPr>
              <a:t>В процессе разминки работоспособность повышается постепенно, примерно до уровня,</a:t>
            </a:r>
          </a:p>
          <a:p>
            <a:pPr>
              <a:buNone/>
            </a:pPr>
            <a:r>
              <a:rPr lang="ru-RU" sz="1600" dirty="0">
                <a:solidFill>
                  <a:srgbClr val="FFFF00"/>
                </a:solidFill>
                <a:latin typeface="Times New Roman" panose="02020603050405020304" pitchFamily="18" charset="0"/>
                <a:cs typeface="Times New Roman" panose="02020603050405020304" pitchFamily="18" charset="0"/>
              </a:rPr>
              <a:t>необходимого в период основной работы. Другими словами, разминка решает задачу</a:t>
            </a:r>
          </a:p>
          <a:p>
            <a:pPr>
              <a:buNone/>
            </a:pPr>
            <a:r>
              <a:rPr lang="ru-RU" sz="1600" dirty="0">
                <a:solidFill>
                  <a:srgbClr val="FFFF00"/>
                </a:solidFill>
                <a:latin typeface="Times New Roman" panose="02020603050405020304" pitchFamily="18" charset="0"/>
                <a:cs typeface="Times New Roman" panose="02020603050405020304" pitchFamily="18" charset="0"/>
              </a:rPr>
              <a:t>усиления деятельности организма и его отдельных систем для обеспечения вывода на</a:t>
            </a:r>
          </a:p>
          <a:p>
            <a:pPr>
              <a:buNone/>
            </a:pPr>
            <a:r>
              <a:rPr lang="ru-RU" sz="1600" dirty="0">
                <a:solidFill>
                  <a:srgbClr val="FFFF00"/>
                </a:solidFill>
                <a:latin typeface="Times New Roman" panose="02020603050405020304" pitchFamily="18" charset="0"/>
                <a:cs typeface="Times New Roman" panose="02020603050405020304" pitchFamily="18" charset="0"/>
              </a:rPr>
              <a:t>необходимый уровень работоспособности.</a:t>
            </a:r>
          </a:p>
          <a:p>
            <a:endParaRPr lang="ru-RU" sz="160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p>
        </p:txBody>
      </p:sp>
      <p:pic>
        <p:nvPicPr>
          <p:cNvPr id="27650" name="Picture 2" descr="https://www.culture.ru/storage/images/ddbb22feb382d646e0e205d01f22759a/1f73e7acad1184339902f1e54274ea84.jpg"/>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5746100" y="1926959"/>
            <a:ext cx="3032100" cy="2021400"/>
          </a:xfrm>
          <a:prstGeom prst="rect">
            <a:avLst/>
          </a:prstGeom>
          <a:noFill/>
        </p:spPr>
      </p:pic>
      <p:sp>
        <p:nvSpPr>
          <p:cNvPr id="4" name="Прямоугольник 3">
            <a:extLst>
              <a:ext uri="{FF2B5EF4-FFF2-40B4-BE49-F238E27FC236}">
                <a16:creationId xmlns="" xmlns:a16="http://schemas.microsoft.com/office/drawing/2014/main" id="{4BCF1DE1-C3AA-054F-A6E2-ED2C3E6A81F8}"/>
              </a:ext>
            </a:extLst>
          </p:cNvPr>
          <p:cNvSpPr/>
          <p:nvPr/>
        </p:nvSpPr>
        <p:spPr>
          <a:xfrm>
            <a:off x="280636" y="742304"/>
            <a:ext cx="8497564" cy="4185761"/>
          </a:xfrm>
          <a:prstGeom prst="rect">
            <a:avLst/>
          </a:prstGeom>
        </p:spPr>
        <p:txBody>
          <a:bodyPr wrap="square">
            <a:spAutoFit/>
          </a:bodyPr>
          <a:lstStyle/>
          <a:p>
            <a:pPr algn="just"/>
            <a:r>
              <a:rPr lang="ru-RU" dirty="0">
                <a:solidFill>
                  <a:srgbClr val="FFFF00"/>
                </a:solidFill>
                <a:latin typeface="times new roman" panose="02020603050405020304" pitchFamily="18" charset="0"/>
              </a:rPr>
              <a:t>Обеспечивает решение задач по обучению техники двигательных действий и воспитанию физических и личностных качеств.</a:t>
            </a:r>
          </a:p>
          <a:p>
            <a:pPr algn="just"/>
            <a:r>
              <a:rPr lang="ru-RU" dirty="0">
                <a:solidFill>
                  <a:srgbClr val="FFFF00"/>
                </a:solidFill>
                <a:latin typeface="times new roman" panose="02020603050405020304" pitchFamily="18" charset="0"/>
              </a:rPr>
              <a:t>Учебно-тренировочные занятия, направленные на повышение уровня физической подготовленности строятся на основе использования разнообразных физических упражнений — общеразвивающих, спортивных, отражающих специфику избранного вида спорта, упражнений из других видов спорта.</a:t>
            </a:r>
          </a:p>
          <a:p>
            <a:pPr algn="just"/>
            <a:r>
              <a:rPr lang="ru-RU" dirty="0">
                <a:solidFill>
                  <a:srgbClr val="FFFF00"/>
                </a:solidFill>
                <a:latin typeface="times new roman" panose="02020603050405020304" pitchFamily="18" charset="0"/>
              </a:rPr>
              <a:t>Используются </a:t>
            </a:r>
            <a:r>
              <a:rPr lang="ru-RU" i="1" dirty="0">
                <a:solidFill>
                  <a:srgbClr val="FFFF00"/>
                </a:solidFill>
                <a:latin typeface="times new roman" panose="02020603050405020304" pitchFamily="18" charset="0"/>
              </a:rPr>
              <a:t>различные методы тренировки</a:t>
            </a:r>
            <a:r>
              <a:rPr lang="ru-RU" dirty="0">
                <a:solidFill>
                  <a:srgbClr val="FFFF00"/>
                </a:solidFill>
                <a:latin typeface="times new roman" panose="02020603050405020304" pitchFamily="18" charset="0"/>
              </a:rPr>
              <a:t>: </a:t>
            </a:r>
          </a:p>
          <a:p>
            <a:pPr marL="285750" indent="-285750" algn="just">
              <a:buFont typeface="Wingdings" pitchFamily="2" charset="2"/>
              <a:buChar char="ü"/>
            </a:pPr>
            <a:r>
              <a:rPr lang="ru-RU" dirty="0">
                <a:solidFill>
                  <a:srgbClr val="FFFF00"/>
                </a:solidFill>
                <a:latin typeface="times new roman" panose="02020603050405020304" pitchFamily="18" charset="0"/>
              </a:rPr>
              <a:t>равномерный, </a:t>
            </a:r>
          </a:p>
          <a:p>
            <a:pPr marL="285750" indent="-285750" algn="just">
              <a:buFont typeface="Wingdings" pitchFamily="2" charset="2"/>
              <a:buChar char="ü"/>
            </a:pPr>
            <a:r>
              <a:rPr lang="ru-RU" dirty="0">
                <a:solidFill>
                  <a:srgbClr val="FFFF00"/>
                </a:solidFill>
                <a:latin typeface="times new roman" panose="02020603050405020304" pitchFamily="18" charset="0"/>
              </a:rPr>
              <a:t>повторный, </a:t>
            </a:r>
          </a:p>
          <a:p>
            <a:pPr marL="285750" indent="-285750" algn="just">
              <a:buFont typeface="Wingdings" pitchFamily="2" charset="2"/>
              <a:buChar char="ü"/>
            </a:pPr>
            <a:r>
              <a:rPr lang="ru-RU" dirty="0">
                <a:solidFill>
                  <a:srgbClr val="FFFF00"/>
                </a:solidFill>
                <a:latin typeface="times new roman" panose="02020603050405020304" pitchFamily="18" charset="0"/>
              </a:rPr>
              <a:t>интервальный, </a:t>
            </a:r>
          </a:p>
          <a:p>
            <a:pPr marL="285750" indent="-285750" algn="just">
              <a:buFont typeface="Wingdings" pitchFamily="2" charset="2"/>
              <a:buChar char="ü"/>
            </a:pPr>
            <a:r>
              <a:rPr lang="ru-RU" dirty="0">
                <a:solidFill>
                  <a:srgbClr val="FFFF00"/>
                </a:solidFill>
                <a:latin typeface="times new roman" panose="02020603050405020304" pitchFamily="18" charset="0"/>
              </a:rPr>
              <a:t>круговой, </a:t>
            </a:r>
          </a:p>
          <a:p>
            <a:pPr marL="285750" indent="-285750" algn="just">
              <a:buFont typeface="Wingdings" pitchFamily="2" charset="2"/>
              <a:buChar char="ü"/>
            </a:pPr>
            <a:r>
              <a:rPr lang="ru-RU" dirty="0">
                <a:solidFill>
                  <a:srgbClr val="FFFF00"/>
                </a:solidFill>
                <a:latin typeface="times new roman" panose="02020603050405020304" pitchFamily="18" charset="0"/>
              </a:rPr>
              <a:t>соревновательный,</a:t>
            </a:r>
          </a:p>
          <a:p>
            <a:pPr marL="285750" indent="-285750" algn="just">
              <a:buFont typeface="Wingdings" pitchFamily="2" charset="2"/>
              <a:buChar char="ü"/>
            </a:pPr>
            <a:r>
              <a:rPr lang="ru-RU" dirty="0">
                <a:solidFill>
                  <a:srgbClr val="FFFF00"/>
                </a:solidFill>
                <a:latin typeface="times new roman" panose="02020603050405020304" pitchFamily="18" charset="0"/>
              </a:rPr>
              <a:t>игровой. </a:t>
            </a:r>
          </a:p>
          <a:p>
            <a:pPr marL="285750" indent="-285750" algn="just">
              <a:buFont typeface="Wingdings" pitchFamily="2" charset="2"/>
              <a:buChar char="ü"/>
            </a:pPr>
            <a:endParaRPr lang="ru-RU" dirty="0">
              <a:solidFill>
                <a:srgbClr val="FFFF00"/>
              </a:solidFill>
              <a:latin typeface="times new roman" panose="02020603050405020304" pitchFamily="18" charset="0"/>
            </a:endParaRPr>
          </a:p>
          <a:p>
            <a:pPr marL="285750" indent="-285750" algn="just">
              <a:buFont typeface="Wingdings" pitchFamily="2" charset="2"/>
              <a:buChar char="ü"/>
            </a:pPr>
            <a:endParaRPr lang="ru-RU" dirty="0">
              <a:solidFill>
                <a:srgbClr val="FFFF00"/>
              </a:solidFill>
              <a:latin typeface="times new roman" panose="02020603050405020304" pitchFamily="18" charset="0"/>
            </a:endParaRPr>
          </a:p>
          <a:p>
            <a:pPr marL="285750" indent="-285750" algn="just">
              <a:buFont typeface="Wingdings" pitchFamily="2" charset="2"/>
              <a:buChar char="ü"/>
            </a:pPr>
            <a:endParaRPr lang="ru-RU" dirty="0">
              <a:solidFill>
                <a:srgbClr val="FFFF00"/>
              </a:solidFill>
              <a:latin typeface="times new roman" panose="02020603050405020304" pitchFamily="18" charset="0"/>
            </a:endParaRPr>
          </a:p>
          <a:p>
            <a:pPr algn="just"/>
            <a:r>
              <a:rPr lang="ru-RU" dirty="0">
                <a:solidFill>
                  <a:srgbClr val="FFFF00"/>
                </a:solidFill>
                <a:latin typeface="times new roman" panose="02020603050405020304" pitchFamily="18" charset="0"/>
              </a:rPr>
              <a:t>Объем и интенсивность применяемых общеразвивающих, специально-подготовительных, соревновательных упражнений; количество повторений, серий, характер и продолжительность отдыха подбираются с учетом пола, возраста, состояния здоровья, уровня подготовленности, психофизического состояния, условий мест занятий.</a:t>
            </a:r>
          </a:p>
        </p:txBody>
      </p:sp>
      <p:sp>
        <p:nvSpPr>
          <p:cNvPr id="5" name="Прямоугольник 4">
            <a:extLst>
              <a:ext uri="{FF2B5EF4-FFF2-40B4-BE49-F238E27FC236}">
                <a16:creationId xmlns="" xmlns:a16="http://schemas.microsoft.com/office/drawing/2014/main" id="{4917ACE4-E796-514D-A6D3-DE1FD795CAF0}"/>
              </a:ext>
            </a:extLst>
          </p:cNvPr>
          <p:cNvSpPr/>
          <p:nvPr/>
        </p:nvSpPr>
        <p:spPr>
          <a:xfrm>
            <a:off x="1869954" y="215435"/>
            <a:ext cx="5540299" cy="400110"/>
          </a:xfrm>
          <a:prstGeom prst="rect">
            <a:avLst/>
          </a:prstGeom>
        </p:spPr>
        <p:txBody>
          <a:bodyPr wrap="none">
            <a:spAutoFit/>
          </a:bodyPr>
          <a:lstStyle/>
          <a:p>
            <a:r>
              <a:rPr lang="ru-RU" sz="2000" dirty="0">
                <a:solidFill>
                  <a:srgbClr val="FFFF00"/>
                </a:solidFill>
                <a:latin typeface="times new roman" panose="02020603050405020304" pitchFamily="18" charset="0"/>
              </a:rPr>
              <a:t>Основная часть учебно-тренировочного занятия </a:t>
            </a:r>
            <a:endParaRPr lang="ru-RU" sz="2000" dirty="0">
              <a:solidFill>
                <a:srgbClr val="FFFF00"/>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avatars.mds.yandex.net/get-pdb/916253/ad2ef415-5995-4461-87b6-202d90cb0234/s1200?webp=false">
            <a:extLst>
              <a:ext uri="{FF2B5EF4-FFF2-40B4-BE49-F238E27FC236}">
                <a16:creationId xmlns="" xmlns:a16="http://schemas.microsoft.com/office/drawing/2014/main" id="{5E0514C9-66FF-564C-B713-1954B45071E7}"/>
              </a:ext>
            </a:extLst>
          </p:cNvPr>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4338918" y="996542"/>
            <a:ext cx="4477626" cy="2986575"/>
          </a:xfrm>
          <a:prstGeom prst="rect">
            <a:avLst/>
          </a:prstGeom>
          <a:noFill/>
        </p:spPr>
      </p:pic>
      <p:sp>
        <p:nvSpPr>
          <p:cNvPr id="5" name="Прямоугольник 4">
            <a:extLst>
              <a:ext uri="{FF2B5EF4-FFF2-40B4-BE49-F238E27FC236}">
                <a16:creationId xmlns="" xmlns:a16="http://schemas.microsoft.com/office/drawing/2014/main" id="{71F352EE-9939-B342-9EAB-0E1FFBCFF12B}"/>
              </a:ext>
            </a:extLst>
          </p:cNvPr>
          <p:cNvSpPr/>
          <p:nvPr/>
        </p:nvSpPr>
        <p:spPr>
          <a:xfrm>
            <a:off x="327456" y="309592"/>
            <a:ext cx="8390965" cy="4524315"/>
          </a:xfrm>
          <a:prstGeom prst="rect">
            <a:avLst/>
          </a:prstGeom>
        </p:spPr>
        <p:txBody>
          <a:bodyPr wrap="square">
            <a:spAutoFit/>
          </a:bodyPr>
          <a:lstStyle/>
          <a:p>
            <a:pPr algn="just"/>
            <a:r>
              <a:rPr lang="ru-RU" sz="1600" dirty="0">
                <a:solidFill>
                  <a:srgbClr val="FFFF00"/>
                </a:solidFill>
                <a:latin typeface="times new roman" panose="02020603050405020304" pitchFamily="18" charset="0"/>
              </a:rPr>
              <a:t>Учебно-тренировочные занятия, направленные на техническую подготовленность, отличаются не высокой моторной (двигательной) плотностью занятий. Содержанием таких занятий является:</a:t>
            </a:r>
          </a:p>
          <a:p>
            <a:pPr algn="just"/>
            <a:endParaRPr lang="ru-RU" sz="1600" dirty="0">
              <a:solidFill>
                <a:srgbClr val="FFFF00"/>
              </a:solidFill>
              <a:latin typeface="times new roman" panose="02020603050405020304" pitchFamily="18" charset="0"/>
            </a:endParaRPr>
          </a:p>
          <a:p>
            <a:pPr marL="285750" indent="-285750" algn="just">
              <a:buFont typeface="Wingdings" pitchFamily="2" charset="2"/>
              <a:buChar char="Ø"/>
            </a:pPr>
            <a:r>
              <a:rPr lang="ru-RU" sz="1600" dirty="0">
                <a:solidFill>
                  <a:srgbClr val="FFFF00"/>
                </a:solidFill>
                <a:latin typeface="times new roman" panose="02020603050405020304" pitchFamily="18" charset="0"/>
              </a:rPr>
              <a:t>отработка основ, </a:t>
            </a:r>
          </a:p>
          <a:p>
            <a:pPr marL="285750" indent="-285750" algn="just">
              <a:buFont typeface="Wingdings" pitchFamily="2" charset="2"/>
              <a:buChar char="Ø"/>
            </a:pPr>
            <a:r>
              <a:rPr lang="ru-RU" sz="1600" dirty="0">
                <a:solidFill>
                  <a:srgbClr val="FFFF00"/>
                </a:solidFill>
                <a:latin typeface="times new roman" panose="02020603050405020304" pitchFamily="18" charset="0"/>
              </a:rPr>
              <a:t>деталей техники, </a:t>
            </a:r>
          </a:p>
          <a:p>
            <a:pPr marL="285750" indent="-285750" algn="just">
              <a:buFont typeface="Wingdings" pitchFamily="2" charset="2"/>
              <a:buChar char="Ø"/>
            </a:pPr>
            <a:r>
              <a:rPr lang="ru-RU" sz="1600" dirty="0">
                <a:solidFill>
                  <a:srgbClr val="FFFF00"/>
                </a:solidFill>
                <a:latin typeface="times new roman" panose="02020603050405020304" pitchFamily="18" charset="0"/>
              </a:rPr>
              <a:t>разучивание новых движений, </a:t>
            </a:r>
          </a:p>
          <a:p>
            <a:pPr marL="285750" indent="-285750" algn="just">
              <a:buFont typeface="Wingdings" pitchFamily="2" charset="2"/>
              <a:buChar char="Ø"/>
            </a:pPr>
            <a:r>
              <a:rPr lang="ru-RU" sz="1600" dirty="0">
                <a:solidFill>
                  <a:srgbClr val="FFFF00"/>
                </a:solidFill>
                <a:latin typeface="times new roman" panose="02020603050405020304" pitchFamily="18" charset="0"/>
              </a:rPr>
              <a:t>совершенствование техники ранее </a:t>
            </a:r>
          </a:p>
          <a:p>
            <a:pPr algn="just"/>
            <a:r>
              <a:rPr lang="ru-RU" sz="1600" dirty="0">
                <a:solidFill>
                  <a:srgbClr val="FFFF00"/>
                </a:solidFill>
                <a:latin typeface="times new roman" panose="02020603050405020304" pitchFamily="18" charset="0"/>
              </a:rPr>
              <a:t>      разученных двигательных действий.</a:t>
            </a:r>
          </a:p>
          <a:p>
            <a:pPr algn="just"/>
            <a:endParaRPr lang="ru-RU" sz="1600" dirty="0">
              <a:solidFill>
                <a:srgbClr val="FFFF00"/>
              </a:solidFill>
              <a:latin typeface="times new roman" panose="02020603050405020304" pitchFamily="18" charset="0"/>
            </a:endParaRPr>
          </a:p>
          <a:p>
            <a:pPr algn="just"/>
            <a:endParaRPr lang="ru-RU" sz="1600" dirty="0">
              <a:solidFill>
                <a:srgbClr val="FFFF00"/>
              </a:solidFill>
              <a:latin typeface="times new roman" panose="02020603050405020304" pitchFamily="18" charset="0"/>
            </a:endParaRPr>
          </a:p>
          <a:p>
            <a:pPr algn="just"/>
            <a:endParaRPr lang="ru-RU" sz="1600" dirty="0">
              <a:solidFill>
                <a:srgbClr val="FFFF00"/>
              </a:solidFill>
              <a:latin typeface="times new roman" panose="02020603050405020304" pitchFamily="18" charset="0"/>
            </a:endParaRPr>
          </a:p>
          <a:p>
            <a:pPr algn="just"/>
            <a:endParaRPr lang="ru-RU" sz="1600" dirty="0">
              <a:solidFill>
                <a:srgbClr val="FFFF00"/>
              </a:solidFill>
              <a:latin typeface="times new roman" panose="02020603050405020304" pitchFamily="18" charset="0"/>
            </a:endParaRPr>
          </a:p>
          <a:p>
            <a:pPr algn="just"/>
            <a:endParaRPr lang="ru-RU" sz="1600" dirty="0">
              <a:solidFill>
                <a:srgbClr val="FFFF00"/>
              </a:solidFill>
              <a:latin typeface="times new roman" panose="02020603050405020304" pitchFamily="18" charset="0"/>
            </a:endParaRPr>
          </a:p>
          <a:p>
            <a:pPr algn="just"/>
            <a:endParaRPr lang="ru-RU" sz="1600" dirty="0">
              <a:solidFill>
                <a:srgbClr val="FFFF00"/>
              </a:solidFill>
              <a:latin typeface="times new roman" panose="02020603050405020304" pitchFamily="18" charset="0"/>
            </a:endParaRPr>
          </a:p>
          <a:p>
            <a:pPr algn="just"/>
            <a:r>
              <a:rPr lang="ru-RU" sz="1600" dirty="0">
                <a:solidFill>
                  <a:srgbClr val="FFFF00"/>
                </a:solidFill>
                <a:latin typeface="times new roman" panose="02020603050405020304" pitchFamily="18" charset="0"/>
              </a:rPr>
              <a:t>В спортивной тренировке наиболее распространены смешанные (комплексные) учебно-тренировочные занятия, направленные на решение задач обучения технике, воспитания физических и личностных качеств, контроль за уровнем физической подготовленности.</a:t>
            </a:r>
          </a:p>
        </p:txBody>
      </p:sp>
    </p:spTree>
    <p:extLst>
      <p:ext uri="{BB962C8B-B14F-4D97-AF65-F5344CB8AC3E}">
        <p14:creationId xmlns:p14="http://schemas.microsoft.com/office/powerpoint/2010/main" xmlns="" val="23217434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 xmlns:a16="http://schemas.microsoft.com/office/drawing/2014/main" id="{398B3739-ECCA-8E48-820C-53651762F89B}"/>
              </a:ext>
            </a:extLst>
          </p:cNvPr>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3846948" y="1165412"/>
            <a:ext cx="5297052" cy="3978087"/>
          </a:xfrm>
          <a:prstGeom prst="rect">
            <a:avLst/>
          </a:prstGeom>
        </p:spPr>
      </p:pic>
      <p:sp>
        <p:nvSpPr>
          <p:cNvPr id="4" name="Прямоугольник 3">
            <a:extLst>
              <a:ext uri="{FF2B5EF4-FFF2-40B4-BE49-F238E27FC236}">
                <a16:creationId xmlns="" xmlns:a16="http://schemas.microsoft.com/office/drawing/2014/main" id="{676DAD3E-1102-0042-AF41-87B38354685C}"/>
              </a:ext>
            </a:extLst>
          </p:cNvPr>
          <p:cNvSpPr/>
          <p:nvPr/>
        </p:nvSpPr>
        <p:spPr>
          <a:xfrm>
            <a:off x="287961" y="1669651"/>
            <a:ext cx="3558987" cy="2062103"/>
          </a:xfrm>
          <a:prstGeom prst="rect">
            <a:avLst/>
          </a:prstGeom>
        </p:spPr>
        <p:txBody>
          <a:bodyPr wrap="square">
            <a:spAutoFit/>
          </a:bodyPr>
          <a:lstStyle/>
          <a:p>
            <a:r>
              <a:rPr lang="ru-RU" sz="1600" dirty="0">
                <a:solidFill>
                  <a:srgbClr val="FFFF00"/>
                </a:solidFill>
                <a:latin typeface="times new roman" panose="02020603050405020304" pitchFamily="18" charset="0"/>
              </a:rPr>
              <a:t>Предназначена для постепенного снижения нагрузки и, соответственно, восстановления организма. В этих целях используют малоинтенсивный бег, ходьба, дыхательные упражнения и упражнения на растягивание и расслабление. Хорошо заканчивать тренировку водными процедурами.</a:t>
            </a:r>
            <a:endParaRPr lang="ru-RU" sz="1600" dirty="0">
              <a:solidFill>
                <a:srgbClr val="FFFF00"/>
              </a:solidFill>
            </a:endParaRPr>
          </a:p>
        </p:txBody>
      </p:sp>
      <p:sp>
        <p:nvSpPr>
          <p:cNvPr id="5" name="Прямоугольник 4">
            <a:extLst>
              <a:ext uri="{FF2B5EF4-FFF2-40B4-BE49-F238E27FC236}">
                <a16:creationId xmlns="" xmlns:a16="http://schemas.microsoft.com/office/drawing/2014/main" id="{EF52BCEC-054D-CC46-85AA-8A57453F90B0}"/>
              </a:ext>
            </a:extLst>
          </p:cNvPr>
          <p:cNvSpPr/>
          <p:nvPr/>
        </p:nvSpPr>
        <p:spPr>
          <a:xfrm>
            <a:off x="1087360" y="313372"/>
            <a:ext cx="7417415" cy="461665"/>
          </a:xfrm>
          <a:prstGeom prst="rect">
            <a:avLst/>
          </a:prstGeom>
        </p:spPr>
        <p:txBody>
          <a:bodyPr wrap="none">
            <a:spAutoFit/>
          </a:bodyPr>
          <a:lstStyle/>
          <a:p>
            <a:r>
              <a:rPr lang="ru-RU" sz="2400" dirty="0">
                <a:solidFill>
                  <a:srgbClr val="FFFF00"/>
                </a:solidFill>
                <a:latin typeface="times new roman" panose="02020603050405020304" pitchFamily="18" charset="0"/>
              </a:rPr>
              <a:t>Заключительная часть учебно-тренировочного занятия</a:t>
            </a:r>
            <a:endParaRPr lang="ru-RU" sz="2400" dirty="0">
              <a:solidFill>
                <a:srgbClr val="FFFF00"/>
              </a:solidFill>
            </a:endParaRPr>
          </a:p>
        </p:txBody>
      </p:sp>
    </p:spTree>
    <p:extLst>
      <p:ext uri="{BB962C8B-B14F-4D97-AF65-F5344CB8AC3E}">
        <p14:creationId xmlns:p14="http://schemas.microsoft.com/office/powerpoint/2010/main" xmlns="" val="1398754653"/>
      </p:ext>
    </p:extLst>
  </p:cSld>
  <p:clrMapOvr>
    <a:masterClrMapping/>
  </p:clrMapOvr>
  <p:transition spd="slow">
    <p:wheel spokes="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550" y="173247"/>
            <a:ext cx="7505700" cy="954600"/>
          </a:xfrm>
        </p:spPr>
        <p:txBody>
          <a:bodyPr/>
          <a:lstStyle/>
          <a:p>
            <a:r>
              <a:rPr lang="ru-RU" b="1" dirty="0">
                <a:solidFill>
                  <a:srgbClr val="FFFF00"/>
                </a:solidFill>
                <a:latin typeface="Times New Roman" pitchFamily="18" charset="0"/>
                <a:cs typeface="Times New Roman" pitchFamily="18" charset="0"/>
              </a:rPr>
              <a:t>Физические нагрузки и их дозирование</a:t>
            </a:r>
            <a:endParaRPr lang="ru-RU" dirty="0">
              <a:solidFill>
                <a:srgbClr val="FFFF00"/>
              </a:solidFill>
              <a:latin typeface="Times New Roman" pitchFamily="18" charset="0"/>
              <a:cs typeface="Times New Roman" pitchFamily="18" charset="0"/>
            </a:endParaRPr>
          </a:p>
        </p:txBody>
      </p:sp>
      <p:sp>
        <p:nvSpPr>
          <p:cNvPr id="4" name="Прямоугольник 3">
            <a:extLst>
              <a:ext uri="{FF2B5EF4-FFF2-40B4-BE49-F238E27FC236}">
                <a16:creationId xmlns="" xmlns:a16="http://schemas.microsoft.com/office/drawing/2014/main" id="{02626D96-9225-5E40-B0DC-D000EA5C6C28}"/>
              </a:ext>
            </a:extLst>
          </p:cNvPr>
          <p:cNvSpPr/>
          <p:nvPr/>
        </p:nvSpPr>
        <p:spPr>
          <a:xfrm>
            <a:off x="0" y="930947"/>
            <a:ext cx="7769950" cy="1384995"/>
          </a:xfrm>
          <a:prstGeom prst="rect">
            <a:avLst/>
          </a:prstGeom>
        </p:spPr>
        <p:txBody>
          <a:bodyPr wrap="square">
            <a:spAutoFit/>
          </a:bodyPr>
          <a:lstStyle/>
          <a:p>
            <a:pPr algn="just"/>
            <a:r>
              <a:rPr lang="ru-RU" dirty="0">
                <a:solidFill>
                  <a:srgbClr val="FFFF00"/>
                </a:solidFill>
                <a:latin typeface="times new roman" panose="02020603050405020304" pitchFamily="18" charset="0"/>
              </a:rPr>
              <a:t>Основным фактором, определяющим степень воздействия мышечной деятельности на физическое развитие, является </a:t>
            </a:r>
            <a:r>
              <a:rPr lang="ru-RU" i="1" dirty="0">
                <a:solidFill>
                  <a:srgbClr val="FFFF00"/>
                </a:solidFill>
                <a:latin typeface="times new roman" panose="02020603050405020304" pitchFamily="18" charset="0"/>
              </a:rPr>
              <a:t>нагрузка физических упражнений</a:t>
            </a:r>
            <a:r>
              <a:rPr lang="ru-RU" dirty="0">
                <a:solidFill>
                  <a:srgbClr val="FFFF00"/>
                </a:solidFill>
                <a:latin typeface="times new roman" panose="02020603050405020304" pitchFamily="18" charset="0"/>
              </a:rPr>
              <a:t>.</a:t>
            </a:r>
          </a:p>
          <a:p>
            <a:pPr algn="just"/>
            <a:endParaRPr lang="ru-RU" dirty="0">
              <a:solidFill>
                <a:srgbClr val="FFFF00"/>
              </a:solidFill>
              <a:latin typeface="times new roman" panose="02020603050405020304" pitchFamily="18" charset="0"/>
            </a:endParaRPr>
          </a:p>
          <a:p>
            <a:pPr algn="just"/>
            <a:r>
              <a:rPr lang="ru-RU" b="1" dirty="0">
                <a:solidFill>
                  <a:srgbClr val="FFFF00"/>
                </a:solidFill>
                <a:latin typeface="times new roman" panose="02020603050405020304" pitchFamily="18" charset="0"/>
              </a:rPr>
              <a:t>Нагрузка физических упражнений </a:t>
            </a:r>
            <a:r>
              <a:rPr lang="ru-RU" dirty="0">
                <a:solidFill>
                  <a:srgbClr val="FFFF00"/>
                </a:solidFill>
                <a:latin typeface="times new roman" panose="02020603050405020304" pitchFamily="18" charset="0"/>
              </a:rPr>
              <a:t>(физическая нагрузка) — это определенная мера их влияния на организм занимающихся, а также степень преодолеваемых при этом субъективных и объективных трудностей. </a:t>
            </a:r>
          </a:p>
        </p:txBody>
      </p:sp>
      <p:pic>
        <p:nvPicPr>
          <p:cNvPr id="5" name="Рисунок 4">
            <a:extLst>
              <a:ext uri="{FF2B5EF4-FFF2-40B4-BE49-F238E27FC236}">
                <a16:creationId xmlns="" xmlns:a16="http://schemas.microsoft.com/office/drawing/2014/main" id="{ADD14AB4-74E4-C041-99CC-BFEC23E31366}"/>
              </a:ext>
            </a:extLst>
          </p:cNvPr>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0" y="2352957"/>
            <a:ext cx="4539839" cy="2790543"/>
          </a:xfrm>
          <a:prstGeom prst="rect">
            <a:avLst/>
          </a:prstGeom>
        </p:spPr>
      </p:pic>
      <p:sp>
        <p:nvSpPr>
          <p:cNvPr id="6" name="Прямоугольник 5">
            <a:extLst>
              <a:ext uri="{FF2B5EF4-FFF2-40B4-BE49-F238E27FC236}">
                <a16:creationId xmlns="" xmlns:a16="http://schemas.microsoft.com/office/drawing/2014/main" id="{8A810299-C392-6943-84D9-4BBDF72D7754}"/>
              </a:ext>
            </a:extLst>
          </p:cNvPr>
          <p:cNvSpPr/>
          <p:nvPr/>
        </p:nvSpPr>
        <p:spPr>
          <a:xfrm>
            <a:off x="4848224" y="2571750"/>
            <a:ext cx="3827930" cy="1815882"/>
          </a:xfrm>
          <a:prstGeom prst="rect">
            <a:avLst/>
          </a:prstGeom>
        </p:spPr>
        <p:txBody>
          <a:bodyPr wrap="square">
            <a:spAutoFit/>
          </a:bodyPr>
          <a:lstStyle/>
          <a:p>
            <a:pPr algn="just"/>
            <a:r>
              <a:rPr lang="ru-RU" dirty="0">
                <a:solidFill>
                  <a:srgbClr val="FFFF00"/>
                </a:solidFill>
                <a:latin typeface="times new roman" panose="02020603050405020304" pitchFamily="18" charset="0"/>
              </a:rPr>
              <a:t>Два разных по уровню физической подготовленности студента, выполняя одинаковую мышечную работу, получат разную по величине нагрузку. </a:t>
            </a:r>
          </a:p>
          <a:p>
            <a:pPr algn="just"/>
            <a:r>
              <a:rPr lang="ru-RU" dirty="0">
                <a:solidFill>
                  <a:srgbClr val="FFFF00"/>
                </a:solidFill>
                <a:latin typeface="times new roman" panose="02020603050405020304" pitchFamily="18" charset="0"/>
              </a:rPr>
              <a:t>То есть, нагрузка — это не сама работа, а ее следствие. Действием нагрузки является ответная реакция организма на выполненную работу. </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81B7E716-3D62-6246-B973-F2129ED85693}"/>
              </a:ext>
            </a:extLst>
          </p:cNvPr>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4678458" y="1470212"/>
            <a:ext cx="4286250" cy="2857500"/>
          </a:xfrm>
          <a:prstGeom prst="rect">
            <a:avLst/>
          </a:prstGeom>
        </p:spPr>
      </p:pic>
      <p:sp>
        <p:nvSpPr>
          <p:cNvPr id="4" name="Прямоугольник 3">
            <a:extLst>
              <a:ext uri="{FF2B5EF4-FFF2-40B4-BE49-F238E27FC236}">
                <a16:creationId xmlns="" xmlns:a16="http://schemas.microsoft.com/office/drawing/2014/main" id="{036EC74E-7AFF-1C49-A2EF-E5DEB0570BDA}"/>
              </a:ext>
            </a:extLst>
          </p:cNvPr>
          <p:cNvSpPr/>
          <p:nvPr/>
        </p:nvSpPr>
        <p:spPr>
          <a:xfrm>
            <a:off x="195554" y="170121"/>
            <a:ext cx="8373035" cy="2893100"/>
          </a:xfrm>
          <a:prstGeom prst="rect">
            <a:avLst/>
          </a:prstGeom>
        </p:spPr>
        <p:txBody>
          <a:bodyPr wrap="square">
            <a:spAutoFit/>
          </a:bodyPr>
          <a:lstStyle/>
          <a:p>
            <a:pPr algn="just"/>
            <a:r>
              <a:rPr lang="ru-RU" dirty="0">
                <a:solidFill>
                  <a:srgbClr val="FFFF00"/>
                </a:solidFill>
                <a:latin typeface="times new roman" panose="02020603050405020304" pitchFamily="18" charset="0"/>
              </a:rPr>
              <a:t>Физические нагрузки в каждом конкретном случае должны быть оптимальными: недостаточные нагрузки — не эффективны, чрезмерные — наносят вред организму. </a:t>
            </a:r>
          </a:p>
          <a:p>
            <a:pPr algn="just"/>
            <a:r>
              <a:rPr lang="ru-RU" dirty="0">
                <a:solidFill>
                  <a:srgbClr val="FFFF00"/>
                </a:solidFill>
                <a:latin typeface="times new roman" panose="02020603050405020304" pitchFamily="18" charset="0"/>
              </a:rPr>
              <a:t>Если нагрузка остается прежней и не изменяется, то ее воздействие становится привычным и перестает быть развивающим стимулом. </a:t>
            </a:r>
          </a:p>
          <a:p>
            <a:pPr algn="just"/>
            <a:r>
              <a:rPr lang="ru-RU" dirty="0">
                <a:solidFill>
                  <a:srgbClr val="FFFF00"/>
                </a:solidFill>
                <a:latin typeface="times new roman" panose="02020603050405020304" pitchFamily="18" charset="0"/>
              </a:rPr>
              <a:t>Поэтому постепенное увеличение физической нагрузки является необходимым требованием занятий физическими упражнениями.</a:t>
            </a:r>
          </a:p>
          <a:p>
            <a:pPr algn="just"/>
            <a:endParaRPr lang="ru-RU" dirty="0">
              <a:latin typeface="times new roman" panose="02020603050405020304" pitchFamily="18" charset="0"/>
            </a:endParaRPr>
          </a:p>
          <a:p>
            <a:pPr algn="just"/>
            <a:endParaRPr lang="ru-RU" dirty="0">
              <a:latin typeface="times new roman" panose="02020603050405020304" pitchFamily="18" charset="0"/>
            </a:endParaRPr>
          </a:p>
          <a:p>
            <a:pPr algn="just"/>
            <a:endParaRPr lang="ru-RU" dirty="0">
              <a:latin typeface="times new roman" panose="02020603050405020304" pitchFamily="18" charset="0"/>
            </a:endParaRPr>
          </a:p>
          <a:p>
            <a:pPr algn="just"/>
            <a:endParaRPr lang="ru-RU" dirty="0">
              <a:latin typeface="times new roman" panose="02020603050405020304" pitchFamily="18" charset="0"/>
            </a:endParaRPr>
          </a:p>
          <a:p>
            <a:pPr algn="just"/>
            <a:endParaRPr lang="ru-RU" dirty="0">
              <a:latin typeface="times new roman" panose="02020603050405020304" pitchFamily="18" charset="0"/>
            </a:endParaRPr>
          </a:p>
          <a:p>
            <a:pPr algn="just"/>
            <a:endParaRPr lang="ru-RU" dirty="0">
              <a:latin typeface="times new roman" panose="02020603050405020304" pitchFamily="18" charset="0"/>
            </a:endParaRPr>
          </a:p>
          <a:p>
            <a:pPr algn="just"/>
            <a:endParaRPr lang="ru-RU" dirty="0">
              <a:latin typeface="times new roman" panose="02020603050405020304" pitchFamily="18" charset="0"/>
            </a:endParaRPr>
          </a:p>
        </p:txBody>
      </p:sp>
      <p:sp>
        <p:nvSpPr>
          <p:cNvPr id="6" name="Прямоугольник 5">
            <a:extLst>
              <a:ext uri="{FF2B5EF4-FFF2-40B4-BE49-F238E27FC236}">
                <a16:creationId xmlns="" xmlns:a16="http://schemas.microsoft.com/office/drawing/2014/main" id="{59E94F92-FF3A-054F-A634-6F52CC2BF176}"/>
              </a:ext>
            </a:extLst>
          </p:cNvPr>
          <p:cNvSpPr/>
          <p:nvPr/>
        </p:nvSpPr>
        <p:spPr>
          <a:xfrm>
            <a:off x="238084" y="2732073"/>
            <a:ext cx="4286250" cy="1600438"/>
          </a:xfrm>
          <a:prstGeom prst="rect">
            <a:avLst/>
          </a:prstGeom>
        </p:spPr>
        <p:txBody>
          <a:bodyPr wrap="square">
            <a:spAutoFit/>
          </a:bodyPr>
          <a:lstStyle/>
          <a:p>
            <a:pPr algn="just"/>
            <a:r>
              <a:rPr lang="ru-RU" dirty="0">
                <a:solidFill>
                  <a:srgbClr val="FFFF00"/>
                </a:solidFill>
                <a:latin typeface="times new roman" panose="02020603050405020304" pitchFamily="18" charset="0"/>
              </a:rPr>
              <a:t>По своему характеру нагрузки подразделяются на </a:t>
            </a:r>
            <a:r>
              <a:rPr lang="ru-RU" i="1" dirty="0">
                <a:solidFill>
                  <a:srgbClr val="FFFF00"/>
                </a:solidFill>
                <a:latin typeface="times new roman" panose="02020603050405020304" pitchFamily="18" charset="0"/>
              </a:rPr>
              <a:t>тренировочные и соревновательные</a:t>
            </a:r>
            <a:r>
              <a:rPr lang="ru-RU" dirty="0">
                <a:solidFill>
                  <a:srgbClr val="FFFF00"/>
                </a:solidFill>
                <a:latin typeface="times new roman" panose="02020603050405020304" pitchFamily="18" charset="0"/>
              </a:rPr>
              <a:t>; </a:t>
            </a:r>
          </a:p>
          <a:p>
            <a:pPr algn="just"/>
            <a:r>
              <a:rPr lang="ru-RU" dirty="0">
                <a:solidFill>
                  <a:srgbClr val="FFFF00"/>
                </a:solidFill>
                <a:latin typeface="times new roman" panose="02020603050405020304" pitchFamily="18" charset="0"/>
              </a:rPr>
              <a:t>по величине — </a:t>
            </a:r>
            <a:r>
              <a:rPr lang="ru-RU" i="1" dirty="0">
                <a:solidFill>
                  <a:srgbClr val="FFFF00"/>
                </a:solidFill>
                <a:latin typeface="times new roman" panose="02020603050405020304" pitchFamily="18" charset="0"/>
              </a:rPr>
              <a:t>умеренные, средние, высокие или предельные нагрузки</a:t>
            </a:r>
            <a:r>
              <a:rPr lang="ru-RU" dirty="0">
                <a:solidFill>
                  <a:srgbClr val="FFFF00"/>
                </a:solidFill>
                <a:latin typeface="times new roman" panose="02020603050405020304" pitchFamily="18" charset="0"/>
              </a:rPr>
              <a:t>; </a:t>
            </a:r>
          </a:p>
          <a:p>
            <a:pPr algn="just"/>
            <a:r>
              <a:rPr lang="ru-RU" dirty="0">
                <a:solidFill>
                  <a:srgbClr val="FFFF00"/>
                </a:solidFill>
                <a:latin typeface="times new roman" panose="02020603050405020304" pitchFamily="18" charset="0"/>
              </a:rPr>
              <a:t>по направленности — </a:t>
            </a:r>
            <a:r>
              <a:rPr lang="ru-RU" i="1" dirty="0">
                <a:solidFill>
                  <a:srgbClr val="FFFF00"/>
                </a:solidFill>
                <a:latin typeface="times new roman" panose="02020603050405020304" pitchFamily="18" charset="0"/>
              </a:rPr>
              <a:t>способствующие совершенствованию отдельных физических качеств</a:t>
            </a:r>
            <a:r>
              <a:rPr lang="ru-RU" dirty="0">
                <a:solidFill>
                  <a:srgbClr val="FFFF00"/>
                </a:solidFill>
                <a:latin typeface="times new roman" panose="02020603050405020304" pitchFamily="18" charset="0"/>
              </a:rPr>
              <a:t> (скоростных, силовых, координационных и др.).</a:t>
            </a:r>
          </a:p>
        </p:txBody>
      </p:sp>
    </p:spTree>
    <p:extLst>
      <p:ext uri="{BB962C8B-B14F-4D97-AF65-F5344CB8AC3E}">
        <p14:creationId xmlns:p14="http://schemas.microsoft.com/office/powerpoint/2010/main" xmlns="" val="40886929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 xmlns:a16="http://schemas.microsoft.com/office/drawing/2014/main" id="{52FF573E-9C34-AF46-A0E8-63801C5B9695}"/>
              </a:ext>
            </a:extLst>
          </p:cNvPr>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0" y="0"/>
            <a:ext cx="9144000" cy="6080760"/>
          </a:xfrm>
          <a:prstGeom prst="rect">
            <a:avLst/>
          </a:prstGeom>
        </p:spPr>
      </p:pic>
      <p:sp>
        <p:nvSpPr>
          <p:cNvPr id="2" name="Прямоугольник 1">
            <a:extLst>
              <a:ext uri="{FF2B5EF4-FFF2-40B4-BE49-F238E27FC236}">
                <a16:creationId xmlns="" xmlns:a16="http://schemas.microsoft.com/office/drawing/2014/main" id="{FD6851CB-A934-934F-A12B-AF74DE38FB18}"/>
              </a:ext>
            </a:extLst>
          </p:cNvPr>
          <p:cNvSpPr/>
          <p:nvPr/>
        </p:nvSpPr>
        <p:spPr>
          <a:xfrm>
            <a:off x="0" y="0"/>
            <a:ext cx="4700322" cy="5909310"/>
          </a:xfrm>
          <a:prstGeom prst="rect">
            <a:avLst/>
          </a:prstGeom>
        </p:spPr>
        <p:txBody>
          <a:bodyPr wrap="square">
            <a:spAutoFit/>
          </a:bodyPr>
          <a:lstStyle/>
          <a:p>
            <a:pPr algn="just"/>
            <a:r>
              <a:rPr lang="ru-RU" b="1" dirty="0">
                <a:latin typeface="times new roman" panose="02020603050405020304" pitchFamily="18" charset="0"/>
              </a:rPr>
              <a:t>Дозирование физической нагрузки, регулирование интенсивности их воздействия на организм связаны со следующими факторами, которые необходимы учитывать:</a:t>
            </a:r>
          </a:p>
          <a:p>
            <a:pPr algn="just"/>
            <a:endParaRPr lang="ru-RU" dirty="0">
              <a:latin typeface="times new roman" panose="02020603050405020304" pitchFamily="18" charset="0"/>
            </a:endParaRPr>
          </a:p>
          <a:p>
            <a:pPr marL="285750" indent="-285750" algn="just">
              <a:buFont typeface="Wingdings" pitchFamily="2" charset="2"/>
              <a:buChar char="ü"/>
            </a:pPr>
            <a:r>
              <a:rPr lang="ru-RU" dirty="0">
                <a:latin typeface="times new roman" panose="02020603050405020304" pitchFamily="18" charset="0"/>
              </a:rPr>
              <a:t>количество повторений упражнения: чем большее число раз повторяется упражнение, тем больше нагрузка, и наоборот;</a:t>
            </a:r>
          </a:p>
          <a:p>
            <a:pPr marL="285750" indent="-285750" algn="just">
              <a:buFont typeface="Wingdings" pitchFamily="2" charset="2"/>
              <a:buChar char="ü"/>
            </a:pPr>
            <a:r>
              <a:rPr lang="ru-RU" dirty="0">
                <a:latin typeface="times new roman" panose="02020603050405020304" pitchFamily="18" charset="0"/>
              </a:rPr>
              <a:t>амплитуда движений: с увеличением амплитуды нагрузка на организм возрастает;</a:t>
            </a:r>
          </a:p>
          <a:p>
            <a:pPr marL="285750" indent="-285750" algn="just">
              <a:buFont typeface="Wingdings" pitchFamily="2" charset="2"/>
              <a:buChar char="ü"/>
            </a:pPr>
            <a:r>
              <a:rPr lang="ru-RU" dirty="0">
                <a:latin typeface="times new roman" panose="02020603050405020304" pitchFamily="18" charset="0"/>
              </a:rPr>
              <a:t>исходное положение: положение, из которого выполняется упражнение, существенно влияет на степень физической нагрузки. К ним относятся: изменение формы и величины опорной поверхности при выполнении упражнений (стоя, сидя, лежа), применение исходных положений, изолирующих работу вспомогательных групп мышц (с помощью гимнастических снарядов и предметов), усиливающих нагрузку на основную мышечную группу и на весь организм, изменения положения центра тяжести тела по отношению к опоре;</a:t>
            </a:r>
          </a:p>
          <a:p>
            <a:pPr marL="285750" indent="-285750" algn="just">
              <a:buFont typeface="Wingdings" pitchFamily="2" charset="2"/>
              <a:buChar char="ü"/>
            </a:pPr>
            <a:r>
              <a:rPr lang="ru-RU" dirty="0">
                <a:latin typeface="times new roman" panose="02020603050405020304" pitchFamily="18" charset="0"/>
              </a:rPr>
              <a:t>темп выполнения упражнений: темп может быть медленным, средним, быстрым. В циклических упражнениях, например, большую нагрузку дает быстрый темп, в силовых — медленный темп;</a:t>
            </a:r>
          </a:p>
          <a:p>
            <a:pPr marL="285750" indent="-285750" algn="just">
              <a:buFont typeface="Wingdings" pitchFamily="2" charset="2"/>
              <a:buChar char="ü"/>
            </a:pPr>
            <a:r>
              <a:rPr lang="ru-RU" dirty="0">
                <a:latin typeface="times new roman" panose="02020603050405020304" pitchFamily="18" charset="0"/>
              </a:rPr>
              <a:t>продолжительность и характер пауз отдыха между упражнениями.</a:t>
            </a:r>
          </a:p>
        </p:txBody>
      </p:sp>
    </p:spTree>
    <p:extLst>
      <p:ext uri="{BB962C8B-B14F-4D97-AF65-F5344CB8AC3E}">
        <p14:creationId xmlns:p14="http://schemas.microsoft.com/office/powerpoint/2010/main" xmlns="" val="27814751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62815" y="552587"/>
            <a:ext cx="4598313" cy="2554545"/>
          </a:xfrm>
          <a:prstGeom prst="rect">
            <a:avLst/>
          </a:prstGeom>
          <a:noFill/>
        </p:spPr>
        <p:txBody>
          <a:bodyPr wrap="square" rtlCol="0">
            <a:spAutoFit/>
          </a:bodyPr>
          <a:lstStyle/>
          <a:p>
            <a:pPr marL="0" indent="0">
              <a:buNone/>
            </a:pPr>
            <a:r>
              <a:rPr lang="ru-RU" sz="1600" dirty="0" smtClean="0">
                <a:latin typeface="Times New Roman" pitchFamily="18" charset="0"/>
                <a:cs typeface="Times New Roman" pitchFamily="18" charset="0"/>
              </a:rPr>
              <a:t>Специальность</a:t>
            </a:r>
          </a:p>
          <a:p>
            <a:pPr marL="0" indent="0">
              <a:buNone/>
            </a:pPr>
            <a:endParaRPr lang="ru-RU" sz="1600" dirty="0">
              <a:latin typeface="Times New Roman" pitchFamily="18" charset="0"/>
              <a:cs typeface="Times New Roman" pitchFamily="18" charset="0"/>
            </a:endParaRPr>
          </a:p>
          <a:p>
            <a:pPr marL="0" indent="0">
              <a:buNone/>
            </a:pPr>
            <a:r>
              <a:rPr lang="ru-RU" sz="1600" dirty="0">
                <a:latin typeface="Times New Roman" pitchFamily="18" charset="0"/>
                <a:cs typeface="Times New Roman" pitchFamily="18" charset="0"/>
              </a:rPr>
              <a:t> </a:t>
            </a:r>
          </a:p>
          <a:p>
            <a:pPr marL="0" indent="0">
              <a:buNone/>
            </a:pPr>
            <a:r>
              <a:rPr lang="ru-RU" sz="1600" b="1" dirty="0">
                <a:latin typeface="Times New Roman" pitchFamily="18" charset="0"/>
                <a:cs typeface="Times New Roman" pitchFamily="18" charset="0"/>
              </a:rPr>
              <a:t>40.02.01 Право и организация социального </a:t>
            </a:r>
            <a:r>
              <a:rPr lang="ru-RU" sz="1600" b="1" dirty="0" smtClean="0">
                <a:latin typeface="Times New Roman" pitchFamily="18" charset="0"/>
                <a:cs typeface="Times New Roman" pitchFamily="18" charset="0"/>
              </a:rPr>
              <a:t>обеспечения</a:t>
            </a:r>
          </a:p>
          <a:p>
            <a:pPr marL="0" indent="0">
              <a:buNone/>
            </a:pPr>
            <a:endParaRPr lang="ru-RU" sz="1600" b="1" dirty="0">
              <a:latin typeface="Times New Roman" pitchFamily="18" charset="0"/>
              <a:cs typeface="Times New Roman" pitchFamily="18" charset="0"/>
            </a:endParaRPr>
          </a:p>
          <a:p>
            <a:pPr marL="0" indent="0">
              <a:buNone/>
            </a:pPr>
            <a:r>
              <a:rPr lang="ru-RU" sz="1600" dirty="0" smtClean="0">
                <a:latin typeface="Times New Roman" pitchFamily="18" charset="0"/>
                <a:cs typeface="Times New Roman" pitchFamily="18" charset="0"/>
              </a:rPr>
              <a:t>ОГСЭ</a:t>
            </a:r>
            <a:r>
              <a:rPr lang="ru-RU" sz="1600" dirty="0">
                <a:latin typeface="Times New Roman" pitchFamily="18" charset="0"/>
                <a:cs typeface="Times New Roman" pitchFamily="18" charset="0"/>
              </a:rPr>
              <a:t>. 04 «Физическая культура</a:t>
            </a:r>
            <a:r>
              <a:rPr lang="ru-RU" sz="1600" dirty="0" smtClean="0">
                <a:latin typeface="Times New Roman" pitchFamily="18" charset="0"/>
                <a:cs typeface="Times New Roman" pitchFamily="18" charset="0"/>
              </a:rPr>
              <a:t>»</a:t>
            </a:r>
          </a:p>
          <a:p>
            <a:pPr marL="0" indent="0">
              <a:buNone/>
            </a:pPr>
            <a:endParaRPr lang="ru-RU" sz="1600" dirty="0">
              <a:latin typeface="Times New Roman" pitchFamily="18" charset="0"/>
              <a:cs typeface="Times New Roman" pitchFamily="18" charset="0"/>
            </a:endParaRPr>
          </a:p>
          <a:p>
            <a:pPr marL="0" indent="0">
              <a:buNone/>
            </a:pPr>
            <a:r>
              <a:rPr lang="ru-RU" sz="1600" dirty="0">
                <a:latin typeface="Times New Roman" pitchFamily="18" charset="0"/>
                <a:cs typeface="Times New Roman" pitchFamily="18" charset="0"/>
              </a:rPr>
              <a:t>Раздел: Научно-методические основы формирования физической культуры личности</a:t>
            </a:r>
          </a:p>
        </p:txBody>
      </p:sp>
      <p:sp>
        <p:nvSpPr>
          <p:cNvPr id="3" name="Прямоугольник 2"/>
          <p:cNvSpPr/>
          <p:nvPr/>
        </p:nvSpPr>
        <p:spPr>
          <a:xfrm>
            <a:off x="72362" y="1368311"/>
            <a:ext cx="3479983" cy="2243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t>3 Курс</a:t>
            </a:r>
            <a:endParaRPr lang="ru-RU" sz="3200" dirty="0"/>
          </a:p>
        </p:txBody>
      </p:sp>
    </p:spTree>
    <p:extLst>
      <p:ext uri="{BB962C8B-B14F-4D97-AF65-F5344CB8AC3E}">
        <p14:creationId xmlns:p14="http://schemas.microsoft.com/office/powerpoint/2010/main" xmlns="" val="13938193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8677" y="1730124"/>
            <a:ext cx="3230003" cy="14340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t>Контрольные вопросы по теме занятия:</a:t>
            </a:r>
            <a:endParaRPr lang="ru-RU" sz="2000" dirty="0"/>
          </a:p>
        </p:txBody>
      </p:sp>
      <p:sp>
        <p:nvSpPr>
          <p:cNvPr id="3" name="TextBox 2"/>
          <p:cNvSpPr txBox="1"/>
          <p:nvPr/>
        </p:nvSpPr>
        <p:spPr>
          <a:xfrm>
            <a:off x="3683914" y="1730124"/>
            <a:ext cx="5164057" cy="1538883"/>
          </a:xfrm>
          <a:prstGeom prst="rect">
            <a:avLst/>
          </a:prstGeom>
          <a:noFill/>
        </p:spPr>
        <p:txBody>
          <a:bodyPr wrap="square" rtlCol="0">
            <a:spAutoFit/>
          </a:bodyPr>
          <a:lstStyle/>
          <a:p>
            <a:pPr marL="285750" indent="-285750"/>
            <a:r>
              <a:rPr lang="ru-RU" sz="1600" dirty="0" smtClean="0">
                <a:latin typeface="Times New Roman" pitchFamily="18" charset="0"/>
                <a:cs typeface="Times New Roman" pitchFamily="18" charset="0"/>
              </a:rPr>
              <a:t>1. Охарактеризуйте </a:t>
            </a:r>
            <a:r>
              <a:rPr lang="ru-RU" sz="1600" dirty="0" smtClean="0">
                <a:latin typeface="Times New Roman" pitchFamily="18" charset="0"/>
                <a:cs typeface="Times New Roman" pitchFamily="18" charset="0"/>
              </a:rPr>
              <a:t>зоны интенсивности физической нагрузки.</a:t>
            </a:r>
          </a:p>
          <a:p>
            <a:pPr marL="285750" indent="-285750">
              <a:buFont typeface="Wingdings" panose="05000000000000000000" pitchFamily="2" charset="2"/>
              <a:buChar char="Ø"/>
            </a:pPr>
            <a:endParaRPr lang="ru-RU" sz="1600" dirty="0">
              <a:latin typeface="Times New Roman" pitchFamily="18" charset="0"/>
              <a:cs typeface="Times New Roman" pitchFamily="18" charset="0"/>
            </a:endParaRPr>
          </a:p>
          <a:p>
            <a:pPr marL="285750" indent="-285750"/>
            <a:r>
              <a:rPr lang="ru-RU" sz="1600" dirty="0" smtClean="0">
                <a:latin typeface="Times New Roman" pitchFamily="18" charset="0"/>
                <a:cs typeface="Times New Roman" pitchFamily="18" charset="0"/>
              </a:rPr>
              <a:t>2. Какие </a:t>
            </a:r>
            <a:r>
              <a:rPr lang="ru-RU" sz="1600" dirty="0" smtClean="0">
                <a:latin typeface="Times New Roman" pitchFamily="18" charset="0"/>
                <a:cs typeface="Times New Roman" pitchFamily="18" charset="0"/>
              </a:rPr>
              <a:t>зоны интенсивности рекомендуются в оздоровительной физической культуре и почему?</a:t>
            </a:r>
          </a:p>
          <a:p>
            <a:pPr marL="285750" indent="-285750">
              <a:buFont typeface="Wingdings" panose="05000000000000000000" pitchFamily="2" charset="2"/>
              <a:buChar char="Ø"/>
            </a:pPr>
            <a:endParaRPr lang="ru-RU" dirty="0"/>
          </a:p>
        </p:txBody>
      </p:sp>
    </p:spTree>
    <p:extLst>
      <p:ext uri="{BB962C8B-B14F-4D97-AF65-F5344CB8AC3E}">
        <p14:creationId xmlns:p14="http://schemas.microsoft.com/office/powerpoint/2010/main" xmlns="" val="2463815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600" dirty="0">
                <a:solidFill>
                  <a:schemeClr val="tx1"/>
                </a:solidFill>
                <a:latin typeface="Times New Roman" pitchFamily="18" charset="0"/>
                <a:cs typeface="Times New Roman" pitchFamily="18" charset="0"/>
              </a:rPr>
              <a:t>Список </a:t>
            </a:r>
            <a:r>
              <a:rPr lang="ru-RU" sz="3600" dirty="0" smtClean="0">
                <a:solidFill>
                  <a:schemeClr val="tx1"/>
                </a:solidFill>
                <a:latin typeface="Times New Roman" pitchFamily="18" charset="0"/>
                <a:cs typeface="Times New Roman" pitchFamily="18" charset="0"/>
              </a:rPr>
              <a:t>источников.</a:t>
            </a:r>
            <a:r>
              <a:rPr lang="ru-RU" sz="3600" dirty="0"/>
              <a:t/>
            </a:r>
            <a:br>
              <a:rPr lang="ru-RU" sz="3600" dirty="0"/>
            </a:br>
            <a:endParaRPr lang="ru-RU" dirty="0"/>
          </a:p>
        </p:txBody>
      </p:sp>
      <p:sp>
        <p:nvSpPr>
          <p:cNvPr id="3" name="Объект 2"/>
          <p:cNvSpPr>
            <a:spLocks noGrp="1"/>
          </p:cNvSpPr>
          <p:nvPr>
            <p:ph idx="1"/>
          </p:nvPr>
        </p:nvSpPr>
        <p:spPr>
          <a:xfrm>
            <a:off x="108121" y="1328384"/>
            <a:ext cx="9035879" cy="3394472"/>
          </a:xfrm>
        </p:spPr>
        <p:txBody>
          <a:bodyPr/>
          <a:lstStyle/>
          <a:p>
            <a:pPr marL="27432" indent="0">
              <a:buFontTx/>
              <a:buNone/>
              <a:defRPr/>
            </a:pPr>
            <a:r>
              <a:rPr lang="ru-RU" sz="1600" dirty="0" smtClean="0">
                <a:latin typeface="Times New Roman" panose="02020603050405020304" pitchFamily="18" charset="0"/>
                <a:cs typeface="Times New Roman" panose="02020603050405020304" pitchFamily="18" charset="0"/>
              </a:rPr>
              <a:t>1</a:t>
            </a:r>
            <a:r>
              <a:rPr lang="ru-RU" sz="1600" dirty="0">
                <a:latin typeface="Times New Roman" panose="02020603050405020304" pitchFamily="18" charset="0"/>
                <a:cs typeface="Times New Roman" panose="02020603050405020304" pitchFamily="18" charset="0"/>
              </a:rPr>
              <a:t>. Физическая культура: учебник и практикум/ </a:t>
            </a:r>
            <a:r>
              <a:rPr lang="ru-RU" sz="1600" dirty="0" err="1">
                <a:latin typeface="Times New Roman" panose="02020603050405020304" pitchFamily="18" charset="0"/>
                <a:cs typeface="Times New Roman" panose="02020603050405020304" pitchFamily="18" charset="0"/>
              </a:rPr>
              <a:t>Муллер</a:t>
            </a:r>
            <a:r>
              <a:rPr lang="ru-RU" sz="1600" dirty="0">
                <a:latin typeface="Times New Roman" panose="02020603050405020304" pitchFamily="18" charset="0"/>
                <a:cs typeface="Times New Roman" panose="02020603050405020304" pitchFamily="18" charset="0"/>
              </a:rPr>
              <a:t> А.Б., </a:t>
            </a:r>
            <a:r>
              <a:rPr lang="ru-RU" sz="1600" dirty="0" err="1">
                <a:latin typeface="Times New Roman" panose="02020603050405020304" pitchFamily="18" charset="0"/>
                <a:cs typeface="Times New Roman" panose="02020603050405020304" pitchFamily="18" charset="0"/>
              </a:rPr>
              <a:t>Дядичкина</a:t>
            </a:r>
            <a:r>
              <a:rPr lang="ru-RU" sz="1600" dirty="0">
                <a:latin typeface="Times New Roman" panose="02020603050405020304" pitchFamily="18" charset="0"/>
                <a:cs typeface="Times New Roman" panose="02020603050405020304" pitchFamily="18" charset="0"/>
              </a:rPr>
              <a:t> Н.С, Богащенко Ю.А.-М.: 2017.-424 с.</a:t>
            </a:r>
          </a:p>
          <a:p>
            <a:pPr marL="27432" indent="0">
              <a:buFontTx/>
              <a:buNone/>
              <a:defRPr/>
            </a:pPr>
            <a:r>
              <a:rPr lang="ru-RU" sz="1600" dirty="0">
                <a:latin typeface="Times New Roman" panose="02020603050405020304" pitchFamily="18" charset="0"/>
                <a:cs typeface="Times New Roman" panose="02020603050405020304" pitchFamily="18" charset="0"/>
              </a:rPr>
              <a:t>2. Физическая культура: учебник /Кузнецов В.С., </a:t>
            </a:r>
            <a:r>
              <a:rPr lang="ru-RU" sz="1600" dirty="0" err="1">
                <a:latin typeface="Times New Roman" panose="02020603050405020304" pitchFamily="18" charset="0"/>
                <a:cs typeface="Times New Roman" panose="02020603050405020304" pitchFamily="18" charset="0"/>
              </a:rPr>
              <a:t>Колодницкий</a:t>
            </a:r>
            <a:r>
              <a:rPr lang="ru-RU" sz="1600" dirty="0">
                <a:latin typeface="Times New Roman" panose="02020603050405020304" pitchFamily="18" charset="0"/>
                <a:cs typeface="Times New Roman" panose="02020603050405020304" pitchFamily="18" charset="0"/>
              </a:rPr>
              <a:t> Г.А.-2-ое </a:t>
            </a:r>
            <a:r>
              <a:rPr lang="ru-RU" sz="1600" dirty="0" err="1">
                <a:latin typeface="Times New Roman" panose="02020603050405020304" pitchFamily="18" charset="0"/>
                <a:cs typeface="Times New Roman" panose="02020603050405020304" pitchFamily="18" charset="0"/>
              </a:rPr>
              <a:t>изд.,стер</a:t>
            </a:r>
            <a:r>
              <a:rPr lang="ru-RU" sz="1600" dirty="0">
                <a:latin typeface="Times New Roman" panose="02020603050405020304" pitchFamily="18" charset="0"/>
                <a:cs typeface="Times New Roman" panose="02020603050405020304" pitchFamily="18" charset="0"/>
              </a:rPr>
              <a:t>-М.:КНОРУС, 2017.-256.</a:t>
            </a:r>
          </a:p>
          <a:p>
            <a:pPr marL="27432" indent="0">
              <a:buFontTx/>
              <a:buNone/>
              <a:defRPr/>
            </a:pPr>
            <a:r>
              <a:rPr lang="ru-RU" sz="1600" dirty="0">
                <a:latin typeface="Times New Roman" panose="02020603050405020304" pitchFamily="18" charset="0"/>
                <a:cs typeface="Times New Roman" panose="02020603050405020304" pitchFamily="18" charset="0"/>
              </a:rPr>
              <a:t>3. Теория и методика физического воспитания и спорта: учебник/ И.С. Барчуков-5-ое </a:t>
            </a:r>
            <a:r>
              <a:rPr lang="ru-RU" sz="1600" dirty="0" err="1">
                <a:latin typeface="Times New Roman" panose="02020603050405020304" pitchFamily="18" charset="0"/>
                <a:cs typeface="Times New Roman" panose="02020603050405020304" pitchFamily="18" charset="0"/>
              </a:rPr>
              <a:t>изд.,стер</a:t>
            </a:r>
            <a:r>
              <a:rPr lang="ru-RU" sz="1600" dirty="0">
                <a:latin typeface="Times New Roman" panose="02020603050405020304" pitchFamily="18" charset="0"/>
                <a:cs typeface="Times New Roman" panose="02020603050405020304" pitchFamily="18" charset="0"/>
              </a:rPr>
              <a:t>.-Москва; 2017.-366 с.</a:t>
            </a:r>
          </a:p>
          <a:p>
            <a:endParaRPr lang="ru-RU" dirty="0"/>
          </a:p>
        </p:txBody>
      </p:sp>
    </p:spTree>
    <p:extLst>
      <p:ext uri="{BB962C8B-B14F-4D97-AF65-F5344CB8AC3E}">
        <p14:creationId xmlns:p14="http://schemas.microsoft.com/office/powerpoint/2010/main" xmlns="" val="30369715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74687" y="322342"/>
            <a:ext cx="4993019" cy="3754874"/>
          </a:xfrm>
          <a:prstGeom prst="rect">
            <a:avLst/>
          </a:prstGeom>
          <a:noFill/>
        </p:spPr>
        <p:txBody>
          <a:bodyPr wrap="square" rtlCol="0">
            <a:spAutoFit/>
          </a:bodyPr>
          <a:lstStyle/>
          <a:p>
            <a:pPr marL="0" indent="0">
              <a:buNone/>
            </a:pPr>
            <a:r>
              <a:rPr lang="ru-RU" sz="1600" dirty="0" smtClean="0">
                <a:latin typeface="Times New Roman" pitchFamily="18" charset="0"/>
                <a:cs typeface="Times New Roman" pitchFamily="18" charset="0"/>
              </a:rPr>
              <a:t>Специальность</a:t>
            </a:r>
          </a:p>
          <a:p>
            <a:pPr marL="0" indent="0">
              <a:buNone/>
            </a:pPr>
            <a:endParaRPr lang="ru-RU" sz="1600" dirty="0" smtClean="0">
              <a:latin typeface="Times New Roman" pitchFamily="18" charset="0"/>
              <a:cs typeface="Times New Roman" pitchFamily="18" charset="0"/>
            </a:endParaRPr>
          </a:p>
          <a:p>
            <a:pPr marL="0" indent="0">
              <a:buNone/>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40.02.01 Право и организация социального обеспечения</a:t>
            </a:r>
          </a:p>
          <a:p>
            <a:pPr marL="0" indent="0">
              <a:buNone/>
            </a:pPr>
            <a:r>
              <a:rPr lang="ru-RU" sz="1600" dirty="0">
                <a:latin typeface="Times New Roman" pitchFamily="18" charset="0"/>
                <a:cs typeface="Times New Roman" pitchFamily="18" charset="0"/>
              </a:rPr>
              <a:t>Соблюдать основы здорового образа жизни, требования охраны труда</a:t>
            </a:r>
            <a:r>
              <a:rPr lang="ru-RU" sz="1600" dirty="0" smtClean="0">
                <a:latin typeface="Times New Roman" pitchFamily="18" charset="0"/>
                <a:cs typeface="Times New Roman" pitchFamily="18" charset="0"/>
              </a:rPr>
              <a:t>.</a:t>
            </a:r>
          </a:p>
          <a:p>
            <a:pPr marL="0" indent="0">
              <a:buNone/>
            </a:pPr>
            <a:endParaRPr lang="ru-RU" sz="1600" dirty="0">
              <a:latin typeface="Times New Roman" pitchFamily="18" charset="0"/>
              <a:cs typeface="Times New Roman" pitchFamily="18" charset="0"/>
            </a:endParaRPr>
          </a:p>
          <a:p>
            <a:pPr marL="0" indent="0">
              <a:buNone/>
            </a:pPr>
            <a:r>
              <a:rPr lang="ru-RU" sz="1600" dirty="0">
                <a:latin typeface="Times New Roman" pitchFamily="18" charset="0"/>
                <a:cs typeface="Times New Roman" pitchFamily="18" charset="0"/>
              </a:rPr>
              <a:t>Работать в коллективе и команде, эффективно общаться  с коллегами, руководством, потребителями. </a:t>
            </a:r>
            <a:endParaRPr lang="ru-RU" sz="1600" dirty="0" smtClean="0">
              <a:latin typeface="Times New Roman" pitchFamily="18" charset="0"/>
              <a:cs typeface="Times New Roman" pitchFamily="18" charset="0"/>
            </a:endParaRPr>
          </a:p>
          <a:p>
            <a:pPr marL="0" indent="0">
              <a:buNone/>
            </a:pPr>
            <a:endParaRPr lang="ru-RU" sz="1600" dirty="0">
              <a:latin typeface="Times New Roman" pitchFamily="18" charset="0"/>
              <a:cs typeface="Times New Roman" pitchFamily="18" charset="0"/>
            </a:endParaRPr>
          </a:p>
          <a:p>
            <a:pPr marL="0" indent="0">
              <a:buNone/>
            </a:pPr>
            <a:r>
              <a:rPr lang="ru-RU" sz="1600" dirty="0">
                <a:latin typeface="Times New Roman" pitchFamily="18" charset="0"/>
                <a:cs typeface="Times New Roman" pitchFamily="18" charset="0"/>
              </a:rPr>
              <a:t>Самостоятельно определять задачи профессионального  и личностного развития, заниматься самообразованием, осознанно планировать повышение квалификации. </a:t>
            </a:r>
          </a:p>
          <a:p>
            <a:pPr marL="0" indent="0">
              <a:buNone/>
            </a:pPr>
            <a:endParaRPr lang="ru-RU" dirty="0"/>
          </a:p>
        </p:txBody>
      </p:sp>
      <p:sp>
        <p:nvSpPr>
          <p:cNvPr id="3" name="Прямоугольник 2"/>
          <p:cNvSpPr/>
          <p:nvPr/>
        </p:nvSpPr>
        <p:spPr>
          <a:xfrm>
            <a:off x="65784" y="1394624"/>
            <a:ext cx="2697151" cy="20327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На занятии </a:t>
            </a:r>
            <a:r>
              <a:rPr lang="ru-RU" sz="2400" dirty="0" smtClean="0"/>
              <a:t>формируются компетенции</a:t>
            </a:r>
            <a:endParaRPr lang="ru-RU" sz="2400" dirty="0"/>
          </a:p>
        </p:txBody>
      </p:sp>
    </p:spTree>
    <p:extLst>
      <p:ext uri="{BB962C8B-B14F-4D97-AF65-F5344CB8AC3E}">
        <p14:creationId xmlns:p14="http://schemas.microsoft.com/office/powerpoint/2010/main" xmlns="" val="1419589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941" y="1591977"/>
            <a:ext cx="3210268" cy="15590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t>Основные вопросы</a:t>
            </a:r>
            <a:endParaRPr lang="ru-RU" sz="2000" dirty="0"/>
          </a:p>
        </p:txBody>
      </p:sp>
      <p:sp>
        <p:nvSpPr>
          <p:cNvPr id="3" name="TextBox 2"/>
          <p:cNvSpPr txBox="1"/>
          <p:nvPr/>
        </p:nvSpPr>
        <p:spPr>
          <a:xfrm>
            <a:off x="4012834" y="1591977"/>
            <a:ext cx="4743039" cy="1569660"/>
          </a:xfrm>
          <a:prstGeom prst="rect">
            <a:avLst/>
          </a:prstGeom>
          <a:noFill/>
        </p:spPr>
        <p:txBody>
          <a:bodyPr wrap="square" rtlCol="0">
            <a:spAutoFit/>
          </a:bodyPr>
          <a:lstStyle/>
          <a:p>
            <a:pPr marL="285750" indent="-285750"/>
            <a:r>
              <a:rPr lang="ru-RU" sz="1600" dirty="0">
                <a:latin typeface="Times New Roman" pitchFamily="18" charset="0"/>
                <a:cs typeface="Times New Roman" pitchFamily="18" charset="0"/>
              </a:rPr>
              <a:t>О</a:t>
            </a:r>
            <a:r>
              <a:rPr lang="ru-RU" sz="1600" dirty="0" smtClean="0">
                <a:latin typeface="Times New Roman" pitchFamily="18" charset="0"/>
                <a:cs typeface="Times New Roman" pitchFamily="18" charset="0"/>
              </a:rPr>
              <a:t>тличия общей и специальной физической подготовки</a:t>
            </a:r>
          </a:p>
          <a:p>
            <a:pPr marL="285750" indent="-285750">
              <a:buFont typeface="Wingdings" panose="05000000000000000000" pitchFamily="2" charset="2"/>
              <a:buChar char="Ø"/>
            </a:pPr>
            <a:endParaRPr lang="ru-RU" sz="1600" dirty="0">
              <a:latin typeface="Times New Roman" pitchFamily="18" charset="0"/>
              <a:cs typeface="Times New Roman" pitchFamily="18" charset="0"/>
            </a:endParaRPr>
          </a:p>
          <a:p>
            <a:pPr marL="285750" indent="-285750"/>
            <a:r>
              <a:rPr lang="ru-RU" sz="1600" dirty="0" smtClean="0">
                <a:latin typeface="Times New Roman" pitchFamily="18" charset="0"/>
                <a:cs typeface="Times New Roman" pitchFamily="18" charset="0"/>
              </a:rPr>
              <a:t>Составляющие подготовки спортсмена</a:t>
            </a:r>
          </a:p>
          <a:p>
            <a:pPr marL="285750" indent="-285750">
              <a:buFont typeface="Wingdings" panose="05000000000000000000" pitchFamily="2" charset="2"/>
              <a:buChar char="Ø"/>
            </a:pPr>
            <a:endParaRPr lang="ru-RU" sz="1600" dirty="0">
              <a:latin typeface="Times New Roman" pitchFamily="18" charset="0"/>
              <a:cs typeface="Times New Roman" pitchFamily="18" charset="0"/>
            </a:endParaRPr>
          </a:p>
          <a:p>
            <a:pPr marL="285750" indent="-285750"/>
            <a:r>
              <a:rPr lang="ru-RU" sz="1600" dirty="0">
                <a:latin typeface="Times New Roman" pitchFamily="18" charset="0"/>
                <a:cs typeface="Times New Roman" pitchFamily="18" charset="0"/>
              </a:rPr>
              <a:t>С</a:t>
            </a:r>
            <a:r>
              <a:rPr lang="ru-RU" sz="1600" dirty="0" smtClean="0">
                <a:latin typeface="Times New Roman" pitchFamily="18" charset="0"/>
                <a:cs typeface="Times New Roman" pitchFamily="18" charset="0"/>
              </a:rPr>
              <a:t>редства применяемые в спортивной подготовке</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1703529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5"/>
          <p:cNvSpPr txBox="1">
            <a:spLocks noGrp="1"/>
          </p:cNvSpPr>
          <p:nvPr>
            <p:ph type="title"/>
          </p:nvPr>
        </p:nvSpPr>
        <p:spPr>
          <a:xfrm>
            <a:off x="335708" y="198967"/>
            <a:ext cx="8773085" cy="9546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ru" sz="2800" dirty="0">
                <a:solidFill>
                  <a:schemeClr val="dk2"/>
                </a:solidFill>
                <a:latin typeface="Lobster"/>
                <a:ea typeface="Lobster"/>
                <a:cs typeface="Lobster"/>
                <a:sym typeface="Lobster"/>
              </a:rPr>
              <a:t>Понятия общей и специальной физической подготовки</a:t>
            </a:r>
            <a:endParaRPr sz="2800" dirty="0">
              <a:solidFill>
                <a:schemeClr val="dk2"/>
              </a:solidFill>
              <a:latin typeface="Lobster"/>
              <a:ea typeface="Lobster"/>
              <a:cs typeface="Lobster"/>
              <a:sym typeface="Lobster"/>
            </a:endParaRPr>
          </a:p>
          <a:p>
            <a:pPr marL="0" lvl="0" indent="0" algn="l" rtl="0">
              <a:spcBef>
                <a:spcPts val="1600"/>
              </a:spcBef>
              <a:spcAft>
                <a:spcPts val="0"/>
              </a:spcAft>
              <a:buNone/>
            </a:pPr>
            <a:endParaRPr sz="3200" dirty="0"/>
          </a:p>
        </p:txBody>
      </p:sp>
      <p:sp>
        <p:nvSpPr>
          <p:cNvPr id="143" name="Google Shape;143;p15"/>
          <p:cNvSpPr txBox="1">
            <a:spLocks noGrp="1"/>
          </p:cNvSpPr>
          <p:nvPr>
            <p:ph type="body" idx="1"/>
          </p:nvPr>
        </p:nvSpPr>
        <p:spPr>
          <a:xfrm>
            <a:off x="165586" y="486973"/>
            <a:ext cx="4667250" cy="2448000"/>
          </a:xfrm>
          <a:prstGeom prst="rect">
            <a:avLst/>
          </a:prstGeom>
        </p:spPr>
        <p:txBody>
          <a:bodyPr spcFirstLastPara="1" wrap="square" lIns="91425" tIns="91425" rIns="91425" bIns="91425" anchor="t" anchorCtr="0">
            <a:noAutofit/>
          </a:bodyPr>
          <a:lstStyle/>
          <a:p>
            <a:pPr marL="0" lvl="0" indent="0">
              <a:spcAft>
                <a:spcPts val="1600"/>
              </a:spcAft>
              <a:buNone/>
            </a:pPr>
            <a:r>
              <a:rPr lang="ru-RU" altLang="ru-RU" sz="1600" b="1" i="1" dirty="0">
                <a:solidFill>
                  <a:srgbClr val="FFFF00"/>
                </a:solidFill>
                <a:latin typeface="Times New Roman" panose="02020603050405020304" pitchFamily="18" charset="0"/>
                <a:cs typeface="Times New Roman" panose="02020603050405020304" pitchFamily="18" charset="0"/>
              </a:rPr>
              <a:t>Физическая подготовка </a:t>
            </a:r>
            <a:r>
              <a:rPr lang="ru-RU" altLang="ru-RU" sz="1600" dirty="0">
                <a:solidFill>
                  <a:srgbClr val="FFFF00"/>
                </a:solidFill>
                <a:latin typeface="Times New Roman" panose="02020603050405020304" pitchFamily="18" charset="0"/>
                <a:cs typeface="Times New Roman" panose="02020603050405020304" pitchFamily="18" charset="0"/>
              </a:rPr>
              <a:t>— это процесс, направленный на воспитание физических качеств и развитие функциональных возможностей, создающих благоприятные условия для совершенство­вания </a:t>
            </a:r>
            <a:r>
              <a:rPr lang="ru-RU" altLang="ru-RU" sz="1600" i="1" dirty="0">
                <a:solidFill>
                  <a:srgbClr val="FFFF00"/>
                </a:solidFill>
                <a:latin typeface="Times New Roman" panose="02020603050405020304" pitchFamily="18" charset="0"/>
                <a:cs typeface="Times New Roman" panose="02020603050405020304" pitchFamily="18" charset="0"/>
              </a:rPr>
              <a:t>всех </a:t>
            </a:r>
            <a:r>
              <a:rPr lang="ru-RU" altLang="ru-RU" sz="1600" dirty="0">
                <a:solidFill>
                  <a:srgbClr val="FFFF00"/>
                </a:solidFill>
                <a:latin typeface="Times New Roman" panose="02020603050405020304" pitchFamily="18" charset="0"/>
                <a:cs typeface="Times New Roman" panose="02020603050405020304" pitchFamily="18" charset="0"/>
              </a:rPr>
              <a:t>сторон подготовки. Она подразделяется на </a:t>
            </a:r>
            <a:r>
              <a:rPr lang="ru-RU" altLang="ru-RU" sz="1600" b="1" i="1" dirty="0">
                <a:solidFill>
                  <a:srgbClr val="FFFF00"/>
                </a:solidFill>
                <a:latin typeface="Times New Roman" panose="02020603050405020304" pitchFamily="18" charset="0"/>
                <a:cs typeface="Times New Roman" panose="02020603050405020304" pitchFamily="18" charset="0"/>
              </a:rPr>
              <a:t>общую</a:t>
            </a:r>
            <a:r>
              <a:rPr lang="ru-RU" altLang="ru-RU" sz="1600" i="1" dirty="0">
                <a:solidFill>
                  <a:srgbClr val="FFFF00"/>
                </a:solidFill>
                <a:latin typeface="Times New Roman" panose="02020603050405020304" pitchFamily="18" charset="0"/>
                <a:cs typeface="Times New Roman" panose="02020603050405020304" pitchFamily="18" charset="0"/>
              </a:rPr>
              <a:t> </a:t>
            </a:r>
            <a:r>
              <a:rPr lang="ru-RU" altLang="ru-RU" sz="1600" dirty="0">
                <a:solidFill>
                  <a:srgbClr val="FFFF00"/>
                </a:solidFill>
                <a:latin typeface="Times New Roman" panose="02020603050405020304" pitchFamily="18" charset="0"/>
                <a:cs typeface="Times New Roman" panose="02020603050405020304" pitchFamily="18" charset="0"/>
              </a:rPr>
              <a:t>и </a:t>
            </a:r>
            <a:r>
              <a:rPr lang="ru-RU" altLang="ru-RU" sz="1600" b="1" i="1" dirty="0">
                <a:solidFill>
                  <a:srgbClr val="FFFF00"/>
                </a:solidFill>
                <a:latin typeface="Times New Roman" panose="02020603050405020304" pitchFamily="18" charset="0"/>
                <a:cs typeface="Times New Roman" panose="02020603050405020304" pitchFamily="18" charset="0"/>
              </a:rPr>
              <a:t>специальную</a:t>
            </a:r>
            <a:r>
              <a:rPr lang="ru-RU" altLang="ru-RU" sz="1600" dirty="0">
                <a:solidFill>
                  <a:srgbClr val="FFFF00"/>
                </a:solidFill>
                <a:latin typeface="Times New Roman" panose="02020603050405020304" pitchFamily="18" charset="0"/>
                <a:cs typeface="Times New Roman" panose="02020603050405020304" pitchFamily="18" charset="0"/>
              </a:rPr>
              <a:t>.</a:t>
            </a:r>
            <a:endParaRPr sz="1600" dirty="0">
              <a:solidFill>
                <a:srgbClr val="FFFF00"/>
              </a:solidFill>
            </a:endParaRPr>
          </a:p>
        </p:txBody>
      </p:sp>
      <p:pic>
        <p:nvPicPr>
          <p:cNvPr id="3074" name="Picture 2" descr="https://img-fotki.yandex.ru/get/6741/229953285.5e/0_10d4d6_5c4ffc17_orig.jp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4659296" y="1862668"/>
            <a:ext cx="4247637" cy="3057592"/>
          </a:xfrm>
          <a:prstGeom prst="rect">
            <a:avLst/>
          </a:prstGeom>
          <a:noFill/>
        </p:spPr>
      </p:pic>
      <p:pic>
        <p:nvPicPr>
          <p:cNvPr id="3076" name="Picture 4" descr="https://storage.myseldon.com/news_pict_26/26951D2EC861A36DDE55B1C4CBF796D8"/>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213590" y="2688238"/>
            <a:ext cx="3511743" cy="2256295"/>
          </a:xfrm>
          <a:prstGeom prst="rect">
            <a:avLst/>
          </a:prstGeom>
          <a:noFill/>
        </p:spPr>
      </p:pic>
    </p:spTree>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9150" y="845600"/>
            <a:ext cx="2522566" cy="954600"/>
          </a:xfrm>
        </p:spPr>
        <p:txBody>
          <a:bodyPr/>
          <a:lstStyle/>
          <a:p>
            <a:r>
              <a:rPr lang="ru-RU" dirty="0"/>
              <a:t> </a:t>
            </a:r>
          </a:p>
        </p:txBody>
      </p:sp>
      <p:sp>
        <p:nvSpPr>
          <p:cNvPr id="3" name="Текст 2"/>
          <p:cNvSpPr>
            <a:spLocks noGrp="1"/>
          </p:cNvSpPr>
          <p:nvPr>
            <p:ph type="body" idx="1"/>
          </p:nvPr>
        </p:nvSpPr>
        <p:spPr>
          <a:xfrm>
            <a:off x="6234544" y="1990725"/>
            <a:ext cx="2090305" cy="2448000"/>
          </a:xfrm>
        </p:spPr>
        <p:txBody>
          <a:bodyPr/>
          <a:lstStyle/>
          <a:p>
            <a:pPr>
              <a:buNone/>
            </a:pPr>
            <a:r>
              <a:rPr lang="ru-RU" dirty="0"/>
              <a:t> </a:t>
            </a:r>
          </a:p>
        </p:txBody>
      </p:sp>
      <p:sp>
        <p:nvSpPr>
          <p:cNvPr id="4" name="Прямоугольник 3"/>
          <p:cNvSpPr/>
          <p:nvPr/>
        </p:nvSpPr>
        <p:spPr>
          <a:xfrm>
            <a:off x="224444" y="532248"/>
            <a:ext cx="4572000" cy="1169551"/>
          </a:xfrm>
          <a:prstGeom prst="rect">
            <a:avLst/>
          </a:prstGeom>
        </p:spPr>
        <p:txBody>
          <a:bodyPr>
            <a:spAutoFit/>
          </a:bodyPr>
          <a:lstStyle/>
          <a:p>
            <a:r>
              <a:rPr lang="ru-RU" altLang="ru-RU" b="1" i="1" dirty="0">
                <a:solidFill>
                  <a:srgbClr val="FFFF00"/>
                </a:solidFill>
                <a:latin typeface="Times New Roman" panose="02020603050405020304" pitchFamily="18" charset="0"/>
                <a:cs typeface="Times New Roman" panose="02020603050405020304" pitchFamily="18" charset="0"/>
              </a:rPr>
              <a:t>Общая физическая подготовка (ОФП)</a:t>
            </a:r>
            <a:r>
              <a:rPr lang="ru-RU" altLang="ru-RU" i="1" dirty="0">
                <a:solidFill>
                  <a:srgbClr val="FFFF00"/>
                </a:solidFill>
                <a:latin typeface="Times New Roman" panose="02020603050405020304" pitchFamily="18" charset="0"/>
                <a:cs typeface="Times New Roman" panose="02020603050405020304" pitchFamily="18" charset="0"/>
              </a:rPr>
              <a:t> </a:t>
            </a:r>
            <a:r>
              <a:rPr lang="ru-RU" altLang="ru-RU" dirty="0">
                <a:solidFill>
                  <a:srgbClr val="FFFF00"/>
                </a:solidFill>
                <a:latin typeface="Times New Roman" panose="02020603050405020304" pitchFamily="18" charset="0"/>
                <a:cs typeface="Times New Roman" panose="02020603050405020304" pitchFamily="18" charset="0"/>
              </a:rPr>
              <a:t>предполагает разностороннее развитие физических качеств, функциональных возможностей и систем организма спортсмена, слаженность их проявления в про­цессе мышечной деятельности. </a:t>
            </a:r>
            <a:endParaRPr lang="ru-RU" dirty="0">
              <a:solidFill>
                <a:srgbClr val="FFFF00"/>
              </a:solidFill>
            </a:endParaRPr>
          </a:p>
        </p:txBody>
      </p:sp>
      <p:cxnSp>
        <p:nvCxnSpPr>
          <p:cNvPr id="6" name="Прямая со стрелкой 5"/>
          <p:cNvCxnSpPr>
            <a:cxnSpLocks/>
          </p:cNvCxnSpPr>
          <p:nvPr/>
        </p:nvCxnSpPr>
        <p:spPr>
          <a:xfrm>
            <a:off x="4547061" y="1005839"/>
            <a:ext cx="957268" cy="473337"/>
          </a:xfrm>
          <a:prstGeom prst="straightConnector1">
            <a:avLst/>
          </a:prstGeom>
          <a:ln w="38100">
            <a:solidFill>
              <a:schemeClr val="bg2"/>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595602" y="1322900"/>
            <a:ext cx="3308462" cy="3539430"/>
          </a:xfrm>
          <a:prstGeom prst="rect">
            <a:avLst/>
          </a:prstGeom>
          <a:noFill/>
        </p:spPr>
        <p:txBody>
          <a:bodyPr wrap="square" rtlCol="0">
            <a:spAutoFit/>
          </a:bodyPr>
          <a:lstStyle/>
          <a:p>
            <a:pPr eaLnBrk="1" hangingPunct="1"/>
            <a:r>
              <a:rPr lang="ru-RU" altLang="ru-RU" i="1" u="sng" dirty="0">
                <a:solidFill>
                  <a:srgbClr val="FFFF00"/>
                </a:solidFill>
                <a:latin typeface="Times New Roman" panose="02020603050405020304" pitchFamily="18" charset="0"/>
                <a:cs typeface="Times New Roman" panose="02020603050405020304" pitchFamily="18" charset="0"/>
              </a:rPr>
              <a:t> Задачи</a:t>
            </a:r>
            <a:r>
              <a:rPr lang="ru-RU" altLang="ru-RU" u="sng" dirty="0">
                <a:solidFill>
                  <a:srgbClr val="FFFF00"/>
                </a:solidFill>
                <a:latin typeface="Times New Roman" panose="02020603050405020304" pitchFamily="18" charset="0"/>
                <a:cs typeface="Times New Roman" panose="02020603050405020304" pitchFamily="18" charset="0"/>
              </a:rPr>
              <a:t> ОФП:</a:t>
            </a:r>
            <a:r>
              <a:rPr lang="ru-RU" altLang="ru-RU" dirty="0">
                <a:solidFill>
                  <a:srgbClr val="FFFF00"/>
                </a:solidFill>
                <a:latin typeface="Times New Roman" panose="02020603050405020304" pitchFamily="18" charset="0"/>
                <a:cs typeface="Times New Roman" panose="02020603050405020304" pitchFamily="18" charset="0"/>
              </a:rPr>
              <a:t> </a:t>
            </a:r>
          </a:p>
          <a:p>
            <a:pPr marL="285750" indent="-285750"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приобретение общей выносливости;</a:t>
            </a:r>
          </a:p>
          <a:p>
            <a:pPr marL="285750" indent="-285750"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гармоничное развитие мускулатуры и силы мышц;</a:t>
            </a:r>
          </a:p>
          <a:p>
            <a:pPr marL="285750" indent="-285750"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 повышение общих скоростных возможностей (быстроты выполнения движений);</a:t>
            </a:r>
          </a:p>
          <a:p>
            <a:pPr marL="285750" indent="-285750"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увеличение подвижности основных суставов и эластичности мышц;</a:t>
            </a:r>
          </a:p>
          <a:p>
            <a:pPr marL="285750" indent="-285750"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улучшение ловкости в бытовых, трудовых и спортивных действиях (умение координировать простые и сложные движения);</a:t>
            </a:r>
          </a:p>
          <a:p>
            <a:pPr marL="285750" indent="-285750"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научить выполнять движения без излишних напряжений, а также умению расслабляться.</a:t>
            </a:r>
            <a:endParaRPr lang="ru-RU" dirty="0">
              <a:solidFill>
                <a:srgbClr val="FFFF00"/>
              </a:solidFill>
            </a:endParaRPr>
          </a:p>
        </p:txBody>
      </p:sp>
      <p:sp>
        <p:nvSpPr>
          <p:cNvPr id="9" name="TextBox 8"/>
          <p:cNvSpPr txBox="1"/>
          <p:nvPr/>
        </p:nvSpPr>
        <p:spPr>
          <a:xfrm>
            <a:off x="233916" y="2622502"/>
            <a:ext cx="4270615" cy="2246769"/>
          </a:xfrm>
          <a:prstGeom prst="rect">
            <a:avLst/>
          </a:prstGeom>
          <a:noFill/>
        </p:spPr>
        <p:txBody>
          <a:bodyPr wrap="square" rtlCol="0">
            <a:spAutoFit/>
          </a:bodyPr>
          <a:lstStyle/>
          <a:p>
            <a:pPr algn="just" eaLnBrk="1" hangingPunct="1"/>
            <a:r>
              <a:rPr lang="ru-RU" altLang="ru-RU" i="1" u="sng" dirty="0">
                <a:solidFill>
                  <a:srgbClr val="FFFF00"/>
                </a:solidFill>
                <a:latin typeface="Times New Roman" panose="02020603050405020304" pitchFamily="18" charset="0"/>
                <a:cs typeface="Times New Roman" panose="02020603050405020304" pitchFamily="18" charset="0"/>
              </a:rPr>
              <a:t>Средствами</a:t>
            </a:r>
            <a:r>
              <a:rPr lang="ru-RU" altLang="ru-RU" dirty="0">
                <a:solidFill>
                  <a:srgbClr val="FFFF00"/>
                </a:solidFill>
                <a:latin typeface="Times New Roman" panose="02020603050405020304" pitchFamily="18" charset="0"/>
                <a:cs typeface="Times New Roman" panose="02020603050405020304" pitchFamily="18" charset="0"/>
              </a:rPr>
              <a:t> ОФП являются физические упражнения, оказывающие общее воздействие на организм и личность спортсмена. К их числу относятся различные передвижения: </a:t>
            </a:r>
          </a:p>
          <a:p>
            <a:pPr marL="285750" indent="-285750" algn="just"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Бег</a:t>
            </a:r>
          </a:p>
          <a:p>
            <a:pPr marL="285750" indent="-285750" algn="just"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ходьба на лыжах</a:t>
            </a:r>
          </a:p>
          <a:p>
            <a:pPr marL="285750" indent="-285750" algn="just"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Плавание</a:t>
            </a:r>
          </a:p>
          <a:p>
            <a:pPr marL="285750" indent="-285750" algn="just"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подвижные и спортивные игры</a:t>
            </a:r>
          </a:p>
          <a:p>
            <a:pPr marL="285750" indent="-285750" algn="just" eaLnBrk="1" hangingPunct="1">
              <a:buFont typeface="Wingdings" pitchFamily="2" charset="2"/>
              <a:buChar char="ü"/>
            </a:pPr>
            <a:r>
              <a:rPr lang="ru-RU" altLang="ru-RU" dirty="0">
                <a:solidFill>
                  <a:srgbClr val="FFFF00"/>
                </a:solidFill>
                <a:latin typeface="Times New Roman" panose="02020603050405020304" pitchFamily="18" charset="0"/>
                <a:cs typeface="Times New Roman" panose="02020603050405020304" pitchFamily="18" charset="0"/>
              </a:rPr>
              <a:t> упражнения с отягощениями и др.</a:t>
            </a:r>
            <a:endParaRPr lang="ru-RU" altLang="ru-RU" i="1" dirty="0">
              <a:solidFill>
                <a:srgbClr val="FFFF00"/>
              </a:solidFill>
              <a:latin typeface="Times New Roman" panose="02020603050405020304" pitchFamily="18" charset="0"/>
              <a:cs typeface="Times New Roman" panose="02020603050405020304" pitchFamily="18" charset="0"/>
            </a:endParaRPr>
          </a:p>
          <a:p>
            <a:pPr algn="just" eaLnBrk="1" hangingPunct="1"/>
            <a:r>
              <a:rPr lang="ru-RU" altLang="ru-RU" i="1"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cxnSp>
        <p:nvCxnSpPr>
          <p:cNvPr id="11" name="Прямая со стрелкой 10"/>
          <p:cNvCxnSpPr>
            <a:cxnSpLocks/>
          </p:cNvCxnSpPr>
          <p:nvPr/>
        </p:nvCxnSpPr>
        <p:spPr>
          <a:xfrm flipH="1">
            <a:off x="2377440" y="1762298"/>
            <a:ext cx="1" cy="702996"/>
          </a:xfrm>
          <a:prstGeom prst="straightConnector1">
            <a:avLst/>
          </a:prstGeom>
          <a:ln w="38100">
            <a:solidFill>
              <a:schemeClr val="bg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571" y="307571"/>
            <a:ext cx="4854633" cy="1787236"/>
          </a:xfrm>
        </p:spPr>
        <p:txBody>
          <a:bodyPr/>
          <a:lstStyle/>
          <a:p>
            <a:r>
              <a:rPr lang="ru-RU" altLang="ru-RU" sz="1400" b="1" i="1" dirty="0">
                <a:solidFill>
                  <a:srgbClr val="FFFF00"/>
                </a:solidFill>
                <a:latin typeface="Times New Roman" panose="02020603050405020304" pitchFamily="18" charset="0"/>
                <a:cs typeface="Times New Roman" panose="02020603050405020304" pitchFamily="18" charset="0"/>
              </a:rPr>
              <a:t>Специальная физическая подготовка</a:t>
            </a:r>
            <a:r>
              <a:rPr lang="ru-RU" altLang="ru-RU" sz="1400" b="1" dirty="0">
                <a:solidFill>
                  <a:srgbClr val="FFFF00"/>
                </a:solidFill>
                <a:latin typeface="Times New Roman" panose="02020603050405020304" pitchFamily="18" charset="0"/>
                <a:cs typeface="Times New Roman" panose="02020603050405020304" pitchFamily="18" charset="0"/>
              </a:rPr>
              <a:t> </a:t>
            </a:r>
            <a:r>
              <a:rPr lang="ru-RU" altLang="ru-RU" sz="1400" dirty="0">
                <a:solidFill>
                  <a:srgbClr val="FFFF00"/>
                </a:solidFill>
                <a:latin typeface="Times New Roman" panose="02020603050405020304" pitchFamily="18" charset="0"/>
                <a:cs typeface="Times New Roman" panose="02020603050405020304" pitchFamily="18" charset="0"/>
              </a:rPr>
              <a:t>(СФП) - это процесс, обеспечивающий преимущественное развитие тех физических способностей, которые необходимы для конкретной спортивной дисциплины (вида спорта) или вида трудовой деятельности, при этом она ориентирована на предельную степень развития данных способностей. По мере роста спортивного мастерства объем средств ОФП уменьшается, а объем средств СФП - увеличивается.</a:t>
            </a:r>
            <a:endParaRPr lang="ru-RU" sz="1400" dirty="0">
              <a:solidFill>
                <a:srgbClr val="FFFF00"/>
              </a:solidFill>
            </a:endParaRPr>
          </a:p>
        </p:txBody>
      </p:sp>
      <p:sp>
        <p:nvSpPr>
          <p:cNvPr id="3" name="Текст 2"/>
          <p:cNvSpPr>
            <a:spLocks noGrp="1"/>
          </p:cNvSpPr>
          <p:nvPr>
            <p:ph type="body" idx="1"/>
          </p:nvPr>
        </p:nvSpPr>
        <p:spPr>
          <a:xfrm>
            <a:off x="4256115" y="2523049"/>
            <a:ext cx="4555376" cy="2448000"/>
          </a:xfrm>
        </p:spPr>
        <p:txBody>
          <a:bodyPr/>
          <a:lstStyle/>
          <a:p>
            <a:pPr marL="146050" indent="0" eaLnBrk="1" hangingPunct="1">
              <a:buNone/>
            </a:pPr>
            <a:r>
              <a:rPr lang="ru-RU" altLang="ru-RU" sz="1400" dirty="0">
                <a:solidFill>
                  <a:srgbClr val="FFFF00"/>
                </a:solidFill>
                <a:latin typeface="Times New Roman" panose="02020603050405020304" pitchFamily="18" charset="0"/>
                <a:cs typeface="Times New Roman" panose="02020603050405020304" pitchFamily="18" charset="0"/>
              </a:rPr>
              <a:t>Основными </a:t>
            </a:r>
            <a:r>
              <a:rPr lang="ru-RU" altLang="ru-RU" sz="1400" i="1" u="sng" dirty="0">
                <a:solidFill>
                  <a:srgbClr val="FFFF00"/>
                </a:solidFill>
                <a:latin typeface="Times New Roman" panose="02020603050405020304" pitchFamily="18" charset="0"/>
                <a:cs typeface="Times New Roman" panose="02020603050405020304" pitchFamily="18" charset="0"/>
              </a:rPr>
              <a:t>средствами</a:t>
            </a:r>
            <a:r>
              <a:rPr lang="ru-RU" altLang="ru-RU" sz="1400" dirty="0">
                <a:solidFill>
                  <a:srgbClr val="FFFF00"/>
                </a:solidFill>
                <a:latin typeface="Times New Roman" panose="02020603050405020304" pitchFamily="18" charset="0"/>
                <a:cs typeface="Times New Roman" panose="02020603050405020304" pitchFamily="18" charset="0"/>
              </a:rPr>
              <a:t> СФП являются соревновательные упражнения и специально подготовительные упражнения.</a:t>
            </a:r>
          </a:p>
          <a:p>
            <a:pPr marL="146050" indent="0" eaLnBrk="1" hangingPunct="1">
              <a:buNone/>
            </a:pPr>
            <a:r>
              <a:rPr lang="ru-RU" altLang="ru-RU" sz="1400" dirty="0">
                <a:solidFill>
                  <a:srgbClr val="FFFF00"/>
                </a:solidFill>
                <a:latin typeface="Times New Roman" panose="02020603050405020304" pitchFamily="18" charset="0"/>
                <a:cs typeface="Times New Roman" panose="02020603050405020304" pitchFamily="18" charset="0"/>
              </a:rPr>
              <a:t>Виды СФП:</a:t>
            </a:r>
          </a:p>
          <a:p>
            <a:pPr eaLnBrk="1" hangingPunct="1">
              <a:buFont typeface="Wingdings" pitchFamily="2" charset="2"/>
              <a:buChar char="Ø"/>
            </a:pPr>
            <a:r>
              <a:rPr lang="ru-RU" altLang="ru-RU" sz="1400" dirty="0">
                <a:solidFill>
                  <a:srgbClr val="FFFF00"/>
                </a:solidFill>
                <a:latin typeface="Times New Roman" panose="02020603050405020304" pitchFamily="18" charset="0"/>
                <a:cs typeface="Times New Roman" panose="02020603050405020304" pitchFamily="18" charset="0"/>
              </a:rPr>
              <a:t>спортивная подготовка;</a:t>
            </a:r>
          </a:p>
          <a:p>
            <a:pPr eaLnBrk="1" hangingPunct="1">
              <a:buFont typeface="Wingdings" pitchFamily="2" charset="2"/>
              <a:buChar char="Ø"/>
            </a:pPr>
            <a:r>
              <a:rPr lang="ru-RU" altLang="ru-RU" sz="1400" dirty="0">
                <a:solidFill>
                  <a:srgbClr val="FFFF00"/>
                </a:solidFill>
                <a:latin typeface="Times New Roman" panose="02020603050405020304" pitchFamily="18" charset="0"/>
                <a:cs typeface="Times New Roman" panose="02020603050405020304" pitchFamily="18" charset="0"/>
              </a:rPr>
              <a:t>профессионально-прикладная ( в т.ч. военно-прикладная);</a:t>
            </a:r>
          </a:p>
          <a:p>
            <a:pPr eaLnBrk="1" hangingPunct="1">
              <a:buFont typeface="Wingdings" pitchFamily="2" charset="2"/>
              <a:buChar char="Ø"/>
            </a:pPr>
            <a:r>
              <a:rPr lang="ru-RU" altLang="ru-RU" sz="1400" dirty="0">
                <a:solidFill>
                  <a:srgbClr val="FFFF00"/>
                </a:solidFill>
                <a:latin typeface="Times New Roman" panose="02020603050405020304" pitchFamily="18" charset="0"/>
                <a:cs typeface="Times New Roman" panose="02020603050405020304" pitchFamily="18" charset="0"/>
              </a:rPr>
              <a:t>физическая подготовка.</a:t>
            </a:r>
            <a:endParaRPr lang="ru-RU" sz="1400" dirty="0">
              <a:solidFill>
                <a:srgbClr val="FFFF00"/>
              </a:solidFill>
            </a:endParaRPr>
          </a:p>
        </p:txBody>
      </p:sp>
      <p:pic>
        <p:nvPicPr>
          <p:cNvPr id="21506" name="Picture 2" descr="https://s1.1zoom.ru/big7/722/Fitness_476444.jpg"/>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199506" y="2354005"/>
            <a:ext cx="3865417" cy="2575938"/>
          </a:xfrm>
          <a:prstGeom prst="rect">
            <a:avLst/>
          </a:prstGeom>
          <a:noFill/>
        </p:spPr>
      </p:pic>
      <p:pic>
        <p:nvPicPr>
          <p:cNvPr id="21508" name="Picture 4" descr="https://avatars.mds.yandex.net/get-pdb/480866/fd300388-e480-4a43-b5ee-9e25bd249847/s1200?webp=false"/>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5453150" y="223691"/>
            <a:ext cx="3449782" cy="2294106"/>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9150" y="64529"/>
            <a:ext cx="7505700" cy="954600"/>
          </a:xfrm>
        </p:spPr>
        <p:txBody>
          <a:bodyPr/>
          <a:lstStyle/>
          <a:p>
            <a:pPr algn="ctr"/>
            <a:r>
              <a:rPr lang="ru-RU" i="1" dirty="0">
                <a:solidFill>
                  <a:srgbClr val="FFFF00"/>
                </a:solidFill>
                <a:latin typeface="Times New Roman" pitchFamily="18" charset="0"/>
                <a:cs typeface="Times New Roman" pitchFamily="18" charset="0"/>
              </a:rPr>
              <a:t>Спортивная подготовка</a:t>
            </a:r>
          </a:p>
        </p:txBody>
      </p:sp>
      <p:pic>
        <p:nvPicPr>
          <p:cNvPr id="22530" name="Picture 2" descr="https://www.calypso.com.pl/wp-content/uploads/2018/09/main_calypso-1.jpg"/>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4975412" y="3084120"/>
            <a:ext cx="4074589" cy="1994851"/>
          </a:xfrm>
          <a:prstGeom prst="rect">
            <a:avLst/>
          </a:prstGeom>
          <a:noFill/>
        </p:spPr>
      </p:pic>
      <p:sp>
        <p:nvSpPr>
          <p:cNvPr id="5" name="TextBox 4"/>
          <p:cNvSpPr txBox="1"/>
          <p:nvPr/>
        </p:nvSpPr>
        <p:spPr>
          <a:xfrm>
            <a:off x="252805" y="592176"/>
            <a:ext cx="8226014" cy="2800767"/>
          </a:xfrm>
          <a:prstGeom prst="rect">
            <a:avLst/>
          </a:prstGeom>
          <a:noFill/>
        </p:spPr>
        <p:txBody>
          <a:bodyPr wrap="square" rtlCol="0">
            <a:spAutoFit/>
          </a:bodyPr>
          <a:lstStyle/>
          <a:p>
            <a:r>
              <a:rPr lang="ru-RU" sz="1600" b="1" dirty="0">
                <a:solidFill>
                  <a:srgbClr val="FFFF00"/>
                </a:solidFill>
                <a:latin typeface="Times New Roman" panose="02020603050405020304" pitchFamily="18" charset="0"/>
                <a:cs typeface="Times New Roman" panose="02020603050405020304" pitchFamily="18" charset="0"/>
              </a:rPr>
              <a:t>Спортивная тренировка </a:t>
            </a:r>
            <a:r>
              <a:rPr lang="ru-RU" sz="1600" dirty="0">
                <a:solidFill>
                  <a:srgbClr val="FFFF00"/>
                </a:solidFill>
                <a:latin typeface="Times New Roman" panose="02020603050405020304" pitchFamily="18" charset="0"/>
                <a:cs typeface="Times New Roman" panose="02020603050405020304" pitchFamily="18" charset="0"/>
              </a:rPr>
              <a:t>— это та часть подготовки спортсмена, которая построена на основе метода упражнения. </a:t>
            </a:r>
          </a:p>
          <a:p>
            <a:r>
              <a:rPr lang="ru-RU" sz="1600" dirty="0">
                <a:solidFill>
                  <a:srgbClr val="FFFF00"/>
                </a:solidFill>
                <a:latin typeface="Times New Roman" panose="02020603050405020304" pitchFamily="18" charset="0"/>
                <a:cs typeface="Times New Roman" panose="02020603050405020304" pitchFamily="18" charset="0"/>
              </a:rPr>
              <a:t>Например, если спортсмен выполняет какие-либо физические упражнения, то это значит, что в ходе подготовки осуществляется спортивная тренировка. Если же он изучает особенности соревновательной деятельности соперников путем просмотра видеозаписей, то в этом случае подготовка проводится, а тренировка — нет. </a:t>
            </a:r>
          </a:p>
          <a:p>
            <a:r>
              <a:rPr lang="ru-RU" sz="1600" dirty="0">
                <a:solidFill>
                  <a:srgbClr val="FFFF00"/>
                </a:solidFill>
                <a:latin typeface="Times New Roman" panose="02020603050405020304" pitchFamily="18" charset="0"/>
                <a:cs typeface="Times New Roman" panose="02020603050405020304" pitchFamily="18" charset="0"/>
              </a:rPr>
              <a:t>Положительный эффект тренировки должен выражаться в повышенном уровне функциональных возможностей организма спортсмена, общей и специальной работоспособности. </a:t>
            </a:r>
          </a:p>
          <a:p>
            <a:r>
              <a:rPr lang="ru-RU" sz="1600" dirty="0">
                <a:solidFill>
                  <a:srgbClr val="FFFF00"/>
                </a:solidFill>
                <a:latin typeface="Times New Roman" panose="02020603050405020304" pitchFamily="18" charset="0"/>
                <a:cs typeface="Times New Roman" panose="02020603050405020304" pitchFamily="18" charset="0"/>
              </a:rPr>
              <a:t>Функциональное состояние спортсмена, его тренированность — главный объект управления в процессе спортивной тренировки.</a:t>
            </a:r>
          </a:p>
        </p:txBody>
      </p:sp>
    </p:spTree>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opt-1399009.ssl.1c-bitrix-cdn.ru/upload/iblock/c5b/c5b0b2e1640a913517fd661e1c025b09.jpg?1573193398429958">
            <a:extLst>
              <a:ext uri="{FF2B5EF4-FFF2-40B4-BE49-F238E27FC236}">
                <a16:creationId xmlns="" xmlns:a16="http://schemas.microsoft.com/office/drawing/2014/main" id="{A23C8504-B9B2-7241-98C7-91C95514FA53}"/>
              </a:ext>
            </a:extLst>
          </p:cNvPr>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672354" y="1398493"/>
            <a:ext cx="5880846" cy="2703880"/>
          </a:xfrm>
          <a:prstGeom prst="rect">
            <a:avLst/>
          </a:prstGeom>
          <a:noFill/>
        </p:spPr>
      </p:pic>
      <p:sp>
        <p:nvSpPr>
          <p:cNvPr id="5" name="Прямоугольник 4">
            <a:extLst>
              <a:ext uri="{FF2B5EF4-FFF2-40B4-BE49-F238E27FC236}">
                <a16:creationId xmlns="" xmlns:a16="http://schemas.microsoft.com/office/drawing/2014/main" id="{641A6A58-3B4B-5040-8870-97A0E73325F7}"/>
              </a:ext>
            </a:extLst>
          </p:cNvPr>
          <p:cNvSpPr/>
          <p:nvPr/>
        </p:nvSpPr>
        <p:spPr>
          <a:xfrm>
            <a:off x="340658" y="432703"/>
            <a:ext cx="7754471" cy="4278094"/>
          </a:xfrm>
          <a:prstGeom prst="rect">
            <a:avLst/>
          </a:prstGeom>
        </p:spPr>
        <p:txBody>
          <a:bodyPr wrap="square">
            <a:spAutoFit/>
          </a:bodyPr>
          <a:lstStyle/>
          <a:p>
            <a:r>
              <a:rPr lang="ru-RU" sz="1600" b="1" dirty="0">
                <a:solidFill>
                  <a:srgbClr val="FFFF00"/>
                </a:solidFill>
                <a:latin typeface="Times New Roman" panose="02020603050405020304" pitchFamily="18" charset="0"/>
                <a:cs typeface="Times New Roman" panose="02020603050405020304" pitchFamily="18" charset="0"/>
              </a:rPr>
              <a:t>Спортивная подготовка </a:t>
            </a:r>
            <a:r>
              <a:rPr lang="ru-RU" sz="1600" dirty="0">
                <a:solidFill>
                  <a:srgbClr val="FFFF00"/>
                </a:solidFill>
                <a:latin typeface="Times New Roman" panose="02020603050405020304" pitchFamily="18" charset="0"/>
                <a:cs typeface="Times New Roman" panose="02020603050405020304" pitchFamily="18" charset="0"/>
              </a:rPr>
              <a:t>— это целесообразное использование знаний, средств, методов и условий, позволяющее направленно воздействовать на развитие спортсмена и обеспечивать необходимую степень его готовности к спортивным достижениям.</a:t>
            </a: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endParaRPr lang="ru-RU" sz="1600" dirty="0">
              <a:solidFill>
                <a:srgbClr val="FFFF00"/>
              </a:solidFill>
              <a:latin typeface="Times New Roman" panose="02020603050405020304" pitchFamily="18" charset="0"/>
              <a:cs typeface="Times New Roman" panose="02020603050405020304" pitchFamily="18" charset="0"/>
            </a:endParaRPr>
          </a:p>
          <a:p>
            <a:r>
              <a:rPr lang="ru-RU" sz="1600" dirty="0">
                <a:solidFill>
                  <a:srgbClr val="FFFF00"/>
                </a:solidFill>
                <a:latin typeface="Times New Roman" panose="02020603050405020304" pitchFamily="18" charset="0"/>
                <a:cs typeface="Times New Roman" panose="02020603050405020304" pitchFamily="18" charset="0"/>
              </a:rPr>
              <a:t> Спортивная подготовка включает физическую, техническую, тактическую, психическую стороны подготовки спортсмена.</a:t>
            </a:r>
          </a:p>
        </p:txBody>
      </p:sp>
    </p:spTree>
    <p:extLst>
      <p:ext uri="{BB962C8B-B14F-4D97-AF65-F5344CB8AC3E}">
        <p14:creationId xmlns:p14="http://schemas.microsoft.com/office/powerpoint/2010/main" xmlns="" val="3275908085"/>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145</TotalTime>
  <Words>1627</Words>
  <Application>Microsoft Office PowerPoint</Application>
  <PresentationFormat>Экран (16:9)</PresentationFormat>
  <Paragraphs>161</Paragraphs>
  <Slides>21</Slides>
  <Notes>3</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21</vt:i4>
      </vt:variant>
    </vt:vector>
  </HeadingPairs>
  <TitlesOfParts>
    <vt:vector size="29" baseType="lpstr">
      <vt:lpstr>Arial</vt:lpstr>
      <vt:lpstr>Times New Roman</vt:lpstr>
      <vt:lpstr>Comfortaa</vt:lpstr>
      <vt:lpstr>Wingdings 3</vt:lpstr>
      <vt:lpstr>Century Gothic</vt:lpstr>
      <vt:lpstr>Wingdings</vt:lpstr>
      <vt:lpstr>Lobster</vt:lpstr>
      <vt:lpstr>Легкий дым</vt:lpstr>
      <vt:lpstr>Основы общей и специальной физической подготовки. Спортивная подготовка. </vt:lpstr>
      <vt:lpstr>Слайд 2</vt:lpstr>
      <vt:lpstr>Слайд 3</vt:lpstr>
      <vt:lpstr>Слайд 4</vt:lpstr>
      <vt:lpstr>Понятия общей и специальной физической подготовки </vt:lpstr>
      <vt:lpstr> </vt:lpstr>
      <vt:lpstr>Специальная физическая подготовка (СФП) - это процесс, обеспечивающий преимущественное развитие тех физических способностей, которые необходимы для конкретной спортивной дисциплины (вида спорта) или вида трудовой деятельности, при этом она ориентирована на предельную степень развития данных способностей. По мере роста спортивного мастерства объем средств ОФП уменьшается, а объем средств СФП - увеличивается.</vt:lpstr>
      <vt:lpstr>Спортивная подготовка</vt:lpstr>
      <vt:lpstr>Слайд 9</vt:lpstr>
      <vt:lpstr>Средства  спортивной подготовки</vt:lpstr>
      <vt:lpstr>Организация и структура отдельного тренировочного занятия</vt:lpstr>
      <vt:lpstr>  </vt:lpstr>
      <vt:lpstr>Слайд 13</vt:lpstr>
      <vt:lpstr>   </vt:lpstr>
      <vt:lpstr>Слайд 15</vt:lpstr>
      <vt:lpstr>Слайд 16</vt:lpstr>
      <vt:lpstr>Физические нагрузки и их дозирование</vt:lpstr>
      <vt:lpstr>Слайд 18</vt:lpstr>
      <vt:lpstr>Слайд 19</vt:lpstr>
      <vt:lpstr>Слайд 20</vt:lpstr>
      <vt:lpstr>Список источников.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 Основы общей и специальной физической подготовки. Спортивная подготовка</dc:title>
  <dc:creator>Кристина Каширина</dc:creator>
  <cp:lastModifiedBy>user</cp:lastModifiedBy>
  <cp:revision>41</cp:revision>
  <dcterms:modified xsi:type="dcterms:W3CDTF">2020-11-13T08:54:26Z</dcterms:modified>
</cp:coreProperties>
</file>