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5" r:id="rId6"/>
    <p:sldId id="260" r:id="rId7"/>
    <p:sldId id="262" r:id="rId8"/>
    <p:sldId id="263" r:id="rId9"/>
    <p:sldId id="266" r:id="rId10"/>
    <p:sldId id="267" r:id="rId11"/>
    <p:sldId id="268" r:id="rId12"/>
    <p:sldId id="264" r:id="rId13"/>
    <p:sldId id="261" r:id="rId14"/>
    <p:sldId id="269" r:id="rId15"/>
    <p:sldId id="270" r:id="rId16"/>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165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11/13/2020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11/13/2020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add title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11/13/2020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11/13/2020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AF463A-BC7C-46EE-9F1E-7F377CCA4891}" type="datetimeFigureOut">
              <a:rPr lang="en-US" smtClean="0"/>
              <a:pPr/>
              <a:t>11/13/2020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EAF463A-BC7C-46EE-9F1E-7F377CCA4891}" type="datetimeFigureOut">
              <a:rPr lang="en-US" smtClean="0"/>
              <a:pPr/>
              <a:t>11/13/2020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EAF463A-BC7C-46EE-9F1E-7F377CCA4891}" type="datetimeFigureOut">
              <a:rPr lang="en-US" smtClean="0"/>
              <a:pPr/>
              <a:t>11/13/2020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EAF463A-BC7C-46EE-9F1E-7F377CCA4891}" type="datetimeFigureOut">
              <a:rPr lang="en-US" smtClean="0"/>
              <a:pPr/>
              <a:t>11/13/2020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AF463A-BC7C-46EE-9F1E-7F377CCA4891}" type="datetimeFigureOut">
              <a:rPr lang="en-US" smtClean="0"/>
              <a:pPr/>
              <a:t>11/13/2020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AF463A-BC7C-46EE-9F1E-7F377CCA4891}" type="datetimeFigureOut">
              <a:rPr lang="en-US" smtClean="0"/>
              <a:pPr/>
              <a:t>11/13/2020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AF463A-BC7C-46EE-9F1E-7F377CCA4891}" type="datetimeFigureOut">
              <a:rPr lang="en-US" smtClean="0"/>
              <a:pPr/>
              <a:t>11/13/2020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AF463A-BC7C-46EE-9F1E-7F377CCA4891}" type="datetimeFigureOut">
              <a:rPr lang="en-US" smtClean="0"/>
              <a:pPr/>
              <a:t>11/13/2020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83448D-3A78-4528-A469-B745A65DA48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latinLnBrk="0">
        <a:spcBef>
          <a:spcPct val="0"/>
        </a:spcBef>
        <a:buNone/>
        <a:defRPr sz="4400" kern="1200">
          <a:solidFill>
            <a:schemeClr val="tx1"/>
          </a:solidFill>
          <a:latin typeface="+mj-lt"/>
          <a:ea typeface="+mj-ea"/>
          <a:cs typeface="+mj-cs"/>
        </a:defRPr>
      </a:lvl1pPr>
    </p:titleStyle>
    <p:bodyStyle>
      <a:lvl1pPr marL="342900" indent="-342900" algn="l" defTabSz="914400" rtl="0" latinLnBrk="0">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latinLnBrk="0">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latinLnBrk="0">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latinLnBrk="0">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latinLnBrk="0">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latinLnBrk="0">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latinLnBrk="0">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latinLnBrk="0">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latinLnBrk="0">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ds05.infourok.ru/uploads/ex/097b/00023fe2-b978d967/img0.jpg"/>
          <p:cNvPicPr>
            <a:picLocks noChangeAspect="1" noChangeArrowheads="1"/>
          </p:cNvPicPr>
          <p:nvPr/>
        </p:nvPicPr>
        <p:blipFill>
          <a:blip r:embed="rId2" cstate="print"/>
          <a:srcRect/>
          <a:stretch>
            <a:fillRect/>
          </a:stretch>
        </p:blipFill>
        <p:spPr bwMode="auto">
          <a:xfrm>
            <a:off x="0" y="0"/>
            <a:ext cx="9144000" cy="6858001"/>
          </a:xfrm>
          <a:prstGeom prst="rect">
            <a:avLst/>
          </a:prstGeom>
          <a:noFill/>
        </p:spPr>
      </p:pic>
      <p:sp>
        <p:nvSpPr>
          <p:cNvPr id="2" name="Прямоугольник 1"/>
          <p:cNvSpPr/>
          <p:nvPr/>
        </p:nvSpPr>
        <p:spPr>
          <a:xfrm>
            <a:off x="304800" y="228600"/>
            <a:ext cx="8458200" cy="6186309"/>
          </a:xfrm>
          <a:prstGeom prst="rect">
            <a:avLst/>
          </a:prstGeom>
        </p:spPr>
        <p:txBody>
          <a:bodyPr wrap="square">
            <a:spAutoFit/>
          </a:bodyPr>
          <a:lstStyle/>
          <a:p>
            <a:pPr algn="ctr"/>
            <a:endParaRPr lang="ru-RU" b="1" dirty="0" smtClean="0">
              <a:latin typeface="Times New Roman" pitchFamily="18" charset="0"/>
              <a:cs typeface="Times New Roman" pitchFamily="18" charset="0"/>
            </a:endParaRPr>
          </a:p>
          <a:p>
            <a:pPr algn="ctr"/>
            <a:r>
              <a:rPr lang="ru-RU" b="1" dirty="0" smtClean="0">
                <a:latin typeface="Times New Roman" pitchFamily="18" charset="0"/>
                <a:cs typeface="Times New Roman" pitchFamily="18" charset="0"/>
              </a:rPr>
              <a:t>Муниципальное </a:t>
            </a:r>
            <a:r>
              <a:rPr lang="ru-RU" b="1" dirty="0" smtClean="0">
                <a:latin typeface="Times New Roman" pitchFamily="18" charset="0"/>
                <a:cs typeface="Times New Roman" pitchFamily="18" charset="0"/>
              </a:rPr>
              <a:t>бюджетное дошкольное </a:t>
            </a:r>
            <a:endParaRPr lang="en-US" b="1" dirty="0" smtClean="0">
              <a:latin typeface="Times New Roman" pitchFamily="18" charset="0"/>
              <a:cs typeface="Times New Roman" pitchFamily="18" charset="0"/>
            </a:endParaRPr>
          </a:p>
          <a:p>
            <a:pPr algn="ctr"/>
            <a:r>
              <a:rPr lang="ru-RU" b="1" dirty="0" smtClean="0">
                <a:latin typeface="Times New Roman" pitchFamily="18" charset="0"/>
                <a:cs typeface="Times New Roman" pitchFamily="18" charset="0"/>
              </a:rPr>
              <a:t>образовательное учреждение</a:t>
            </a:r>
          </a:p>
          <a:p>
            <a:pPr algn="ctr"/>
            <a:r>
              <a:rPr lang="ru-RU" b="1" dirty="0" smtClean="0">
                <a:latin typeface="Times New Roman" pitchFamily="18" charset="0"/>
                <a:cs typeface="Times New Roman" pitchFamily="18" charset="0"/>
              </a:rPr>
              <a:t>«Детский сад  комбинированного вида №49</a:t>
            </a:r>
            <a:r>
              <a:rPr lang="en-US" b="1" dirty="0" smtClean="0">
                <a:latin typeface="Times New Roman" pitchFamily="18" charset="0"/>
                <a:cs typeface="Times New Roman" pitchFamily="18" charset="0"/>
              </a:rPr>
              <a:t> </a:t>
            </a:r>
            <a:r>
              <a:rPr lang="ru-RU" b="1" dirty="0" smtClean="0">
                <a:latin typeface="Times New Roman" pitchFamily="18" charset="0"/>
                <a:cs typeface="Times New Roman" pitchFamily="18" charset="0"/>
              </a:rPr>
              <a:t>«Росинка»</a:t>
            </a:r>
            <a:endParaRPr lang="en-US" b="1" dirty="0" smtClean="0">
              <a:latin typeface="Times New Roman" pitchFamily="18" charset="0"/>
              <a:cs typeface="Times New Roman" pitchFamily="18" charset="0"/>
            </a:endParaRPr>
          </a:p>
          <a:p>
            <a:pPr algn="ctr"/>
            <a:r>
              <a:rPr lang="ru-RU" b="1" dirty="0" smtClean="0">
                <a:latin typeface="Times New Roman" pitchFamily="18" charset="0"/>
                <a:cs typeface="Times New Roman" pitchFamily="18" charset="0"/>
              </a:rPr>
              <a:t> г. </a:t>
            </a:r>
            <a:r>
              <a:rPr lang="ru-RU" b="1" dirty="0" smtClean="0">
                <a:latin typeface="Times New Roman" pitchFamily="18" charset="0"/>
                <a:cs typeface="Times New Roman" pitchFamily="18" charset="0"/>
              </a:rPr>
              <a:t>Канск</a:t>
            </a:r>
            <a:endParaRPr lang="en-US" b="1" dirty="0" smtClean="0">
              <a:latin typeface="Times New Roman" pitchFamily="18" charset="0"/>
              <a:cs typeface="Times New Roman" pitchFamily="18" charset="0"/>
            </a:endParaRPr>
          </a:p>
          <a:p>
            <a:pPr algn="ctr"/>
            <a:endParaRPr lang="en-US" b="1" dirty="0" smtClean="0">
              <a:latin typeface="Times New Roman" pitchFamily="18" charset="0"/>
              <a:cs typeface="Times New Roman" pitchFamily="18" charset="0"/>
            </a:endParaRPr>
          </a:p>
          <a:p>
            <a:pPr algn="ctr"/>
            <a:endParaRPr lang="en-US" b="1" dirty="0" smtClean="0">
              <a:latin typeface="Times New Roman" pitchFamily="18" charset="0"/>
              <a:cs typeface="Times New Roman" pitchFamily="18" charset="0"/>
            </a:endParaRPr>
          </a:p>
          <a:p>
            <a:pPr algn="ctr"/>
            <a:endParaRPr lang="en-US" b="1" dirty="0" smtClean="0">
              <a:latin typeface="Times New Roman" pitchFamily="18" charset="0"/>
              <a:cs typeface="Times New Roman" pitchFamily="18" charset="0"/>
            </a:endParaRPr>
          </a:p>
          <a:p>
            <a:pPr algn="ctr"/>
            <a:endParaRPr lang="en-US" b="1" dirty="0" smtClean="0">
              <a:latin typeface="Times New Roman" pitchFamily="18" charset="0"/>
              <a:cs typeface="Times New Roman" pitchFamily="18" charset="0"/>
            </a:endParaRPr>
          </a:p>
          <a:p>
            <a:pPr algn="ctr"/>
            <a:r>
              <a:rPr lang="ru-RU" b="1" dirty="0" smtClean="0">
                <a:latin typeface="Times New Roman" pitchFamily="18" charset="0"/>
                <a:cs typeface="Times New Roman" pitchFamily="18" charset="0"/>
              </a:rPr>
              <a:t>Перспективное </a:t>
            </a:r>
            <a:r>
              <a:rPr lang="ru-RU" b="1" dirty="0" smtClean="0">
                <a:latin typeface="Times New Roman" pitchFamily="18" charset="0"/>
                <a:cs typeface="Times New Roman" pitchFamily="18" charset="0"/>
              </a:rPr>
              <a:t>планирование </a:t>
            </a:r>
            <a:endParaRPr lang="en-US" b="1" dirty="0" smtClean="0">
              <a:latin typeface="Times New Roman" pitchFamily="18" charset="0"/>
              <a:cs typeface="Times New Roman" pitchFamily="18" charset="0"/>
            </a:endParaRPr>
          </a:p>
          <a:p>
            <a:pPr algn="ctr"/>
            <a:r>
              <a:rPr lang="ru-RU" b="1" dirty="0" smtClean="0">
                <a:latin typeface="Times New Roman" pitchFamily="18" charset="0"/>
                <a:cs typeface="Times New Roman" pitchFamily="18" charset="0"/>
              </a:rPr>
              <a:t>по </a:t>
            </a:r>
            <a:r>
              <a:rPr lang="ru-RU" b="1" dirty="0" smtClean="0">
                <a:latin typeface="Times New Roman" pitchFamily="18" charset="0"/>
                <a:cs typeface="Times New Roman" pitchFamily="18" charset="0"/>
              </a:rPr>
              <a:t>экспериментированию </a:t>
            </a:r>
            <a:endParaRPr lang="en-US" b="1" dirty="0" smtClean="0">
              <a:latin typeface="Times New Roman" pitchFamily="18" charset="0"/>
              <a:cs typeface="Times New Roman" pitchFamily="18" charset="0"/>
            </a:endParaRPr>
          </a:p>
          <a:p>
            <a:pPr algn="ctr"/>
            <a:r>
              <a:rPr lang="ru-RU" b="1" dirty="0" smtClean="0">
                <a:latin typeface="Times New Roman" pitchFamily="18" charset="0"/>
                <a:cs typeface="Times New Roman" pitchFamily="18" charset="0"/>
              </a:rPr>
              <a:t>на </a:t>
            </a:r>
            <a:r>
              <a:rPr lang="ru-RU" b="1" dirty="0" smtClean="0">
                <a:latin typeface="Times New Roman" pitchFamily="18" charset="0"/>
                <a:cs typeface="Times New Roman" pitchFamily="18" charset="0"/>
              </a:rPr>
              <a:t>2020 - 2021 учебном </a:t>
            </a:r>
            <a:r>
              <a:rPr lang="ru-RU" b="1" dirty="0" smtClean="0">
                <a:latin typeface="Times New Roman" pitchFamily="18" charset="0"/>
                <a:cs typeface="Times New Roman" pitchFamily="18" charset="0"/>
              </a:rPr>
              <a:t>году</a:t>
            </a:r>
            <a:endParaRPr lang="en-US" b="1" dirty="0" smtClean="0">
              <a:latin typeface="Times New Roman" pitchFamily="18" charset="0"/>
              <a:cs typeface="Times New Roman" pitchFamily="18" charset="0"/>
            </a:endParaRPr>
          </a:p>
          <a:p>
            <a:pPr algn="ctr"/>
            <a:r>
              <a:rPr lang="ru-RU" b="1" dirty="0" smtClean="0">
                <a:latin typeface="Times New Roman" pitchFamily="18" charset="0"/>
                <a:cs typeface="Times New Roman" pitchFamily="18" charset="0"/>
              </a:rPr>
              <a:t>в</a:t>
            </a:r>
            <a:r>
              <a:rPr lang="ru-RU" b="1" dirty="0" smtClean="0">
                <a:latin typeface="Times New Roman" pitchFamily="18" charset="0"/>
                <a:cs typeface="Times New Roman" pitchFamily="18" charset="0"/>
              </a:rPr>
              <a:t> подготовительной группе №5 «Сказочные жители»</a:t>
            </a:r>
          </a:p>
          <a:p>
            <a:pPr algn="ctr"/>
            <a:endParaRPr lang="ru-RU" b="1" dirty="0" smtClean="0">
              <a:latin typeface="Times New Roman" pitchFamily="18" charset="0"/>
              <a:cs typeface="Times New Roman" pitchFamily="18" charset="0"/>
            </a:endParaRPr>
          </a:p>
          <a:p>
            <a:pPr algn="r"/>
            <a:endParaRPr lang="ru-RU" b="1" dirty="0" smtClean="0">
              <a:latin typeface="Times New Roman" pitchFamily="18" charset="0"/>
              <a:cs typeface="Times New Roman" pitchFamily="18" charset="0"/>
            </a:endParaRPr>
          </a:p>
          <a:p>
            <a:pPr algn="r"/>
            <a:endParaRPr lang="ru-RU" b="1" dirty="0" smtClean="0">
              <a:latin typeface="Times New Roman" pitchFamily="18" charset="0"/>
              <a:cs typeface="Times New Roman" pitchFamily="18" charset="0"/>
            </a:endParaRPr>
          </a:p>
          <a:p>
            <a:pPr algn="r"/>
            <a:endParaRPr lang="ru-RU" b="1" dirty="0" smtClean="0">
              <a:latin typeface="Times New Roman" pitchFamily="18" charset="0"/>
              <a:cs typeface="Times New Roman" pitchFamily="18" charset="0"/>
            </a:endParaRPr>
          </a:p>
          <a:p>
            <a:pPr algn="r"/>
            <a:endParaRPr lang="ru-RU" b="1" dirty="0" smtClean="0">
              <a:latin typeface="Times New Roman" pitchFamily="18" charset="0"/>
              <a:cs typeface="Times New Roman" pitchFamily="18" charset="0"/>
            </a:endParaRPr>
          </a:p>
          <a:p>
            <a:pPr algn="r"/>
            <a:endParaRPr lang="ru-RU" b="1" dirty="0" smtClean="0">
              <a:latin typeface="Times New Roman" pitchFamily="18" charset="0"/>
              <a:cs typeface="Times New Roman" pitchFamily="18" charset="0"/>
            </a:endParaRPr>
          </a:p>
          <a:p>
            <a:pPr algn="r"/>
            <a:endParaRPr lang="ru-RU" b="1" dirty="0" smtClean="0">
              <a:latin typeface="Times New Roman" pitchFamily="18" charset="0"/>
              <a:cs typeface="Times New Roman" pitchFamily="18" charset="0"/>
            </a:endParaRPr>
          </a:p>
          <a:p>
            <a:pPr algn="r"/>
            <a:r>
              <a:rPr lang="ru-RU" b="1" dirty="0" smtClean="0">
                <a:latin typeface="Times New Roman" pitchFamily="18" charset="0"/>
                <a:cs typeface="Times New Roman" pitchFamily="18" charset="0"/>
              </a:rPr>
              <a:t>Воспитателя группы </a:t>
            </a:r>
          </a:p>
          <a:p>
            <a:pPr algn="r"/>
            <a:r>
              <a:rPr lang="ru-RU" b="1" dirty="0" smtClean="0">
                <a:latin typeface="Times New Roman" pitchFamily="18" charset="0"/>
                <a:cs typeface="Times New Roman" pitchFamily="18" charset="0"/>
              </a:rPr>
              <a:t>Федотовой Татьяны Ивановны</a:t>
            </a:r>
            <a:endParaRPr lang="en-US" b="1" dirty="0" smtClean="0">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https://ds05.infourok.ru/uploads/ex/11cc/00144993-693adbd8/5/img1.jpg"/>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sp>
        <p:nvSpPr>
          <p:cNvPr id="2" name="Прямоугольник 1"/>
          <p:cNvSpPr/>
          <p:nvPr/>
        </p:nvSpPr>
        <p:spPr>
          <a:xfrm>
            <a:off x="2133600" y="228600"/>
            <a:ext cx="6629400" cy="6494085"/>
          </a:xfrm>
          <a:prstGeom prst="rect">
            <a:avLst/>
          </a:prstGeom>
        </p:spPr>
        <p:txBody>
          <a:bodyPr wrap="square">
            <a:spAutoFit/>
          </a:bodyPr>
          <a:lstStyle/>
          <a:p>
            <a:pPr algn="ctr"/>
            <a:r>
              <a:rPr lang="ru-RU" sz="1600" b="1" dirty="0" smtClean="0">
                <a:latin typeface="Times New Roman" pitchFamily="18" charset="0"/>
                <a:cs typeface="Times New Roman" pitchFamily="18" charset="0"/>
              </a:rPr>
              <a:t>Опыт </a:t>
            </a:r>
            <a:r>
              <a:rPr lang="ru-RU" sz="1600" b="1" dirty="0" smtClean="0">
                <a:latin typeface="Times New Roman" pitchFamily="18" charset="0"/>
                <a:cs typeface="Times New Roman" pitchFamily="18" charset="0"/>
              </a:rPr>
              <a:t>№</a:t>
            </a:r>
            <a:r>
              <a:rPr lang="ru-RU" sz="1600" b="1" dirty="0" smtClean="0">
                <a:latin typeface="Times New Roman" pitchFamily="18" charset="0"/>
                <a:cs typeface="Times New Roman" pitchFamily="18" charset="0"/>
              </a:rPr>
              <a:t>8</a:t>
            </a:r>
          </a:p>
          <a:p>
            <a:pPr algn="ctr"/>
            <a:r>
              <a:rPr lang="ru-RU" sz="1600" b="1" u="sng" dirty="0" smtClean="0">
                <a:latin typeface="Times New Roman" pitchFamily="18" charset="0"/>
                <a:cs typeface="Times New Roman" pitchFamily="18" charset="0"/>
              </a:rPr>
              <a:t>Тема. </a:t>
            </a:r>
            <a:r>
              <a:rPr lang="en-US" sz="1600" b="1" u="sng" dirty="0" smtClean="0">
                <a:latin typeface="Times New Roman" pitchFamily="18" charset="0"/>
                <a:cs typeface="Times New Roman" pitchFamily="18" charset="0"/>
              </a:rPr>
              <a:t>«</a:t>
            </a:r>
            <a:r>
              <a:rPr lang="ru-RU" sz="1600" b="1" u="sng" dirty="0" smtClean="0">
                <a:latin typeface="Times New Roman" pitchFamily="18" charset="0"/>
                <a:cs typeface="Times New Roman" pitchFamily="18" charset="0"/>
              </a:rPr>
              <a:t>Можно ли пить талую воду?</a:t>
            </a:r>
            <a:r>
              <a:rPr lang="en-US" sz="1600" b="1" u="sng" dirty="0" smtClean="0">
                <a:latin typeface="Times New Roman" pitchFamily="18" charset="0"/>
                <a:cs typeface="Times New Roman" pitchFamily="18" charset="0"/>
              </a:rPr>
              <a:t>»</a:t>
            </a:r>
          </a:p>
          <a:p>
            <a:r>
              <a:rPr lang="ru-RU" sz="1600" u="sng" dirty="0" smtClean="0">
                <a:latin typeface="Times New Roman" pitchFamily="18" charset="0"/>
                <a:cs typeface="Times New Roman" pitchFamily="18" charset="0"/>
              </a:rPr>
              <a:t>Цель. Показать детям, что снег грязнее водопроводной воды. Развивать умение сравнивать, анализировать, обобщать, делать выводы и умозаключения. Поддерживать стремление ухаживать за комнатными растениями.</a:t>
            </a:r>
          </a:p>
          <a:p>
            <a:r>
              <a:rPr lang="ru-RU" sz="1600" u="sng" dirty="0" smtClean="0">
                <a:latin typeface="Times New Roman" pitchFamily="18" charset="0"/>
                <a:cs typeface="Times New Roman" pitchFamily="18" charset="0"/>
              </a:rPr>
              <a:t>Оборудование. Блюдечки со снегом и водой, марля, лейка.</a:t>
            </a:r>
          </a:p>
          <a:p>
            <a:r>
              <a:rPr lang="ru-RU" sz="1600" dirty="0" smtClean="0">
                <a:latin typeface="Times New Roman" pitchFamily="18" charset="0"/>
                <a:cs typeface="Times New Roman" pitchFamily="18" charset="0"/>
              </a:rPr>
              <a:t>Предварительная работа. Утром воспитатель предлагает в одно блюдечко налить воду из крана, в другое блюдечко положить снег. Оба блюдечка поставить на стол.</a:t>
            </a:r>
          </a:p>
          <a:p>
            <a:r>
              <a:rPr lang="ru-RU" sz="1600" b="1" dirty="0" smtClean="0">
                <a:latin typeface="Times New Roman" pitchFamily="18" charset="0"/>
                <a:cs typeface="Times New Roman" pitchFamily="18" charset="0"/>
              </a:rPr>
              <a:t>Ход. Домовой Кузя приносит в группу лейку: </a:t>
            </a:r>
            <a:r>
              <a:rPr lang="en-US" sz="1600" b="1" dirty="0" smtClean="0">
                <a:latin typeface="Times New Roman" pitchFamily="18" charset="0"/>
                <a:cs typeface="Times New Roman" pitchFamily="18" charset="0"/>
              </a:rPr>
              <a:t>«</a:t>
            </a:r>
            <a:r>
              <a:rPr lang="ru-RU" sz="1600" b="1" dirty="0" smtClean="0">
                <a:latin typeface="Times New Roman" pitchFamily="18" charset="0"/>
                <a:cs typeface="Times New Roman" pitchFamily="18" charset="0"/>
              </a:rPr>
              <a:t>Ребятки, для ваших комнатных растений я принёс новую лейку. Наливайте в неё воду и поливайте растения. Вот как раз в блюдечках налитая вода</a:t>
            </a:r>
            <a:r>
              <a:rPr lang="en-US" sz="1600" b="1" dirty="0" smtClean="0">
                <a:latin typeface="Times New Roman" pitchFamily="18" charset="0"/>
                <a:cs typeface="Times New Roman" pitchFamily="18" charset="0"/>
              </a:rPr>
              <a:t>».</a:t>
            </a:r>
          </a:p>
          <a:p>
            <a:r>
              <a:rPr lang="ru-RU" sz="1600" dirty="0" smtClean="0">
                <a:latin typeface="Times New Roman" pitchFamily="18" charset="0"/>
                <a:cs typeface="Times New Roman" pitchFamily="18" charset="0"/>
              </a:rPr>
              <a:t>Воспитатель: </a:t>
            </a:r>
            <a:r>
              <a:rPr lang="en-US" sz="1600" dirty="0" smtClean="0">
                <a:latin typeface="Times New Roman" pitchFamily="18" charset="0"/>
                <a:cs typeface="Times New Roman" pitchFamily="18" charset="0"/>
              </a:rPr>
              <a:t>«</a:t>
            </a:r>
            <a:r>
              <a:rPr lang="ru-RU" sz="1600" dirty="0" smtClean="0">
                <a:latin typeface="Times New Roman" pitchFamily="18" charset="0"/>
                <a:cs typeface="Times New Roman" pitchFamily="18" charset="0"/>
              </a:rPr>
              <a:t>Давайте расскажем Кузе, что было утром в блюдечках. Что изменилось? Почему вода стала в обоих блюдечках? Почему растаял снег? (В помещении снег тает и превращается в воду)</a:t>
            </a:r>
            <a:r>
              <a:rPr lang="en-US" sz="1600" dirty="0" smtClean="0">
                <a:latin typeface="Times New Roman" pitchFamily="18" charset="0"/>
                <a:cs typeface="Times New Roman" pitchFamily="18" charset="0"/>
              </a:rPr>
              <a:t>».</a:t>
            </a:r>
          </a:p>
          <a:p>
            <a:r>
              <a:rPr lang="ru-RU" sz="1600" dirty="0" smtClean="0">
                <a:latin typeface="Times New Roman" pitchFamily="18" charset="0"/>
                <a:cs typeface="Times New Roman" pitchFamily="18" charset="0"/>
              </a:rPr>
              <a:t>Сравнение воды в блюдечках: </a:t>
            </a:r>
            <a:r>
              <a:rPr lang="en-US"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Как образовалась вода в каждом блюдечке? Можно ли пить воду из блюдечек? Почему? Давайте пропустим воду из каждого блюдечка через марлю? Какая вода грязнее? Что остаётся на марле? От какой воды на марле остаются частички грязи?</a:t>
            </a:r>
            <a:r>
              <a:rPr lang="en-US" sz="1600" dirty="0" smtClean="0">
                <a:latin typeface="Times New Roman" pitchFamily="18" charset="0"/>
                <a:cs typeface="Times New Roman" pitchFamily="18" charset="0"/>
              </a:rPr>
              <a:t>»</a:t>
            </a:r>
          </a:p>
          <a:p>
            <a:r>
              <a:rPr lang="ru-RU" sz="1600" dirty="0" smtClean="0">
                <a:latin typeface="Times New Roman" pitchFamily="18" charset="0"/>
                <a:cs typeface="Times New Roman" pitchFamily="18" charset="0"/>
              </a:rPr>
              <a:t>Воспитатель: </a:t>
            </a:r>
            <a:r>
              <a:rPr lang="en-US"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Водопроводную воду надо кипятить или пропускать через фильтр. Снег- это талая, грязная вода, не пригодная для питья. Но такую воду можно использовать для поливки комнатных растений. Для них она будет полезной</a:t>
            </a:r>
            <a:r>
              <a:rPr lang="en-US" sz="1600" dirty="0" smtClean="0">
                <a:latin typeface="Times New Roman" pitchFamily="18" charset="0"/>
                <a:cs typeface="Times New Roman" pitchFamily="18" charset="0"/>
              </a:rPr>
              <a:t>».</a:t>
            </a:r>
          </a:p>
          <a:p>
            <a:r>
              <a:rPr lang="ru-RU" sz="1600" b="1" dirty="0" smtClean="0">
                <a:latin typeface="Times New Roman" pitchFamily="18" charset="0"/>
                <a:cs typeface="Times New Roman" pitchFamily="18" charset="0"/>
              </a:rPr>
              <a:t>Вывод. </a:t>
            </a:r>
            <a:r>
              <a:rPr lang="en-US" sz="1600" b="1" dirty="0" smtClean="0">
                <a:latin typeface="Times New Roman" pitchFamily="18" charset="0"/>
                <a:cs typeface="Times New Roman" pitchFamily="18" charset="0"/>
              </a:rPr>
              <a:t>«</a:t>
            </a:r>
            <a:r>
              <a:rPr lang="ru-RU" sz="1600" b="1" dirty="0" smtClean="0">
                <a:latin typeface="Times New Roman" pitchFamily="18" charset="0"/>
                <a:cs typeface="Times New Roman" pitchFamily="18" charset="0"/>
              </a:rPr>
              <a:t>Снег грязнее водопроводной воды</a:t>
            </a:r>
            <a:r>
              <a:rPr lang="en-US" sz="1600" b="1" dirty="0" smtClean="0">
                <a:latin typeface="Times New Roman" pitchFamily="18" charset="0"/>
                <a:cs typeface="Times New Roman" pitchFamily="18" charset="0"/>
              </a:rPr>
              <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https://ds05.infourok.ru/uploads/ex/11cc/00144993-693adbd8/5/img1.jpg"/>
          <p:cNvPicPr>
            <a:picLocks noChangeAspect="1" noChangeArrowheads="1"/>
          </p:cNvPicPr>
          <p:nvPr/>
        </p:nvPicPr>
        <p:blipFill>
          <a:blip r:embed="rId2" cstate="print"/>
          <a:srcRect/>
          <a:stretch>
            <a:fillRect/>
          </a:stretch>
        </p:blipFill>
        <p:spPr bwMode="auto">
          <a:xfrm>
            <a:off x="0" y="0"/>
            <a:ext cx="9144000" cy="6858001"/>
          </a:xfrm>
          <a:prstGeom prst="rect">
            <a:avLst/>
          </a:prstGeom>
          <a:noFill/>
        </p:spPr>
      </p:pic>
      <p:sp>
        <p:nvSpPr>
          <p:cNvPr id="2" name="Прямоугольник 1"/>
          <p:cNvSpPr/>
          <p:nvPr/>
        </p:nvSpPr>
        <p:spPr>
          <a:xfrm>
            <a:off x="1981200" y="685800"/>
            <a:ext cx="6781800" cy="5539978"/>
          </a:xfrm>
          <a:prstGeom prst="rect">
            <a:avLst/>
          </a:prstGeom>
        </p:spPr>
        <p:txBody>
          <a:bodyPr wrap="square">
            <a:spAutoFit/>
          </a:bodyPr>
          <a:lstStyle/>
          <a:p>
            <a:pPr algn="ctr"/>
            <a:r>
              <a:rPr lang="ru-RU" sz="1400" b="1" dirty="0" smtClean="0">
                <a:latin typeface="Times New Roman" pitchFamily="18" charset="0"/>
                <a:cs typeface="Times New Roman" pitchFamily="18" charset="0"/>
              </a:rPr>
              <a:t>Опыт </a:t>
            </a:r>
            <a:r>
              <a:rPr lang="ru-RU" sz="1400" b="1" dirty="0" smtClean="0">
                <a:latin typeface="Times New Roman" pitchFamily="18" charset="0"/>
                <a:cs typeface="Times New Roman" pitchFamily="18" charset="0"/>
              </a:rPr>
              <a:t>№</a:t>
            </a:r>
            <a:r>
              <a:rPr lang="ru-RU" sz="1400" b="1" dirty="0" smtClean="0">
                <a:latin typeface="Times New Roman" pitchFamily="18" charset="0"/>
                <a:cs typeface="Times New Roman" pitchFamily="18" charset="0"/>
              </a:rPr>
              <a:t>9</a:t>
            </a:r>
          </a:p>
          <a:p>
            <a:pPr algn="ctr"/>
            <a:r>
              <a:rPr lang="ru-RU" sz="1400" u="sng" dirty="0" smtClean="0">
                <a:latin typeface="Times New Roman" pitchFamily="18" charset="0"/>
                <a:cs typeface="Times New Roman" pitchFamily="18" charset="0"/>
              </a:rPr>
              <a:t>Тема. </a:t>
            </a:r>
            <a:r>
              <a:rPr lang="en-US" sz="1400" u="sng" dirty="0" smtClean="0">
                <a:latin typeface="Times New Roman" pitchFamily="18" charset="0"/>
                <a:cs typeface="Times New Roman" pitchFamily="18" charset="0"/>
              </a:rPr>
              <a:t>«</a:t>
            </a:r>
            <a:r>
              <a:rPr lang="ru-RU" sz="1400" u="sng" dirty="0" smtClean="0">
                <a:latin typeface="Times New Roman" pitchFamily="18" charset="0"/>
                <a:cs typeface="Times New Roman" pitchFamily="18" charset="0"/>
              </a:rPr>
              <a:t>Почему льда больше, чем воды?</a:t>
            </a:r>
            <a:r>
              <a:rPr lang="en-US" sz="1400" u="sng" dirty="0" smtClean="0">
                <a:latin typeface="Times New Roman" pitchFamily="18" charset="0"/>
                <a:cs typeface="Times New Roman" pitchFamily="18" charset="0"/>
              </a:rPr>
              <a:t>»</a:t>
            </a:r>
          </a:p>
          <a:p>
            <a:r>
              <a:rPr lang="ru-RU" sz="1400" u="sng" dirty="0" smtClean="0">
                <a:latin typeface="Times New Roman" pitchFamily="18" charset="0"/>
                <a:cs typeface="Times New Roman" pitchFamily="18" charset="0"/>
              </a:rPr>
              <a:t>Цель. Показать детям, что при замерзании вода расширяется. Развивать умение сравнивать свойства воды и льда, активизировать словарь. Стимулировать интерес к опытно- экспериментальной деятельности.</a:t>
            </a:r>
          </a:p>
          <a:p>
            <a:r>
              <a:rPr lang="ru-RU" sz="1400" u="sng" dirty="0" smtClean="0">
                <a:latin typeface="Times New Roman" pitchFamily="18" charset="0"/>
                <a:cs typeface="Times New Roman" pitchFamily="18" charset="0"/>
              </a:rPr>
              <a:t>Оборудование. Стаканчик с водой, фломастер, кубики льда.</a:t>
            </a:r>
          </a:p>
          <a:p>
            <a:r>
              <a:rPr lang="ru-RU" sz="1400" u="sng" dirty="0" smtClean="0">
                <a:latin typeface="Times New Roman" pitchFamily="18" charset="0"/>
                <a:cs typeface="Times New Roman" pitchFamily="18" charset="0"/>
              </a:rPr>
              <a:t>Предварительная работа. Налить в стаканчик воды, обозначить фломастером уровень воды в стакане и вынести стаканчик на мороз.</a:t>
            </a:r>
          </a:p>
          <a:p>
            <a:r>
              <a:rPr lang="ru-RU" sz="1400" b="1" dirty="0" smtClean="0">
                <a:latin typeface="Times New Roman" pitchFamily="18" charset="0"/>
                <a:cs typeface="Times New Roman" pitchFamily="18" charset="0"/>
              </a:rPr>
              <a:t>Ход. Домовой Кузя обращается к детям: </a:t>
            </a:r>
            <a:r>
              <a:rPr lang="en-US" sz="1400" b="1" dirty="0" smtClean="0">
                <a:latin typeface="Times New Roman" pitchFamily="18" charset="0"/>
                <a:cs typeface="Times New Roman" pitchFamily="18" charset="0"/>
              </a:rPr>
              <a:t>«</a:t>
            </a:r>
            <a:r>
              <a:rPr lang="ru-RU" sz="1400" b="1" dirty="0" smtClean="0">
                <a:latin typeface="Times New Roman" pitchFamily="18" charset="0"/>
                <a:cs typeface="Times New Roman" pitchFamily="18" charset="0"/>
              </a:rPr>
              <a:t>Ребята, а с чем вы больше любите играть: с водой или со льдом? Расскажите, почему?</a:t>
            </a:r>
            <a:r>
              <a:rPr lang="en-US" sz="1400" b="1" dirty="0" smtClean="0">
                <a:latin typeface="Times New Roman" pitchFamily="18" charset="0"/>
                <a:cs typeface="Times New Roman" pitchFamily="18" charset="0"/>
              </a:rPr>
              <a:t>»</a:t>
            </a:r>
          </a:p>
          <a:p>
            <a:r>
              <a:rPr lang="ru-RU" sz="1400" dirty="0" smtClean="0">
                <a:latin typeface="Times New Roman" pitchFamily="18" charset="0"/>
                <a:cs typeface="Times New Roman" pitchFamily="18" charset="0"/>
              </a:rPr>
              <a:t>Воспитатель: </a:t>
            </a:r>
            <a:r>
              <a:rPr lang="en-US" sz="1400" dirty="0" smtClean="0">
                <a:latin typeface="Times New Roman" pitchFamily="18" charset="0"/>
                <a:cs typeface="Times New Roman" pitchFamily="18" charset="0"/>
              </a:rPr>
              <a:t>«</a:t>
            </a:r>
            <a:r>
              <a:rPr lang="ru-RU" sz="1400" dirty="0" smtClean="0">
                <a:latin typeface="Times New Roman" pitchFamily="18" charset="0"/>
                <a:cs typeface="Times New Roman" pitchFamily="18" charset="0"/>
              </a:rPr>
              <a:t>Интересно играть и с водой и со льдом, потому что у них много особенностей. Давайте сравним воду и лёд. Что у них общего, чем они похожи? (Прозрачный цвет, могут менять цвет, принимают форму ёмкости, в которой находятся, без запаха). Чем они отличаются? (Вода- жидкая, течет, бывает холодной, тёплой и горячей; лёд- гладкий, твёрдый, не течет, легче воды, тает)</a:t>
            </a:r>
            <a:r>
              <a:rPr lang="en-US" sz="1400" dirty="0" smtClean="0">
                <a:latin typeface="Times New Roman" pitchFamily="18" charset="0"/>
                <a:cs typeface="Times New Roman" pitchFamily="18" charset="0"/>
              </a:rPr>
              <a:t>».</a:t>
            </a:r>
          </a:p>
          <a:p>
            <a:r>
              <a:rPr lang="ru-RU" sz="1400" dirty="0" smtClean="0">
                <a:latin typeface="Times New Roman" pitchFamily="18" charset="0"/>
                <a:cs typeface="Times New Roman" pitchFamily="18" charset="0"/>
              </a:rPr>
              <a:t>Рассматривание стаканчика со льдом: </a:t>
            </a:r>
            <a:r>
              <a:rPr lang="en-US" sz="1400" dirty="0" smtClean="0">
                <a:latin typeface="Times New Roman" pitchFamily="18" charset="0"/>
                <a:cs typeface="Times New Roman" pitchFamily="18" charset="0"/>
              </a:rPr>
              <a:t>«</a:t>
            </a:r>
            <a:r>
              <a:rPr lang="ru-RU" sz="1400" dirty="0" smtClean="0">
                <a:latin typeface="Times New Roman" pitchFamily="18" charset="0"/>
                <a:cs typeface="Times New Roman" pitchFamily="18" charset="0"/>
              </a:rPr>
              <a:t>Ещё у льда есть один секрет. Хотите его узнать? Мы с вами наливали в стаканчик воду; отметили уровень воды в стаканчике. Посмотрите на стаканчик. Что произошло с водой? (Она замёрзла на холоде). Что теперь в стаканчике? (Лёд). Сколько льда в стаканчике? (Выше, больше отметки). Почему льда стало больше, чем воды? При замерзании вода расширяется; льду не хватает места в стакане и он выталкивается наверх. Давайте оставим стаканчик с водой в комнате, а завтра посмотрим, сколько снова станет воды (Вода будет на уровне отметки)</a:t>
            </a:r>
            <a:r>
              <a:rPr lang="en-US" sz="1400" dirty="0" smtClean="0">
                <a:latin typeface="Times New Roman" pitchFamily="18" charset="0"/>
                <a:cs typeface="Times New Roman" pitchFamily="18" charset="0"/>
              </a:rPr>
              <a:t>».</a:t>
            </a:r>
          </a:p>
          <a:p>
            <a:r>
              <a:rPr lang="ru-RU" sz="1400" b="1" dirty="0" smtClean="0">
                <a:latin typeface="Times New Roman" pitchFamily="18" charset="0"/>
                <a:cs typeface="Times New Roman" pitchFamily="18" charset="0"/>
              </a:rPr>
              <a:t>Вывод. </a:t>
            </a:r>
            <a:r>
              <a:rPr lang="en-US" sz="1400" b="1" dirty="0" smtClean="0">
                <a:latin typeface="Times New Roman" pitchFamily="18" charset="0"/>
                <a:cs typeface="Times New Roman" pitchFamily="18" charset="0"/>
              </a:rPr>
              <a:t>«</a:t>
            </a:r>
            <a:r>
              <a:rPr lang="ru-RU" sz="1400" b="1" dirty="0" smtClean="0">
                <a:latin typeface="Times New Roman" pitchFamily="18" charset="0"/>
                <a:cs typeface="Times New Roman" pitchFamily="18" charset="0"/>
              </a:rPr>
              <a:t>Вода при замерзании расширяется</a:t>
            </a:r>
            <a:r>
              <a:rPr lang="en-US" sz="1400" b="1" dirty="0" smtClean="0">
                <a:latin typeface="Times New Roman" pitchFamily="18" charset="0"/>
                <a:cs typeface="Times New Roman" pitchFamily="18" charset="0"/>
              </a:rPr>
              <a:t>».</a:t>
            </a:r>
          </a:p>
          <a:p>
            <a:endParaRPr lang="en"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s://ds01.infourok.ru/uploads/ex/112d/000024b4-ecc25bc8/4/img1.jpg"/>
          <p:cNvPicPr>
            <a:picLocks noChangeAspect="1" noChangeArrowheads="1"/>
          </p:cNvPicPr>
          <p:nvPr/>
        </p:nvPicPr>
        <p:blipFill>
          <a:blip r:embed="rId2" cstate="print"/>
          <a:srcRect/>
          <a:stretch>
            <a:fillRect/>
          </a:stretch>
        </p:blipFill>
        <p:spPr bwMode="auto">
          <a:xfrm>
            <a:off x="0" y="0"/>
            <a:ext cx="9144000" cy="6858001"/>
          </a:xfrm>
          <a:prstGeom prst="rect">
            <a:avLst/>
          </a:prstGeom>
          <a:noFill/>
        </p:spPr>
      </p:pic>
      <p:sp>
        <p:nvSpPr>
          <p:cNvPr id="2" name="Прямоугольник 1"/>
          <p:cNvSpPr/>
          <p:nvPr/>
        </p:nvSpPr>
        <p:spPr>
          <a:xfrm>
            <a:off x="533400" y="671691"/>
            <a:ext cx="6781800" cy="5509200"/>
          </a:xfrm>
          <a:prstGeom prst="rect">
            <a:avLst/>
          </a:prstGeom>
        </p:spPr>
        <p:txBody>
          <a:bodyPr wrap="square">
            <a:spAutoFit/>
          </a:bodyPr>
          <a:lstStyle/>
          <a:p>
            <a:pPr algn="ctr"/>
            <a:r>
              <a:rPr lang="ru-RU" sz="1200" b="1" dirty="0" smtClean="0">
                <a:latin typeface="Times New Roman" pitchFamily="18" charset="0"/>
                <a:cs typeface="Times New Roman" pitchFamily="18" charset="0"/>
              </a:rPr>
              <a:t>Опыт </a:t>
            </a:r>
            <a:r>
              <a:rPr lang="ru-RU" sz="1200" b="1" dirty="0" smtClean="0">
                <a:latin typeface="Times New Roman" pitchFamily="18" charset="0"/>
                <a:cs typeface="Times New Roman" pitchFamily="18" charset="0"/>
              </a:rPr>
              <a:t>№10</a:t>
            </a:r>
            <a:endParaRPr lang="ru-RU" sz="1200" b="1" dirty="0" smtClean="0">
              <a:latin typeface="Times New Roman" pitchFamily="18" charset="0"/>
              <a:cs typeface="Times New Roman" pitchFamily="18" charset="0"/>
            </a:endParaRPr>
          </a:p>
          <a:p>
            <a:pPr algn="ctr"/>
            <a:r>
              <a:rPr lang="ru-RU" sz="1200" b="1" u="sng" dirty="0" smtClean="0">
                <a:latin typeface="Times New Roman" pitchFamily="18" charset="0"/>
                <a:cs typeface="Times New Roman" pitchFamily="18" charset="0"/>
              </a:rPr>
              <a:t>Тема. </a:t>
            </a:r>
            <a:r>
              <a:rPr lang="en-US" sz="1200" b="1" u="sng" dirty="0" smtClean="0">
                <a:latin typeface="Times New Roman" pitchFamily="18" charset="0"/>
                <a:cs typeface="Times New Roman" pitchFamily="18" charset="0"/>
              </a:rPr>
              <a:t>«</a:t>
            </a:r>
            <a:r>
              <a:rPr lang="ru-RU" sz="1200" b="1" u="sng" dirty="0" smtClean="0">
                <a:latin typeface="Times New Roman" pitchFamily="18" charset="0"/>
                <a:cs typeface="Times New Roman" pitchFamily="18" charset="0"/>
              </a:rPr>
              <a:t>Как вода даёт жизнь растению?</a:t>
            </a:r>
            <a:r>
              <a:rPr lang="en-US" sz="1200" b="1" u="sng" dirty="0" smtClean="0">
                <a:latin typeface="Times New Roman" pitchFamily="18" charset="0"/>
                <a:cs typeface="Times New Roman" pitchFamily="18" charset="0"/>
              </a:rPr>
              <a:t>»</a:t>
            </a:r>
          </a:p>
          <a:p>
            <a:r>
              <a:rPr lang="ru-RU" sz="1200" u="sng" dirty="0" smtClean="0">
                <a:latin typeface="Times New Roman" pitchFamily="18" charset="0"/>
                <a:cs typeface="Times New Roman" pitchFamily="18" charset="0"/>
              </a:rPr>
              <a:t>Цель. Показать значение воды в жизни растений. Развивать умение выражать свои мысли, используя все части речи, делать выводы по окончании опыта. Содействовать гуманному отношению к объектам природы.</a:t>
            </a:r>
          </a:p>
          <a:p>
            <a:r>
              <a:rPr lang="ru-RU" sz="1200" u="sng" dirty="0" smtClean="0">
                <a:latin typeface="Times New Roman" pitchFamily="18" charset="0"/>
                <a:cs typeface="Times New Roman" pitchFamily="18" charset="0"/>
              </a:rPr>
              <a:t>Оборудование. Веточки берёзы с почками, две вазы (одна с водой), карандаши, листы белой бумаги с нарисованными вазами.</a:t>
            </a:r>
          </a:p>
          <a:p>
            <a:r>
              <a:rPr lang="ru-RU" sz="1200" b="1" dirty="0" smtClean="0">
                <a:latin typeface="Times New Roman" pitchFamily="18" charset="0"/>
                <a:cs typeface="Times New Roman" pitchFamily="18" charset="0"/>
              </a:rPr>
              <a:t>Ход. 1 этап. Домовой Кузя рассказывает детям свой сон. </a:t>
            </a:r>
            <a:r>
              <a:rPr lang="en-US" sz="1200" b="1" dirty="0" smtClean="0">
                <a:latin typeface="Times New Roman" pitchFamily="18" charset="0"/>
                <a:cs typeface="Times New Roman" pitchFamily="18" charset="0"/>
              </a:rPr>
              <a:t>«</a:t>
            </a:r>
            <a:r>
              <a:rPr lang="ru-RU" sz="1200" b="1" dirty="0" smtClean="0">
                <a:latin typeface="Times New Roman" pitchFamily="18" charset="0"/>
                <a:cs typeface="Times New Roman" pitchFamily="18" charset="0"/>
              </a:rPr>
              <a:t>Ребята, мне приснился такой сон, что на нашей планете исчезла вода: не стало воды в реках, морях, в водопроводном кране. И я тогда стал думать - хорошо или плохо жить без воды. Как вы думаете? Кому нужна вода? Как вода помогает человеку? Можно ли чем-то заменить воду? (Ответы детей)</a:t>
            </a:r>
            <a:r>
              <a:rPr lang="en-US" sz="1200" b="1" dirty="0" smtClean="0">
                <a:latin typeface="Times New Roman" pitchFamily="18" charset="0"/>
                <a:cs typeface="Times New Roman" pitchFamily="18" charset="0"/>
              </a:rPr>
              <a:t>».</a:t>
            </a:r>
          </a:p>
          <a:p>
            <a:r>
              <a:rPr lang="ru-RU" sz="1200" dirty="0" smtClean="0">
                <a:latin typeface="Times New Roman" pitchFamily="18" charset="0"/>
                <a:cs typeface="Times New Roman" pitchFamily="18" charset="0"/>
              </a:rPr>
              <a:t>Воспитатель: </a:t>
            </a:r>
            <a:r>
              <a:rPr lang="en-US" sz="1200" dirty="0" smtClean="0">
                <a:latin typeface="Times New Roman" pitchFamily="18" charset="0"/>
                <a:cs typeface="Times New Roman" pitchFamily="18" charset="0"/>
              </a:rPr>
              <a:t>«</a:t>
            </a:r>
            <a:r>
              <a:rPr lang="ru-RU" sz="1200" dirty="0" smtClean="0">
                <a:latin typeface="Times New Roman" pitchFamily="18" charset="0"/>
                <a:cs typeface="Times New Roman" pitchFamily="18" charset="0"/>
              </a:rPr>
              <a:t>Вода нужна животным - для многих это дом; место где можно найти еду, спрятаться, вода утоляет жажду. Человеку вода нужна для питья, поддержания чистоты тела, одежды, помещения. Растениям вода нужна для роста и развития</a:t>
            </a:r>
            <a:r>
              <a:rPr lang="en-US" sz="1200" dirty="0" smtClean="0">
                <a:latin typeface="Times New Roman" pitchFamily="18" charset="0"/>
                <a:cs typeface="Times New Roman" pitchFamily="18" charset="0"/>
              </a:rPr>
              <a:t>».</a:t>
            </a:r>
          </a:p>
          <a:p>
            <a:endParaRPr lang="en" sz="1200" dirty="0" smtClean="0">
              <a:latin typeface="Times New Roman" pitchFamily="18" charset="0"/>
              <a:cs typeface="Times New Roman" pitchFamily="18" charset="0"/>
            </a:endParaRPr>
          </a:p>
          <a:p>
            <a:r>
              <a:rPr lang="ru-RU" sz="1200" dirty="0" smtClean="0">
                <a:latin typeface="Times New Roman" pitchFamily="18" charset="0"/>
                <a:cs typeface="Times New Roman" pitchFamily="18" charset="0"/>
              </a:rPr>
              <a:t>Рассматривание веточек берёзы. </a:t>
            </a:r>
            <a:r>
              <a:rPr lang="en-US" sz="1200" dirty="0" smtClean="0">
                <a:latin typeface="Times New Roman" pitchFamily="18" charset="0"/>
                <a:cs typeface="Times New Roman" pitchFamily="18" charset="0"/>
              </a:rPr>
              <a:t>«</a:t>
            </a:r>
            <a:r>
              <a:rPr lang="ru-RU" sz="1200" dirty="0" smtClean="0">
                <a:latin typeface="Times New Roman" pitchFamily="18" charset="0"/>
                <a:cs typeface="Times New Roman" pitchFamily="18" charset="0"/>
              </a:rPr>
              <a:t>Посмотрите, это веточки берёзы. Что находится на веточках? (Почки). Для чего нужны почки? (В них появляются листочки). Когда из почек проявятся листочки? (Весной, при появлении тепла). Давайте поставим одну веточку в вазу с водой, а другую в вазу без воды. Через несколько дней посмотрим на наши веточки и узнаем, что с ними произойдёт</a:t>
            </a:r>
            <a:r>
              <a:rPr lang="en-US" sz="1200" dirty="0" smtClean="0">
                <a:latin typeface="Times New Roman" pitchFamily="18" charset="0"/>
                <a:cs typeface="Times New Roman" pitchFamily="18" charset="0"/>
              </a:rPr>
              <a:t>».</a:t>
            </a:r>
          </a:p>
          <a:p>
            <a:r>
              <a:rPr lang="ru-RU" sz="1200" dirty="0" smtClean="0">
                <a:latin typeface="Times New Roman" pitchFamily="18" charset="0"/>
                <a:cs typeface="Times New Roman" pitchFamily="18" charset="0"/>
              </a:rPr>
              <a:t>Зарисовка наблюдений: </a:t>
            </a:r>
            <a:r>
              <a:rPr lang="en-US" sz="1200" dirty="0" smtClean="0">
                <a:latin typeface="Times New Roman" pitchFamily="18" charset="0"/>
                <a:cs typeface="Times New Roman" pitchFamily="18" charset="0"/>
              </a:rPr>
              <a:t>«</a:t>
            </a:r>
            <a:r>
              <a:rPr lang="ru-RU" sz="1200" dirty="0" smtClean="0">
                <a:latin typeface="Times New Roman" pitchFamily="18" charset="0"/>
                <a:cs typeface="Times New Roman" pitchFamily="18" charset="0"/>
              </a:rPr>
              <a:t>В каждой вазе нарисуйте веточку с почками. Одну вазу закрасьте синим цветом – она с водой; другую не закрашивайте - она без воды</a:t>
            </a:r>
            <a:r>
              <a:rPr lang="en-US" sz="1200" dirty="0" smtClean="0">
                <a:latin typeface="Times New Roman" pitchFamily="18" charset="0"/>
                <a:cs typeface="Times New Roman" pitchFamily="18" charset="0"/>
              </a:rPr>
              <a:t>».</a:t>
            </a:r>
          </a:p>
          <a:p>
            <a:r>
              <a:rPr lang="en" sz="1200" dirty="0" smtClean="0">
                <a:latin typeface="Times New Roman" pitchFamily="18" charset="0"/>
                <a:cs typeface="Times New Roman" pitchFamily="18" charset="0"/>
              </a:rPr>
              <a:t>2 </a:t>
            </a:r>
            <a:r>
              <a:rPr lang="ru-RU" sz="1200" dirty="0" smtClean="0">
                <a:latin typeface="Times New Roman" pitchFamily="18" charset="0"/>
                <a:cs typeface="Times New Roman" pitchFamily="18" charset="0"/>
              </a:rPr>
              <a:t>этап (через одну неделю). Вопросы: </a:t>
            </a:r>
            <a:r>
              <a:rPr lang="en-US" sz="1200" dirty="0" smtClean="0">
                <a:latin typeface="Times New Roman" pitchFamily="18" charset="0"/>
                <a:cs typeface="Times New Roman" pitchFamily="18" charset="0"/>
              </a:rPr>
              <a:t>«</a:t>
            </a:r>
            <a:r>
              <a:rPr lang="ru-RU" sz="1200" dirty="0" smtClean="0">
                <a:latin typeface="Times New Roman" pitchFamily="18" charset="0"/>
                <a:cs typeface="Times New Roman" pitchFamily="18" charset="0"/>
              </a:rPr>
              <a:t>Какие изменения произошли с веточками? Одинаковые веточки в вазах или разные? Почему разные? Чем отличаются веточки друг от друга? Почему в одной вазе распустились листики? Почему в другой вазе из почек листики не появились? (В вазе с водой из почек появились листики; вода помогла раскрыться листикам)</a:t>
            </a:r>
            <a:r>
              <a:rPr lang="en-US" sz="1200" dirty="0" smtClean="0">
                <a:latin typeface="Times New Roman" pitchFamily="18" charset="0"/>
                <a:cs typeface="Times New Roman" pitchFamily="18" charset="0"/>
              </a:rPr>
              <a:t>».</a:t>
            </a:r>
          </a:p>
          <a:p>
            <a:r>
              <a:rPr lang="ru-RU" sz="1200" dirty="0" smtClean="0">
                <a:latin typeface="Times New Roman" pitchFamily="18" charset="0"/>
                <a:cs typeface="Times New Roman" pitchFamily="18" charset="0"/>
              </a:rPr>
              <a:t>Зарисовка наблюдений.</a:t>
            </a:r>
          </a:p>
          <a:p>
            <a:r>
              <a:rPr lang="ru-RU" sz="1200" b="1" dirty="0" smtClean="0">
                <a:latin typeface="Times New Roman" pitchFamily="18" charset="0"/>
                <a:cs typeface="Times New Roman" pitchFamily="18" charset="0"/>
              </a:rPr>
              <a:t>Вывод. </a:t>
            </a:r>
            <a:r>
              <a:rPr lang="en-US" sz="1200" b="1" dirty="0" smtClean="0">
                <a:latin typeface="Times New Roman" pitchFamily="18" charset="0"/>
                <a:cs typeface="Times New Roman" pitchFamily="18" charset="0"/>
              </a:rPr>
              <a:t>«</a:t>
            </a:r>
            <a:r>
              <a:rPr lang="ru-RU" sz="1200" b="1" dirty="0" smtClean="0">
                <a:latin typeface="Times New Roman" pitchFamily="18" charset="0"/>
                <a:cs typeface="Times New Roman" pitchFamily="18" charset="0"/>
              </a:rPr>
              <a:t>Вода необходима для жизни растений; она ускоряет развитие растений</a:t>
            </a:r>
            <a:r>
              <a:rPr lang="en-US" sz="1200" b="1" dirty="0" smtClean="0">
                <a:latin typeface="Times New Roman" pitchFamily="18" charset="0"/>
                <a:cs typeface="Times New Roman" pitchFamily="18" charset="0"/>
              </a:rPr>
              <a:t>».</a:t>
            </a:r>
          </a:p>
          <a:p>
            <a:endParaRPr lang="en" sz="1200" dirty="0" smtClean="0">
              <a:latin typeface="Times New Roman" pitchFamily="18" charset="0"/>
              <a:cs typeface="Times New Roman" pitchFamily="18" charset="0"/>
            </a:endParaRPr>
          </a:p>
          <a:p>
            <a:endParaRPr lang="en" sz="1600" b="1"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https://ds01.infourok.ru/uploads/ex/112d/000024b4-ecc25bc8/4/img1.jpg"/>
          <p:cNvPicPr>
            <a:picLocks noChangeAspect="1" noChangeArrowheads="1"/>
          </p:cNvPicPr>
          <p:nvPr/>
        </p:nvPicPr>
        <p:blipFill>
          <a:blip r:embed="rId2" cstate="print"/>
          <a:srcRect/>
          <a:stretch>
            <a:fillRect/>
          </a:stretch>
        </p:blipFill>
        <p:spPr bwMode="auto">
          <a:xfrm>
            <a:off x="0" y="0"/>
            <a:ext cx="9144000" cy="6858001"/>
          </a:xfrm>
          <a:prstGeom prst="rect">
            <a:avLst/>
          </a:prstGeom>
          <a:noFill/>
        </p:spPr>
      </p:pic>
      <p:sp>
        <p:nvSpPr>
          <p:cNvPr id="2" name="Прямоугольник 1"/>
          <p:cNvSpPr/>
          <p:nvPr/>
        </p:nvSpPr>
        <p:spPr>
          <a:xfrm>
            <a:off x="533400" y="457200"/>
            <a:ext cx="6781800" cy="6001643"/>
          </a:xfrm>
          <a:prstGeom prst="rect">
            <a:avLst/>
          </a:prstGeom>
        </p:spPr>
        <p:txBody>
          <a:bodyPr wrap="square">
            <a:spAutoFit/>
          </a:bodyPr>
          <a:lstStyle/>
          <a:p>
            <a:pPr algn="ctr"/>
            <a:r>
              <a:rPr lang="ru-RU" sz="1200" b="1" dirty="0" smtClean="0">
                <a:latin typeface="Times New Roman" pitchFamily="18" charset="0"/>
                <a:cs typeface="Times New Roman" pitchFamily="18" charset="0"/>
              </a:rPr>
              <a:t>Опыт </a:t>
            </a:r>
            <a:r>
              <a:rPr lang="ru-RU" sz="1200" b="1" dirty="0" smtClean="0">
                <a:latin typeface="Times New Roman" pitchFamily="18" charset="0"/>
                <a:cs typeface="Times New Roman" pitchFamily="18" charset="0"/>
              </a:rPr>
              <a:t>№11</a:t>
            </a:r>
            <a:endParaRPr lang="ru-RU" sz="1200" b="1" dirty="0" smtClean="0">
              <a:latin typeface="Times New Roman" pitchFamily="18" charset="0"/>
              <a:cs typeface="Times New Roman" pitchFamily="18" charset="0"/>
            </a:endParaRPr>
          </a:p>
          <a:p>
            <a:pPr algn="ctr"/>
            <a:r>
              <a:rPr lang="ru-RU" sz="1200" u="sng" dirty="0" smtClean="0">
                <a:latin typeface="Times New Roman" pitchFamily="18" charset="0"/>
                <a:cs typeface="Times New Roman" pitchFamily="18" charset="0"/>
              </a:rPr>
              <a:t>Тема. </a:t>
            </a:r>
            <a:r>
              <a:rPr lang="en-US" sz="1200" u="sng" dirty="0" smtClean="0">
                <a:latin typeface="Times New Roman" pitchFamily="18" charset="0"/>
                <a:cs typeface="Times New Roman" pitchFamily="18" charset="0"/>
              </a:rPr>
              <a:t>«</a:t>
            </a:r>
            <a:r>
              <a:rPr lang="ru-RU" sz="1200" u="sng" dirty="0" smtClean="0">
                <a:latin typeface="Times New Roman" pitchFamily="18" charset="0"/>
                <a:cs typeface="Times New Roman" pitchFamily="18" charset="0"/>
              </a:rPr>
              <a:t>Как растения пьют воду?</a:t>
            </a:r>
            <a:r>
              <a:rPr lang="en-US" sz="1200" u="sng" dirty="0" smtClean="0">
                <a:latin typeface="Times New Roman" pitchFamily="18" charset="0"/>
                <a:cs typeface="Times New Roman" pitchFamily="18" charset="0"/>
              </a:rPr>
              <a:t>».</a:t>
            </a:r>
          </a:p>
          <a:p>
            <a:r>
              <a:rPr lang="ru-RU" sz="1200" u="sng" dirty="0" smtClean="0">
                <a:latin typeface="Times New Roman" pitchFamily="18" charset="0"/>
                <a:cs typeface="Times New Roman" pitchFamily="18" charset="0"/>
              </a:rPr>
              <a:t>Цель. Формировать представления детей о процессе движения воды по цветку. Развивать любознательность, мыслительные процессы. Содействовать заботливому отношению к растениям.</a:t>
            </a:r>
          </a:p>
          <a:p>
            <a:r>
              <a:rPr lang="ru-RU" sz="1200" u="sng" dirty="0" smtClean="0">
                <a:latin typeface="Times New Roman" pitchFamily="18" charset="0"/>
                <a:cs typeface="Times New Roman" pitchFamily="18" charset="0"/>
              </a:rPr>
              <a:t>Оборудование. Цветы-белые гвоздики, стаканчики прозрачные для воды, краска трёх цветов, ёмкость с водой, цветные карандаши, бумага белая с зарисовками стаканчиков.</a:t>
            </a:r>
          </a:p>
          <a:p>
            <a:r>
              <a:rPr lang="ru-RU" sz="1200" b="1" dirty="0" smtClean="0">
                <a:latin typeface="Times New Roman" pitchFamily="18" charset="0"/>
                <a:cs typeface="Times New Roman" pitchFamily="18" charset="0"/>
              </a:rPr>
              <a:t>Ход. 1 часть - подготовительная. Домовой Кузя приносит в группу завянувший цветок с сухой почвой. </a:t>
            </a:r>
            <a:r>
              <a:rPr lang="en-US" sz="1200" b="1" dirty="0" smtClean="0">
                <a:latin typeface="Times New Roman" pitchFamily="18" charset="0"/>
                <a:cs typeface="Times New Roman" pitchFamily="18" charset="0"/>
              </a:rPr>
              <a:t>«</a:t>
            </a:r>
            <a:r>
              <a:rPr lang="ru-RU" sz="1200" b="1" dirty="0" smtClean="0">
                <a:latin typeface="Times New Roman" pitchFamily="18" charset="0"/>
                <a:cs typeface="Times New Roman" pitchFamily="18" charset="0"/>
              </a:rPr>
              <a:t>Ребята, я посадил цветок в горшок. Поставил его на солнышко. Каждый день на него любовался, разговаривал с ним. Но мой цветок завял. Не могу понять, что ему не понравилось?</a:t>
            </a:r>
            <a:r>
              <a:rPr lang="en-US" sz="1200" b="1" dirty="0" smtClean="0">
                <a:latin typeface="Times New Roman" pitchFamily="18" charset="0"/>
                <a:cs typeface="Times New Roman" pitchFamily="18" charset="0"/>
              </a:rPr>
              <a:t>»</a:t>
            </a:r>
          </a:p>
          <a:p>
            <a:r>
              <a:rPr lang="ru-RU" sz="1200" dirty="0" smtClean="0">
                <a:latin typeface="Times New Roman" pitchFamily="18" charset="0"/>
                <a:cs typeface="Times New Roman" pitchFamily="18" charset="0"/>
              </a:rPr>
              <a:t>Воспитатель: </a:t>
            </a:r>
            <a:r>
              <a:rPr lang="en-US" sz="1200" dirty="0" smtClean="0">
                <a:latin typeface="Times New Roman" pitchFamily="18" charset="0"/>
                <a:cs typeface="Times New Roman" pitchFamily="18" charset="0"/>
              </a:rPr>
              <a:t>«</a:t>
            </a:r>
            <a:r>
              <a:rPr lang="ru-RU" sz="1200" dirty="0" smtClean="0">
                <a:latin typeface="Times New Roman" pitchFamily="18" charset="0"/>
                <a:cs typeface="Times New Roman" pitchFamily="18" charset="0"/>
              </a:rPr>
              <a:t>Почему завял цветок у Кузи? Как вы догадались? Цветы нуждаются в постоянном поливе. По состоянию земли можно определить, поливать растение или нет</a:t>
            </a:r>
            <a:r>
              <a:rPr lang="en-US" sz="1200" dirty="0" smtClean="0">
                <a:latin typeface="Times New Roman" pitchFamily="18" charset="0"/>
                <a:cs typeface="Times New Roman" pitchFamily="18" charset="0"/>
              </a:rPr>
              <a:t>».</a:t>
            </a:r>
          </a:p>
          <a:p>
            <a:r>
              <a:rPr lang="ru-RU" sz="1200" dirty="0" smtClean="0">
                <a:latin typeface="Times New Roman" pitchFamily="18" charset="0"/>
                <a:cs typeface="Times New Roman" pitchFamily="18" charset="0"/>
              </a:rPr>
              <a:t>Кузя: </a:t>
            </a:r>
            <a:r>
              <a:rPr lang="en-US" sz="1200" dirty="0" smtClean="0">
                <a:latin typeface="Times New Roman" pitchFamily="18" charset="0"/>
                <a:cs typeface="Times New Roman" pitchFamily="18" charset="0"/>
              </a:rPr>
              <a:t>«</a:t>
            </a:r>
            <a:r>
              <a:rPr lang="ru-RU" sz="1200" dirty="0" smtClean="0">
                <a:latin typeface="Times New Roman" pitchFamily="18" charset="0"/>
                <a:cs typeface="Times New Roman" pitchFamily="18" charset="0"/>
              </a:rPr>
              <a:t>Как растение пьёт воду?</a:t>
            </a:r>
            <a:r>
              <a:rPr lang="en-US" sz="1200" dirty="0" smtClean="0">
                <a:latin typeface="Times New Roman" pitchFamily="18" charset="0"/>
                <a:cs typeface="Times New Roman" pitchFamily="18" charset="0"/>
              </a:rPr>
              <a:t>»</a:t>
            </a:r>
          </a:p>
          <a:p>
            <a:r>
              <a:rPr lang="ru-RU" sz="1200" dirty="0" smtClean="0">
                <a:latin typeface="Times New Roman" pitchFamily="18" charset="0"/>
                <a:cs typeface="Times New Roman" pitchFamily="18" charset="0"/>
              </a:rPr>
              <a:t>Воспитатель: </a:t>
            </a:r>
            <a:r>
              <a:rPr lang="en-US" sz="1200" dirty="0" smtClean="0">
                <a:latin typeface="Times New Roman" pitchFamily="18" charset="0"/>
                <a:cs typeface="Times New Roman" pitchFamily="18" charset="0"/>
              </a:rPr>
              <a:t>«</a:t>
            </a:r>
            <a:r>
              <a:rPr lang="ru-RU" sz="1200" dirty="0" smtClean="0">
                <a:latin typeface="Times New Roman" pitchFamily="18" charset="0"/>
                <a:cs typeface="Times New Roman" pitchFamily="18" charset="0"/>
              </a:rPr>
              <a:t>Чтобы узнать, как растение пьёт воду, нужно приготовить разноцветную воду. Какой цвет у воды? (Вода прозрачная). Как из прозрачной воды сделать цветную воду? (Развести в воде краску). Три стаканчика будут с окрашенной водой и один стаканчик с неокрашенной водой. В каждый стаканчик мы поставим по цветку. Как называется цветок? (Гвоздика). Каким он цветом? (Белым)</a:t>
            </a:r>
            <a:r>
              <a:rPr lang="en-US" sz="1200" dirty="0" smtClean="0">
                <a:latin typeface="Times New Roman" pitchFamily="18" charset="0"/>
                <a:cs typeface="Times New Roman" pitchFamily="18" charset="0"/>
              </a:rPr>
              <a:t>».</a:t>
            </a:r>
          </a:p>
          <a:p>
            <a:r>
              <a:rPr lang="ru-RU" sz="1200" dirty="0" smtClean="0">
                <a:latin typeface="Times New Roman" pitchFamily="18" charset="0"/>
                <a:cs typeface="Times New Roman" pitchFamily="18" charset="0"/>
              </a:rPr>
              <a:t>Зарисовка наблюдений: </a:t>
            </a:r>
            <a:r>
              <a:rPr lang="en-US" sz="1200" dirty="0" smtClean="0">
                <a:latin typeface="Times New Roman" pitchFamily="18" charset="0"/>
                <a:cs typeface="Times New Roman" pitchFamily="18" charset="0"/>
              </a:rPr>
              <a:t>« </a:t>
            </a:r>
            <a:r>
              <a:rPr lang="ru-RU" sz="1200" dirty="0" smtClean="0">
                <a:latin typeface="Times New Roman" pitchFamily="18" charset="0"/>
                <a:cs typeface="Times New Roman" pitchFamily="18" charset="0"/>
              </a:rPr>
              <a:t>Закрасьте на бумаге стаканчики такими цветами, какими мы окрасили воду красный, синий, жёлтый); один стаканчик не закрашивайте - вода в нём прозрачная. В каждом стаканчике нарисуйте цветок с белыми лепестками. Пройдет немного времени и мы увидим, как цветы пьют воду</a:t>
            </a:r>
            <a:r>
              <a:rPr lang="en-US" sz="1200" dirty="0" smtClean="0">
                <a:latin typeface="Times New Roman" pitchFamily="18" charset="0"/>
                <a:cs typeface="Times New Roman" pitchFamily="18" charset="0"/>
              </a:rPr>
              <a:t>».</a:t>
            </a:r>
          </a:p>
          <a:p>
            <a:r>
              <a:rPr lang="en" sz="1200" dirty="0" smtClean="0">
                <a:latin typeface="Times New Roman" pitchFamily="18" charset="0"/>
                <a:cs typeface="Times New Roman" pitchFamily="18" charset="0"/>
              </a:rPr>
              <a:t>2 </a:t>
            </a:r>
            <a:r>
              <a:rPr lang="ru-RU" sz="1200" dirty="0" smtClean="0">
                <a:latin typeface="Times New Roman" pitchFamily="18" charset="0"/>
                <a:cs typeface="Times New Roman" pitchFamily="18" charset="0"/>
              </a:rPr>
              <a:t>часть. Вечером рассмотреть с детьми окраску цветов. </a:t>
            </a:r>
            <a:r>
              <a:rPr lang="en-US" sz="1200" dirty="0" smtClean="0">
                <a:latin typeface="Times New Roman" pitchFamily="18" charset="0"/>
                <a:cs typeface="Times New Roman" pitchFamily="18" charset="0"/>
              </a:rPr>
              <a:t>« </a:t>
            </a:r>
            <a:r>
              <a:rPr lang="ru-RU" sz="1200" dirty="0" smtClean="0">
                <a:latin typeface="Times New Roman" pitchFamily="18" charset="0"/>
                <a:cs typeface="Times New Roman" pitchFamily="18" charset="0"/>
              </a:rPr>
              <a:t>Сравните свои зарисовки с наблюдаемым явлением. Что изменилось? Что произошло с цветами? Какими стали цветы? Почему цветы разной окраски? Почему один цветок остался белым? Объяснение: </a:t>
            </a:r>
            <a:r>
              <a:rPr lang="en-US" sz="1200" dirty="0" smtClean="0">
                <a:latin typeface="Times New Roman" pitchFamily="18" charset="0"/>
                <a:cs typeface="Times New Roman" pitchFamily="18" charset="0"/>
              </a:rPr>
              <a:t>«</a:t>
            </a:r>
            <a:r>
              <a:rPr lang="ru-RU" sz="1200" dirty="0" smtClean="0">
                <a:latin typeface="Times New Roman" pitchFamily="18" charset="0"/>
                <a:cs typeface="Times New Roman" pitchFamily="18" charset="0"/>
              </a:rPr>
              <a:t>Цветы изменили свою окраску из-за цвета воды, в которой они стояли. Стебель имеет проводящие трубочки, по которым вода поднимается к цветку и окрашивает его</a:t>
            </a:r>
            <a:r>
              <a:rPr lang="en-US" sz="1200" dirty="0" smtClean="0">
                <a:latin typeface="Times New Roman" pitchFamily="18" charset="0"/>
                <a:cs typeface="Times New Roman" pitchFamily="18" charset="0"/>
              </a:rPr>
              <a:t>».</a:t>
            </a:r>
          </a:p>
          <a:p>
            <a:r>
              <a:rPr lang="ru-RU" sz="1200" b="1" dirty="0" smtClean="0">
                <a:latin typeface="Times New Roman" pitchFamily="18" charset="0"/>
                <a:cs typeface="Times New Roman" pitchFamily="18" charset="0"/>
              </a:rPr>
              <a:t>Вывод. </a:t>
            </a:r>
            <a:r>
              <a:rPr lang="en-US" sz="1200" b="1" dirty="0" smtClean="0">
                <a:latin typeface="Times New Roman" pitchFamily="18" charset="0"/>
                <a:cs typeface="Times New Roman" pitchFamily="18" charset="0"/>
              </a:rPr>
              <a:t>«</a:t>
            </a:r>
            <a:r>
              <a:rPr lang="ru-RU" sz="1200" b="1" dirty="0" smtClean="0">
                <a:latin typeface="Times New Roman" pitchFamily="18" charset="0"/>
                <a:cs typeface="Times New Roman" pitchFamily="18" charset="0"/>
              </a:rPr>
              <a:t>Цветы пьют воду; вода движется по цветку</a:t>
            </a:r>
            <a:r>
              <a:rPr lang="en-US" sz="1200" b="1" dirty="0" smtClean="0">
                <a:latin typeface="Times New Roman" pitchFamily="18" charset="0"/>
                <a:cs typeface="Times New Roman" pitchFamily="18" charset="0"/>
              </a:rPr>
              <a:t>».</a:t>
            </a:r>
          </a:p>
          <a:p>
            <a:endParaRPr lang="en" sz="1200" dirty="0" smtClean="0"/>
          </a:p>
          <a:p>
            <a:endParaRPr lang="en" b="1" dirty="0" smtClean="0"/>
          </a:p>
          <a:p>
            <a:endParaRPr lang="en" b="1"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s://ds01.infourok.ru/uploads/ex/112d/000024b4-ecc25bc8/4/img1.jpg"/>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sp>
        <p:nvSpPr>
          <p:cNvPr id="2" name="Прямоугольник 1"/>
          <p:cNvSpPr/>
          <p:nvPr/>
        </p:nvSpPr>
        <p:spPr>
          <a:xfrm>
            <a:off x="685800" y="609600"/>
            <a:ext cx="6629400" cy="5755422"/>
          </a:xfrm>
          <a:prstGeom prst="rect">
            <a:avLst/>
          </a:prstGeom>
        </p:spPr>
        <p:txBody>
          <a:bodyPr wrap="square">
            <a:spAutoFit/>
          </a:bodyPr>
          <a:lstStyle/>
          <a:p>
            <a:pPr algn="ctr"/>
            <a:r>
              <a:rPr lang="ru-RU" sz="1600" b="1" dirty="0" smtClean="0">
                <a:latin typeface="Times New Roman" pitchFamily="18" charset="0"/>
                <a:cs typeface="Times New Roman" pitchFamily="18" charset="0"/>
              </a:rPr>
              <a:t>Опыт №12</a:t>
            </a:r>
          </a:p>
          <a:p>
            <a:pPr algn="ctr"/>
            <a:r>
              <a:rPr lang="ru-RU" sz="1600" b="1" u="sng" dirty="0" smtClean="0">
                <a:latin typeface="Times New Roman" pitchFamily="18" charset="0"/>
                <a:cs typeface="Times New Roman" pitchFamily="18" charset="0"/>
              </a:rPr>
              <a:t>Тема. </a:t>
            </a:r>
            <a:r>
              <a:rPr lang="en-US" sz="1600" b="1" u="sng" dirty="0" smtClean="0">
                <a:latin typeface="Times New Roman" pitchFamily="18" charset="0"/>
                <a:cs typeface="Times New Roman" pitchFamily="18" charset="0"/>
              </a:rPr>
              <a:t>«</a:t>
            </a:r>
            <a:r>
              <a:rPr lang="ru-RU" sz="1600" b="1" u="sng" dirty="0" smtClean="0">
                <a:latin typeface="Times New Roman" pitchFamily="18" charset="0"/>
                <a:cs typeface="Times New Roman" pitchFamily="18" charset="0"/>
              </a:rPr>
              <a:t>Что такое пар?</a:t>
            </a:r>
            <a:r>
              <a:rPr lang="en-US" sz="1600" b="1" u="sng" dirty="0" smtClean="0">
                <a:latin typeface="Times New Roman" pitchFamily="18" charset="0"/>
                <a:cs typeface="Times New Roman" pitchFamily="18" charset="0"/>
              </a:rPr>
              <a:t>»</a:t>
            </a:r>
          </a:p>
          <a:p>
            <a:r>
              <a:rPr lang="ru-RU" sz="1600" u="sng" dirty="0" smtClean="0">
                <a:latin typeface="Times New Roman" pitchFamily="18" charset="0"/>
                <a:cs typeface="Times New Roman" pitchFamily="18" charset="0"/>
              </a:rPr>
              <a:t>Цель. Формировать представления детей о таком состоянии воды как пар; показать, как образуется пар. Развивать умение устанавливать причинно-следственные связи и делать простейшие выводы. Содействовать развитию интереса к миру природы.</a:t>
            </a:r>
          </a:p>
          <a:p>
            <a:r>
              <a:rPr lang="ru-RU" sz="1600" u="sng" dirty="0" smtClean="0">
                <a:latin typeface="Times New Roman" pitchFamily="18" charset="0"/>
                <a:cs typeface="Times New Roman" pitchFamily="18" charset="0"/>
              </a:rPr>
              <a:t>Оборудование. Термос, стекло или зеркальце, мячик.</a:t>
            </a:r>
          </a:p>
          <a:p>
            <a:r>
              <a:rPr lang="ru-RU" sz="1600" b="1" dirty="0" smtClean="0">
                <a:latin typeface="Times New Roman" pitchFamily="18" charset="0"/>
                <a:cs typeface="Times New Roman" pitchFamily="18" charset="0"/>
              </a:rPr>
              <a:t>Ход. Домовой Кузя приходит к ребятам с мячиком и предлагает поиграть в игру </a:t>
            </a:r>
            <a:r>
              <a:rPr lang="en-US" sz="1600" b="1" dirty="0" smtClean="0">
                <a:latin typeface="Times New Roman" pitchFamily="18" charset="0"/>
                <a:cs typeface="Times New Roman" pitchFamily="18" charset="0"/>
              </a:rPr>
              <a:t>«</a:t>
            </a:r>
            <a:r>
              <a:rPr lang="ru-RU" sz="1600" b="1" dirty="0" smtClean="0">
                <a:latin typeface="Times New Roman" pitchFamily="18" charset="0"/>
                <a:cs typeface="Times New Roman" pitchFamily="18" charset="0"/>
              </a:rPr>
              <a:t>Что я знаю о воде?</a:t>
            </a:r>
            <a:r>
              <a:rPr lang="en-US" sz="1600" b="1" dirty="0" smtClean="0">
                <a:latin typeface="Times New Roman" pitchFamily="18" charset="0"/>
                <a:cs typeface="Times New Roman" pitchFamily="18" charset="0"/>
              </a:rPr>
              <a:t>».</a:t>
            </a:r>
          </a:p>
          <a:p>
            <a:r>
              <a:rPr lang="en" sz="1600" dirty="0" smtClean="0">
                <a:latin typeface="Times New Roman" pitchFamily="18" charset="0"/>
                <a:cs typeface="Times New Roman" pitchFamily="18" charset="0"/>
              </a:rPr>
              <a:t>«</a:t>
            </a:r>
            <a:r>
              <a:rPr lang="ru-RU" sz="1600" dirty="0" smtClean="0">
                <a:latin typeface="Times New Roman" pitchFamily="18" charset="0"/>
                <a:cs typeface="Times New Roman" pitchFamily="18" charset="0"/>
              </a:rPr>
              <a:t>Я бросаю вам мячик, а вы должны поймать мячик и сказать что-то интересное про воду</a:t>
            </a:r>
            <a:r>
              <a:rPr lang="en-US"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Вода - прозрачная, но может менять цвет, без собственного запаха и вкуса, но может иметь вкус и запах растворимых в ней веществ, превращается в лёд, важна для жизни растений, принимает форму сосуда, в который её наливают и т.п.</a:t>
            </a:r>
            <a:r>
              <a:rPr lang="en-US" sz="1600" dirty="0" smtClean="0">
                <a:latin typeface="Times New Roman" pitchFamily="18" charset="0"/>
                <a:cs typeface="Times New Roman" pitchFamily="18" charset="0"/>
              </a:rPr>
              <a:t>»</a:t>
            </a:r>
          </a:p>
          <a:p>
            <a:r>
              <a:rPr lang="ru-RU" sz="1600" dirty="0" smtClean="0">
                <a:latin typeface="Times New Roman" pitchFamily="18" charset="0"/>
                <a:cs typeface="Times New Roman" pitchFamily="18" charset="0"/>
              </a:rPr>
              <a:t>Воспитатель выставляет на стол термос: </a:t>
            </a:r>
            <a:r>
              <a:rPr lang="en-US" sz="1600" dirty="0" smtClean="0">
                <a:latin typeface="Times New Roman" pitchFamily="18" charset="0"/>
                <a:cs typeface="Times New Roman" pitchFamily="18" charset="0"/>
              </a:rPr>
              <a:t>«</a:t>
            </a:r>
            <a:r>
              <a:rPr lang="ru-RU" sz="1600" dirty="0" smtClean="0">
                <a:latin typeface="Times New Roman" pitchFamily="18" charset="0"/>
                <a:cs typeface="Times New Roman" pitchFamily="18" charset="0"/>
              </a:rPr>
              <a:t>Вода- волшебница, у неё есть ещё один секрет. Я принесла термос. Это такой предмет, который помогает воде оставаться всегда горячей. Давайте откроем термос. Что вы заметили? Из термоса выходит пар. На что похож пар? Почему он горячий? Пар- это такая же вода. Водяной пар прозрачный и бесцветный. Теперь поместим над паром зеркальце. Посмотрите, что образуется на зеркальце? Это капельки воды. Пар превращается в капельки и падает вниз.</a:t>
            </a:r>
          </a:p>
          <a:p>
            <a:r>
              <a:rPr lang="ru-RU" sz="1600" b="1" dirty="0" smtClean="0">
                <a:latin typeface="Times New Roman" pitchFamily="18" charset="0"/>
                <a:cs typeface="Times New Roman" pitchFamily="18" charset="0"/>
              </a:rPr>
              <a:t>Вывод. </a:t>
            </a:r>
            <a:r>
              <a:rPr lang="en-US" sz="1600" b="1" dirty="0" smtClean="0">
                <a:latin typeface="Times New Roman" pitchFamily="18" charset="0"/>
                <a:cs typeface="Times New Roman" pitchFamily="18" charset="0"/>
              </a:rPr>
              <a:t>«</a:t>
            </a:r>
            <a:r>
              <a:rPr lang="ru-RU" sz="1600" b="1" dirty="0" smtClean="0">
                <a:latin typeface="Times New Roman" pitchFamily="18" charset="0"/>
                <a:cs typeface="Times New Roman" pitchFamily="18" charset="0"/>
              </a:rPr>
              <a:t>Пар - это тоже вода</a:t>
            </a:r>
            <a:r>
              <a:rPr lang="en-US" sz="1600" b="1" dirty="0" smtClean="0">
                <a:latin typeface="Times New Roman" pitchFamily="18" charset="0"/>
                <a:cs typeface="Times New Roman" pitchFamily="18" charset="0"/>
              </a:rPr>
              <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https://ds04.infourok.ru/uploads/ex/0aa6/0010e70d-31ae9e12/img30.jpg"/>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0" name="Picture 4" descr="http://900igr.net/up/datas/222956/006.jpg"/>
          <p:cNvPicPr>
            <a:picLocks noChangeAspect="1" noChangeArrowheads="1"/>
          </p:cNvPicPr>
          <p:nvPr/>
        </p:nvPicPr>
        <p:blipFill>
          <a:blip r:embed="rId2" cstate="print"/>
          <a:srcRect b="6667"/>
          <a:stretch>
            <a:fillRect/>
          </a:stretch>
        </p:blipFill>
        <p:spPr bwMode="auto">
          <a:xfrm>
            <a:off x="0" y="0"/>
            <a:ext cx="9144000" cy="68580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6" name="Picture 6" descr="http://minus-plus-mus.ucoz.ru/_ld/13/83667928.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Прямоугольник 2"/>
          <p:cNvSpPr/>
          <p:nvPr/>
        </p:nvSpPr>
        <p:spPr>
          <a:xfrm>
            <a:off x="304800" y="228600"/>
            <a:ext cx="8686800" cy="6463308"/>
          </a:xfrm>
          <a:prstGeom prst="rect">
            <a:avLst/>
          </a:prstGeom>
        </p:spPr>
        <p:txBody>
          <a:bodyPr wrap="square">
            <a:spAutoFit/>
          </a:bodyPr>
          <a:lstStyle/>
          <a:p>
            <a:pPr algn="ctr"/>
            <a:r>
              <a:rPr lang="ru-RU" b="1" dirty="0" smtClean="0">
                <a:latin typeface="Times New Roman" pitchFamily="18" charset="0"/>
                <a:cs typeface="Times New Roman" pitchFamily="18" charset="0"/>
              </a:rPr>
              <a:t>Опыт №1</a:t>
            </a:r>
          </a:p>
          <a:p>
            <a:pPr algn="ctr"/>
            <a:r>
              <a:rPr lang="ru-RU" u="sng" dirty="0" smtClean="0">
                <a:latin typeface="Times New Roman" pitchFamily="18" charset="0"/>
                <a:cs typeface="Times New Roman" pitchFamily="18" charset="0"/>
              </a:rPr>
              <a:t>Тема. </a:t>
            </a:r>
            <a:r>
              <a:rPr lang="en-US" u="sng" dirty="0" smtClean="0">
                <a:latin typeface="Times New Roman" pitchFamily="18" charset="0"/>
                <a:cs typeface="Times New Roman" pitchFamily="18" charset="0"/>
              </a:rPr>
              <a:t>«</a:t>
            </a:r>
            <a:r>
              <a:rPr lang="ru-RU" u="sng" dirty="0" smtClean="0">
                <a:latin typeface="Times New Roman" pitchFamily="18" charset="0"/>
                <a:cs typeface="Times New Roman" pitchFamily="18" charset="0"/>
              </a:rPr>
              <a:t>Как вода отражает предметы?</a:t>
            </a:r>
            <a:r>
              <a:rPr lang="en-US" u="sng" dirty="0" smtClean="0">
                <a:latin typeface="Times New Roman" pitchFamily="18" charset="0"/>
                <a:cs typeface="Times New Roman" pitchFamily="18" charset="0"/>
              </a:rPr>
              <a:t>»</a:t>
            </a:r>
          </a:p>
          <a:p>
            <a:r>
              <a:rPr lang="ru-RU" u="sng" dirty="0" smtClean="0">
                <a:solidFill>
                  <a:srgbClr val="002060"/>
                </a:solidFill>
                <a:latin typeface="Times New Roman" pitchFamily="18" charset="0"/>
                <a:cs typeface="Times New Roman" pitchFamily="18" charset="0"/>
              </a:rPr>
              <a:t>Цель.</a:t>
            </a:r>
            <a:r>
              <a:rPr lang="ru-RU" u="sng" dirty="0" smtClean="0">
                <a:latin typeface="Times New Roman" pitchFamily="18" charset="0"/>
                <a:cs typeface="Times New Roman" pitchFamily="18" charset="0"/>
              </a:rPr>
              <a:t> Выявить с детьми свойство воды отражать в себе разнообразные предметы. Развивать мелкую моторику, умение устанавливать логическую связь. Поддерживать желание соблюдать опрятный вид.</a:t>
            </a:r>
          </a:p>
          <a:p>
            <a:r>
              <a:rPr lang="ru-RU" u="sng" dirty="0" smtClean="0">
                <a:latin typeface="Times New Roman" pitchFamily="18" charset="0"/>
                <a:cs typeface="Times New Roman" pitchFamily="18" charset="0"/>
              </a:rPr>
              <a:t>Оборудование. Зеркало, тазик с водой, кукла в платье.</a:t>
            </a:r>
          </a:p>
          <a:p>
            <a:r>
              <a:rPr lang="ru-RU" b="1" dirty="0" smtClean="0">
                <a:latin typeface="Times New Roman" pitchFamily="18" charset="0"/>
                <a:cs typeface="Times New Roman" pitchFamily="18" charset="0"/>
              </a:rPr>
              <a:t>Ход. Кузя приходит в гости к ребятам с испачканным лицом. Взрослый предлагает детям найти у домового Кузи изменения во внешнем виде: </a:t>
            </a:r>
            <a:r>
              <a:rPr lang="en-US" b="1" dirty="0" smtClean="0">
                <a:latin typeface="Times New Roman" pitchFamily="18" charset="0"/>
                <a:cs typeface="Times New Roman" pitchFamily="18" charset="0"/>
              </a:rPr>
              <a:t>«</a:t>
            </a:r>
            <a:r>
              <a:rPr lang="ru-RU" b="1" dirty="0" smtClean="0">
                <a:latin typeface="Times New Roman" pitchFamily="18" charset="0"/>
                <a:cs typeface="Times New Roman" pitchFamily="18" charset="0"/>
              </a:rPr>
              <a:t>Ребята, что случилось с Кузей? Как ему можно помочь? Какой предмет помогает нам следить за своим внешним видом? (Зеркало). А как помогает вода?</a:t>
            </a:r>
            <a:r>
              <a:rPr lang="en-US" b="1" dirty="0" smtClean="0">
                <a:latin typeface="Times New Roman" pitchFamily="18" charset="0"/>
                <a:cs typeface="Times New Roman" pitchFamily="18" charset="0"/>
              </a:rPr>
              <a:t>»</a:t>
            </a:r>
          </a:p>
          <a:p>
            <a:r>
              <a:rPr lang="ru-RU" dirty="0" smtClean="0">
                <a:latin typeface="Times New Roman" pitchFamily="18" charset="0"/>
                <a:cs typeface="Times New Roman" pitchFamily="18" charset="0"/>
              </a:rPr>
              <a:t>Воспитатель: </a:t>
            </a:r>
            <a:r>
              <a:rPr lang="en-US" dirty="0" smtClean="0">
                <a:latin typeface="Times New Roman" pitchFamily="18" charset="0"/>
                <a:cs typeface="Times New Roman" pitchFamily="18" charset="0"/>
              </a:rPr>
              <a:t>«</a:t>
            </a:r>
            <a:r>
              <a:rPr lang="ru-RU" dirty="0" smtClean="0">
                <a:latin typeface="Times New Roman" pitchFamily="18" charset="0"/>
                <a:cs typeface="Times New Roman" pitchFamily="18" charset="0"/>
              </a:rPr>
              <a:t>Вода отмывает грязь. А ещё вода обладает свойствами зеркала. Давайте поиграем с водой. Какая вода? (Прозрачная, чистая). Пусть Ваня наклонится немного над тазиком и посмотрит на воду. Что можно увидеть в тазике с водой?( Своё отражение). На что оно похоже? ( На тёмное пятно). Если Ваня будет двигаться в сторону, как будет меняться отражение? (В воде отражение будет двигаться). Почему мы видим своё отражение в воде?</a:t>
            </a: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Вода прозрачная).</a:t>
            </a:r>
          </a:p>
          <a:p>
            <a:r>
              <a:rPr lang="ru-RU" dirty="0" smtClean="0">
                <a:latin typeface="Times New Roman" pitchFamily="18" charset="0"/>
                <a:cs typeface="Times New Roman" pitchFamily="18" charset="0"/>
              </a:rPr>
              <a:t>Игровое упражнение </a:t>
            </a:r>
            <a:r>
              <a:rPr lang="en-US" dirty="0" smtClean="0">
                <a:latin typeface="Times New Roman" pitchFamily="18" charset="0"/>
                <a:cs typeface="Times New Roman" pitchFamily="18" charset="0"/>
              </a:rPr>
              <a:t>«</a:t>
            </a:r>
            <a:r>
              <a:rPr lang="ru-RU" dirty="0" smtClean="0">
                <a:latin typeface="Times New Roman" pitchFamily="18" charset="0"/>
                <a:cs typeface="Times New Roman" pitchFamily="18" charset="0"/>
              </a:rPr>
              <a:t>Разбей зеркало</a:t>
            </a: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Вопросы: </a:t>
            </a:r>
            <a:r>
              <a:rPr lang="en-US" dirty="0" smtClean="0">
                <a:latin typeface="Times New Roman" pitchFamily="18" charset="0"/>
                <a:cs typeface="Times New Roman" pitchFamily="18" charset="0"/>
              </a:rPr>
              <a:t>«</a:t>
            </a:r>
            <a:r>
              <a:rPr lang="ru-RU" dirty="0" smtClean="0">
                <a:latin typeface="Times New Roman" pitchFamily="18" charset="0"/>
                <a:cs typeface="Times New Roman" pitchFamily="18" charset="0"/>
              </a:rPr>
              <a:t>Вы бросили в воду камушки. Что произошло с водой? (Отражение исчезло). Когда можно опять увидеть своё отражение? Когда разойдутся круги от предмета, вода станет спокойной и можно опять увидеть </a:t>
            </a:r>
          </a:p>
          <a:p>
            <a:r>
              <a:rPr lang="ru-RU" dirty="0" smtClean="0">
                <a:latin typeface="Times New Roman" pitchFamily="18" charset="0"/>
                <a:cs typeface="Times New Roman" pitchFamily="18" charset="0"/>
              </a:rPr>
              <a:t>Игра </a:t>
            </a:r>
            <a:r>
              <a:rPr lang="en-US" dirty="0" smtClean="0">
                <a:latin typeface="Times New Roman" pitchFamily="18" charset="0"/>
                <a:cs typeface="Times New Roman" pitchFamily="18" charset="0"/>
              </a:rPr>
              <a:t>«</a:t>
            </a:r>
            <a:r>
              <a:rPr lang="ru-RU" dirty="0" smtClean="0">
                <a:latin typeface="Times New Roman" pitchFamily="18" charset="0"/>
                <a:cs typeface="Times New Roman" pitchFamily="18" charset="0"/>
              </a:rPr>
              <a:t>Покажи сказочное животное</a:t>
            </a: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с помощью движений пальцев дети придумывают разнообразные фигурки и находят их через отражение в воде.</a:t>
            </a:r>
          </a:p>
          <a:p>
            <a:r>
              <a:rPr lang="ru-RU" b="1" dirty="0" smtClean="0">
                <a:latin typeface="Times New Roman" pitchFamily="18" charset="0"/>
                <a:cs typeface="Times New Roman" pitchFamily="18" charset="0"/>
              </a:rPr>
              <a:t>Вывод. </a:t>
            </a:r>
            <a:r>
              <a:rPr lang="en-US" b="1" dirty="0" smtClean="0">
                <a:latin typeface="Times New Roman" pitchFamily="18" charset="0"/>
                <a:cs typeface="Times New Roman" pitchFamily="18" charset="0"/>
              </a:rPr>
              <a:t>«</a:t>
            </a:r>
            <a:r>
              <a:rPr lang="ru-RU" b="1" dirty="0" smtClean="0">
                <a:latin typeface="Times New Roman" pitchFamily="18" charset="0"/>
                <a:cs typeface="Times New Roman" pitchFamily="18" charset="0"/>
              </a:rPr>
              <a:t>Вода как зеркало отражает в себе предметы</a:t>
            </a:r>
            <a:r>
              <a:rPr lang="en-US" b="1" dirty="0" smtClean="0">
                <a:latin typeface="Times New Roman" pitchFamily="18" charset="0"/>
                <a:cs typeface="Times New Roman" pitchFamily="18" charset="0"/>
              </a:rPr>
              <a: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http://minus-plus-mus.ucoz.ru/_ld/13/83667928.jpg"/>
          <p:cNvPicPr>
            <a:picLocks noChangeAspect="1" noChangeArrowheads="1"/>
          </p:cNvPicPr>
          <p:nvPr/>
        </p:nvPicPr>
        <p:blipFill>
          <a:blip r:embed="rId2" cstate="print"/>
          <a:srcRect/>
          <a:stretch>
            <a:fillRect/>
          </a:stretch>
        </p:blipFill>
        <p:spPr bwMode="auto">
          <a:xfrm>
            <a:off x="0" y="-1"/>
            <a:ext cx="9143999" cy="6858001"/>
          </a:xfrm>
          <a:prstGeom prst="rect">
            <a:avLst/>
          </a:prstGeom>
          <a:noFill/>
        </p:spPr>
      </p:pic>
      <p:sp>
        <p:nvSpPr>
          <p:cNvPr id="2" name="Прямоугольник 1"/>
          <p:cNvSpPr/>
          <p:nvPr/>
        </p:nvSpPr>
        <p:spPr>
          <a:xfrm>
            <a:off x="304800" y="457200"/>
            <a:ext cx="8686800" cy="5909310"/>
          </a:xfrm>
          <a:prstGeom prst="rect">
            <a:avLst/>
          </a:prstGeom>
        </p:spPr>
        <p:txBody>
          <a:bodyPr wrap="square">
            <a:spAutoFit/>
          </a:bodyPr>
          <a:lstStyle/>
          <a:p>
            <a:pPr algn="ctr"/>
            <a:r>
              <a:rPr lang="ru-RU" b="1" dirty="0" smtClean="0">
                <a:latin typeface="Times New Roman" pitchFamily="18" charset="0"/>
                <a:cs typeface="Times New Roman" pitchFamily="18" charset="0"/>
              </a:rPr>
              <a:t>Опыт №2</a:t>
            </a:r>
          </a:p>
          <a:p>
            <a:pPr algn="ctr"/>
            <a:r>
              <a:rPr lang="ru-RU" u="sng" dirty="0" smtClean="0">
                <a:latin typeface="Times New Roman" pitchFamily="18" charset="0"/>
                <a:cs typeface="Times New Roman" pitchFamily="18" charset="0"/>
              </a:rPr>
              <a:t>Тема. </a:t>
            </a:r>
            <a:r>
              <a:rPr lang="en-US" u="sng" dirty="0" smtClean="0">
                <a:latin typeface="Times New Roman" pitchFamily="18" charset="0"/>
                <a:cs typeface="Times New Roman" pitchFamily="18" charset="0"/>
              </a:rPr>
              <a:t>«</a:t>
            </a:r>
            <a:r>
              <a:rPr lang="ru-RU" u="sng" dirty="0" smtClean="0">
                <a:latin typeface="Times New Roman" pitchFamily="18" charset="0"/>
                <a:cs typeface="Times New Roman" pitchFamily="18" charset="0"/>
              </a:rPr>
              <a:t>Как вытолкнуть воду?</a:t>
            </a:r>
            <a:r>
              <a:rPr lang="en-US" u="sng" dirty="0" smtClean="0">
                <a:latin typeface="Times New Roman" pitchFamily="18" charset="0"/>
                <a:cs typeface="Times New Roman" pitchFamily="18" charset="0"/>
              </a:rPr>
              <a:t>»</a:t>
            </a:r>
          </a:p>
          <a:p>
            <a:r>
              <a:rPr lang="ru-RU" u="sng" dirty="0" smtClean="0">
                <a:latin typeface="Times New Roman" pitchFamily="18" charset="0"/>
                <a:cs typeface="Times New Roman" pitchFamily="18" charset="0"/>
              </a:rPr>
              <a:t>Цель. Формировать представления о том, что уровень воды повышается, если в воду погружать предметы. Развивать мыслительные процессы, мелкую моторику, активизировать словарь ( край, поднимается, опускается, выше, ниже ). Поддерживать положительное отношение к своей работе и работе своих товарищей.</a:t>
            </a:r>
          </a:p>
          <a:p>
            <a:r>
              <a:rPr lang="ru-RU" u="sng" dirty="0" smtClean="0">
                <a:latin typeface="Times New Roman" pitchFamily="18" charset="0"/>
                <a:cs typeface="Times New Roman" pitchFamily="18" charset="0"/>
              </a:rPr>
              <a:t>Оборудование. Мерная ёмкость с водой, камешки, ложки.</a:t>
            </a:r>
          </a:p>
          <a:p>
            <a:r>
              <a:rPr lang="ru-RU" b="1" dirty="0" smtClean="0">
                <a:latin typeface="Times New Roman" pitchFamily="18" charset="0"/>
                <a:cs typeface="Times New Roman" pitchFamily="18" charset="0"/>
              </a:rPr>
              <a:t>Ход. Домовой Кузя приходит к ребятам с грустным настроением: </a:t>
            </a:r>
            <a:r>
              <a:rPr lang="en-US" b="1" dirty="0" smtClean="0">
                <a:latin typeface="Times New Roman" pitchFamily="18" charset="0"/>
                <a:cs typeface="Times New Roman" pitchFamily="18" charset="0"/>
              </a:rPr>
              <a:t>«</a:t>
            </a:r>
            <a:r>
              <a:rPr lang="ru-RU" b="1" dirty="0" smtClean="0">
                <a:latin typeface="Times New Roman" pitchFamily="18" charset="0"/>
                <a:cs typeface="Times New Roman" pitchFamily="18" charset="0"/>
              </a:rPr>
              <a:t>Мне грустно, потому что у меня совсем нет игрушек; одни только камушки. А как с ними играть?</a:t>
            </a:r>
            <a:r>
              <a:rPr lang="en-US" b="1" dirty="0" smtClean="0">
                <a:latin typeface="Times New Roman" pitchFamily="18" charset="0"/>
                <a:cs typeface="Times New Roman" pitchFamily="18" charset="0"/>
              </a:rPr>
              <a:t>»</a:t>
            </a:r>
          </a:p>
          <a:p>
            <a:r>
              <a:rPr lang="ru-RU" dirty="0" smtClean="0">
                <a:latin typeface="Times New Roman" pitchFamily="18" charset="0"/>
                <a:cs typeface="Times New Roman" pitchFamily="18" charset="0"/>
              </a:rPr>
              <a:t>Воспитатель: </a:t>
            </a: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Давайте развеселим Кузю с помощью новой игры. Для этой игры нужны только вода и камушки</a:t>
            </a:r>
            <a:r>
              <a:rPr lang="en-US" dirty="0" smtClean="0">
                <a:latin typeface="Times New Roman" pitchFamily="18" charset="0"/>
                <a:cs typeface="Times New Roman" pitchFamily="18" charset="0"/>
              </a:rPr>
              <a:t>».</a:t>
            </a:r>
          </a:p>
          <a:p>
            <a:r>
              <a:rPr lang="ru-RU" dirty="0" smtClean="0">
                <a:latin typeface="Times New Roman" pitchFamily="18" charset="0"/>
                <a:cs typeface="Times New Roman" pitchFamily="18" charset="0"/>
              </a:rPr>
              <a:t>Вопросы: </a:t>
            </a:r>
            <a:r>
              <a:rPr lang="en-US" dirty="0" smtClean="0">
                <a:latin typeface="Times New Roman" pitchFamily="18" charset="0"/>
                <a:cs typeface="Times New Roman" pitchFamily="18" charset="0"/>
              </a:rPr>
              <a:t>«</a:t>
            </a:r>
            <a:r>
              <a:rPr lang="ru-RU" dirty="0" smtClean="0">
                <a:latin typeface="Times New Roman" pitchFamily="18" charset="0"/>
                <a:cs typeface="Times New Roman" pitchFamily="18" charset="0"/>
              </a:rPr>
              <a:t>Сколько я налила воды в банку? Полностью ли банка наполнена водой? (Нет, банка наполнена на половину). Как сделать, чтобы вода дошла до краёв банки? (ответы детей).</a:t>
            </a:r>
          </a:p>
          <a:p>
            <a:r>
              <a:rPr lang="ru-RU" dirty="0" smtClean="0">
                <a:latin typeface="Times New Roman" pitchFamily="18" charset="0"/>
                <a:cs typeface="Times New Roman" pitchFamily="18" charset="0"/>
              </a:rPr>
              <a:t>Воспитатель предлагает погружать в банку камушки разной величины. Вопросы: </a:t>
            </a: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Что происходит с водой? ( Она поднимается ). Почему вода поднимается? (Потому что мы кладём в воду камушки).</a:t>
            </a:r>
          </a:p>
          <a:p>
            <a:r>
              <a:rPr lang="ru-RU" dirty="0" smtClean="0">
                <a:latin typeface="Times New Roman" pitchFamily="18" charset="0"/>
                <a:cs typeface="Times New Roman" pitchFamily="18" charset="0"/>
              </a:rPr>
              <a:t>Игровое упражнение </a:t>
            </a:r>
            <a:r>
              <a:rPr lang="en-US" dirty="0" smtClean="0">
                <a:latin typeface="Times New Roman" pitchFamily="18" charset="0"/>
                <a:cs typeface="Times New Roman" pitchFamily="18" charset="0"/>
              </a:rPr>
              <a:t>«</a:t>
            </a:r>
            <a:r>
              <a:rPr lang="ru-RU" dirty="0" smtClean="0">
                <a:latin typeface="Times New Roman" pitchFamily="18" charset="0"/>
                <a:cs typeface="Times New Roman" pitchFamily="18" charset="0"/>
              </a:rPr>
              <a:t>Вылови камушки</a:t>
            </a: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дети вынимают камушки из банки с помощью ложек.</a:t>
            </a:r>
          </a:p>
          <a:p>
            <a:r>
              <a:rPr lang="ru-RU" b="1" dirty="0" smtClean="0">
                <a:latin typeface="Times New Roman" pitchFamily="18" charset="0"/>
                <a:cs typeface="Times New Roman" pitchFamily="18" charset="0"/>
              </a:rPr>
              <a:t>Вывод. </a:t>
            </a:r>
            <a:r>
              <a:rPr lang="en-US" b="1" dirty="0" smtClean="0">
                <a:latin typeface="Times New Roman" pitchFamily="18" charset="0"/>
                <a:cs typeface="Times New Roman" pitchFamily="18" charset="0"/>
              </a:rPr>
              <a:t>«</a:t>
            </a:r>
            <a:r>
              <a:rPr lang="ru-RU" b="1" dirty="0" smtClean="0">
                <a:latin typeface="Times New Roman" pitchFamily="18" charset="0"/>
                <a:cs typeface="Times New Roman" pitchFamily="18" charset="0"/>
              </a:rPr>
              <a:t>Вода в ёмкости поднимается при погружении в неё предметов</a:t>
            </a:r>
            <a:r>
              <a:rPr lang="en-US" b="1" dirty="0" smtClean="0">
                <a:latin typeface="Times New Roman" pitchFamily="18" charset="0"/>
                <a:cs typeface="Times New Roman" pitchFamily="18" charset="0"/>
              </a:rPr>
              <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minus-plus-mus.ucoz.ru/_ld/13/83667928.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Прямоугольник 1"/>
          <p:cNvSpPr/>
          <p:nvPr/>
        </p:nvSpPr>
        <p:spPr>
          <a:xfrm>
            <a:off x="685800" y="685800"/>
            <a:ext cx="7848600" cy="5355312"/>
          </a:xfrm>
          <a:prstGeom prst="rect">
            <a:avLst/>
          </a:prstGeom>
        </p:spPr>
        <p:txBody>
          <a:bodyPr wrap="square">
            <a:spAutoFit/>
          </a:bodyPr>
          <a:lstStyle/>
          <a:p>
            <a:pPr algn="ctr"/>
            <a:r>
              <a:rPr lang="ru-RU" b="1" dirty="0" smtClean="0">
                <a:latin typeface="Times New Roman" pitchFamily="18" charset="0"/>
                <a:cs typeface="Times New Roman" pitchFamily="18" charset="0"/>
              </a:rPr>
              <a:t>Опыт </a:t>
            </a:r>
            <a:r>
              <a:rPr lang="ru-RU" b="1" dirty="0" smtClean="0">
                <a:latin typeface="Times New Roman" pitchFamily="18" charset="0"/>
                <a:cs typeface="Times New Roman" pitchFamily="18" charset="0"/>
              </a:rPr>
              <a:t>№3</a:t>
            </a:r>
            <a:endParaRPr lang="ru-RU" b="1" dirty="0" smtClean="0">
              <a:latin typeface="Times New Roman" pitchFamily="18" charset="0"/>
              <a:cs typeface="Times New Roman" pitchFamily="18" charset="0"/>
            </a:endParaRPr>
          </a:p>
          <a:p>
            <a:pPr algn="ctr"/>
            <a:r>
              <a:rPr lang="ru-RU" u="sng" dirty="0" smtClean="0">
                <a:latin typeface="Times New Roman" pitchFamily="18" charset="0"/>
                <a:cs typeface="Times New Roman" pitchFamily="18" charset="0"/>
              </a:rPr>
              <a:t>Тема. </a:t>
            </a:r>
            <a:r>
              <a:rPr lang="en-US" u="sng" dirty="0" smtClean="0">
                <a:latin typeface="Times New Roman" pitchFamily="18" charset="0"/>
                <a:cs typeface="Times New Roman" pitchFamily="18" charset="0"/>
              </a:rPr>
              <a:t>«</a:t>
            </a:r>
            <a:r>
              <a:rPr lang="ru-RU" u="sng" dirty="0" smtClean="0">
                <a:latin typeface="Times New Roman" pitchFamily="18" charset="0"/>
                <a:cs typeface="Times New Roman" pitchFamily="18" charset="0"/>
              </a:rPr>
              <a:t>Почему исчезает вода?</a:t>
            </a:r>
            <a:r>
              <a:rPr lang="en-US" u="sng" dirty="0" smtClean="0">
                <a:latin typeface="Times New Roman" pitchFamily="18" charset="0"/>
                <a:cs typeface="Times New Roman" pitchFamily="18" charset="0"/>
              </a:rPr>
              <a:t>»</a:t>
            </a:r>
          </a:p>
          <a:p>
            <a:pPr algn="just"/>
            <a:r>
              <a:rPr lang="ru-RU" u="sng" dirty="0" smtClean="0">
                <a:latin typeface="Times New Roman" pitchFamily="18" charset="0"/>
                <a:cs typeface="Times New Roman" pitchFamily="18" charset="0"/>
              </a:rPr>
              <a:t>Цель. Показать детям, как под воздействием тепла испаряется вода. Развивать умение сравнивать, анализировать. Поддерживать интерес к опытнической деятельности.</a:t>
            </a:r>
          </a:p>
          <a:p>
            <a:pPr algn="just"/>
            <a:r>
              <a:rPr lang="ru-RU" u="sng" dirty="0" smtClean="0">
                <a:latin typeface="Times New Roman" pitchFamily="18" charset="0"/>
                <a:cs typeface="Times New Roman" pitchFamily="18" charset="0"/>
              </a:rPr>
              <a:t>Оборудование. Два одинаковых стакана, блюдце, фломастер, вода.</a:t>
            </a:r>
          </a:p>
          <a:p>
            <a:pPr algn="just"/>
            <a:r>
              <a:rPr lang="ru-RU" b="1" dirty="0" smtClean="0">
                <a:latin typeface="Times New Roman" pitchFamily="18" charset="0"/>
                <a:cs typeface="Times New Roman" pitchFamily="18" charset="0"/>
              </a:rPr>
              <a:t>Ход. 1этап. Домовой Кузя рассказывает детям стихотворение о воде.</a:t>
            </a:r>
          </a:p>
          <a:p>
            <a:pPr algn="just"/>
            <a:r>
              <a:rPr lang="ru-RU" dirty="0" smtClean="0">
                <a:latin typeface="Times New Roman" pitchFamily="18" charset="0"/>
                <a:cs typeface="Times New Roman" pitchFamily="18" charset="0"/>
              </a:rPr>
              <a:t>Воспитатель: </a:t>
            </a: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Ребята, мы с вами познакомились с разными свойствами воды. Сегодня давайте узнаем, как может исчезать вода. Наполним два стакана водой до одинакового уровня, отметим фломастером, где заканчивается вода. Один стакан закроем блюдцем. Поставим оба стакана к батарее. Завтра посмотрим, сколько воды будет в стаканах</a:t>
            </a:r>
            <a:r>
              <a:rPr lang="en-US" dirty="0" smtClean="0">
                <a:latin typeface="Times New Roman" pitchFamily="18" charset="0"/>
                <a:cs typeface="Times New Roman" pitchFamily="18" charset="0"/>
              </a:rPr>
              <a:t>».</a:t>
            </a:r>
          </a:p>
          <a:p>
            <a:pPr algn="just"/>
            <a:r>
              <a:rPr lang="en" dirty="0" smtClean="0">
                <a:latin typeface="Times New Roman" pitchFamily="18" charset="0"/>
                <a:cs typeface="Times New Roman" pitchFamily="18" charset="0"/>
              </a:rPr>
              <a:t>2 </a:t>
            </a:r>
            <a:r>
              <a:rPr lang="ru-RU" dirty="0" smtClean="0">
                <a:latin typeface="Times New Roman" pitchFamily="18" charset="0"/>
                <a:cs typeface="Times New Roman" pitchFamily="18" charset="0"/>
              </a:rPr>
              <a:t>этап. На следующий день рассмотреть с детьми стаканы с водой. Вопросы: </a:t>
            </a: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Какие изменения вы заметили? Одинаковое ли количество воды в стаканах? В каком стакане воды меньше? В каком больше?</a:t>
            </a:r>
            <a:r>
              <a:rPr lang="en-US" dirty="0" smtClean="0">
                <a:latin typeface="Times New Roman" pitchFamily="18" charset="0"/>
                <a:cs typeface="Times New Roman" pitchFamily="18" charset="0"/>
              </a:rPr>
              <a:t>»</a:t>
            </a:r>
          </a:p>
          <a:p>
            <a:pPr algn="just"/>
            <a:r>
              <a:rPr lang="ru-RU" dirty="0" smtClean="0">
                <a:latin typeface="Times New Roman" pitchFamily="18" charset="0"/>
                <a:cs typeface="Times New Roman" pitchFamily="18" charset="0"/>
              </a:rPr>
              <a:t>Объяснение: </a:t>
            </a: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В открытом стакане воды стало меньше, в закрытом стакане воды осталось столько же. В открытом стакане вода испаряется и превращается в частички пара. Вода уменьшается из- за тепла батареи</a:t>
            </a:r>
            <a:r>
              <a:rPr lang="en-US" dirty="0" smtClean="0">
                <a:latin typeface="Times New Roman" pitchFamily="18" charset="0"/>
                <a:cs typeface="Times New Roman" pitchFamily="18" charset="0"/>
              </a:rPr>
              <a:t>».</a:t>
            </a:r>
          </a:p>
          <a:p>
            <a:pPr algn="just"/>
            <a:r>
              <a:rPr lang="ru-RU" b="1" dirty="0" smtClean="0">
                <a:latin typeface="Times New Roman" pitchFamily="18" charset="0"/>
                <a:cs typeface="Times New Roman" pitchFamily="18" charset="0"/>
              </a:rPr>
              <a:t>Вывод. </a:t>
            </a:r>
            <a:r>
              <a:rPr lang="en-US" b="1" dirty="0" smtClean="0">
                <a:latin typeface="Times New Roman" pitchFamily="18" charset="0"/>
                <a:cs typeface="Times New Roman" pitchFamily="18" charset="0"/>
              </a:rPr>
              <a:t>«</a:t>
            </a:r>
            <a:r>
              <a:rPr lang="ru-RU" b="1" dirty="0" smtClean="0">
                <a:latin typeface="Times New Roman" pitchFamily="18" charset="0"/>
                <a:cs typeface="Times New Roman" pitchFamily="18" charset="0"/>
              </a:rPr>
              <a:t>Вода может испаряться, превращаясь в пар</a:t>
            </a:r>
            <a:r>
              <a:rPr lang="en-US" b="1" dirty="0" smtClean="0">
                <a:latin typeface="Times New Roman" pitchFamily="18" charset="0"/>
                <a:cs typeface="Times New Roman" pitchFamily="18" charset="0"/>
              </a:rPr>
              <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https://ds05.infourok.ru/uploads/ex/11cc/00144993-693adbd8/4/img1.jpg"/>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sp>
        <p:nvSpPr>
          <p:cNvPr id="2" name="Прямоугольник 1"/>
          <p:cNvSpPr/>
          <p:nvPr/>
        </p:nvSpPr>
        <p:spPr>
          <a:xfrm>
            <a:off x="2438400" y="228600"/>
            <a:ext cx="6400800" cy="6278642"/>
          </a:xfrm>
          <a:prstGeom prst="rect">
            <a:avLst/>
          </a:prstGeom>
        </p:spPr>
        <p:txBody>
          <a:bodyPr wrap="square">
            <a:spAutoFit/>
          </a:bodyPr>
          <a:lstStyle/>
          <a:p>
            <a:pPr algn="ctr"/>
            <a:r>
              <a:rPr lang="ru-RU" sz="1200" b="1" dirty="0" smtClean="0">
                <a:latin typeface="Times New Roman" pitchFamily="18" charset="0"/>
                <a:cs typeface="Times New Roman" pitchFamily="18" charset="0"/>
              </a:rPr>
              <a:t>Опыт </a:t>
            </a:r>
            <a:r>
              <a:rPr lang="ru-RU" sz="1200" b="1" dirty="0" smtClean="0">
                <a:latin typeface="Times New Roman" pitchFamily="18" charset="0"/>
                <a:cs typeface="Times New Roman" pitchFamily="18" charset="0"/>
              </a:rPr>
              <a:t>№4</a:t>
            </a:r>
            <a:endParaRPr lang="ru-RU" sz="1200" b="1" dirty="0" smtClean="0">
              <a:latin typeface="Times New Roman" pitchFamily="18" charset="0"/>
              <a:cs typeface="Times New Roman" pitchFamily="18" charset="0"/>
            </a:endParaRPr>
          </a:p>
          <a:p>
            <a:pPr algn="ctr"/>
            <a:r>
              <a:rPr lang="ru-RU" sz="1200" u="sng" dirty="0" smtClean="0">
                <a:latin typeface="Times New Roman" pitchFamily="18" charset="0"/>
                <a:cs typeface="Times New Roman" pitchFamily="18" charset="0"/>
              </a:rPr>
              <a:t>Тема. </a:t>
            </a:r>
            <a:r>
              <a:rPr lang="en-US" sz="1200" u="sng" dirty="0" smtClean="0">
                <a:latin typeface="Times New Roman" pitchFamily="18" charset="0"/>
                <a:cs typeface="Times New Roman" pitchFamily="18" charset="0"/>
              </a:rPr>
              <a:t>«</a:t>
            </a:r>
            <a:r>
              <a:rPr lang="ru-RU" sz="1200" u="sng" dirty="0" smtClean="0">
                <a:latin typeface="Times New Roman" pitchFamily="18" charset="0"/>
                <a:cs typeface="Times New Roman" pitchFamily="18" charset="0"/>
              </a:rPr>
              <a:t>Как окрасить воду?</a:t>
            </a:r>
            <a:r>
              <a:rPr lang="en-US" sz="1200" u="sng" dirty="0" smtClean="0">
                <a:latin typeface="Times New Roman" pitchFamily="18" charset="0"/>
                <a:cs typeface="Times New Roman" pitchFamily="18" charset="0"/>
              </a:rPr>
              <a:t>»</a:t>
            </a:r>
          </a:p>
          <a:p>
            <a:r>
              <a:rPr lang="ru-RU" sz="1200" u="sng" dirty="0" smtClean="0">
                <a:latin typeface="Times New Roman" pitchFamily="18" charset="0"/>
                <a:cs typeface="Times New Roman" pitchFamily="18" charset="0"/>
              </a:rPr>
              <a:t>Цель. Формировать представления детей о зависимости интенсивности цвета окраски воды от количества пищевого красителя. Развивать умение различать темные и светлые оттенки, устанавливать причинно-следственные связи. Содействовать проявлению гуманного отношения к игровому персонажу.</a:t>
            </a:r>
          </a:p>
          <a:p>
            <a:r>
              <a:rPr lang="ru-RU" sz="1200" u="sng" dirty="0" smtClean="0">
                <a:latin typeface="Times New Roman" pitchFamily="18" charset="0"/>
                <a:cs typeface="Times New Roman" pitchFamily="18" charset="0"/>
              </a:rPr>
              <a:t>Оборудование. Пищевые красители разных оттенков, прозрачные стаканчики, мерные ложечки, ёмкость с водой, цветные квадратики из бумаги.</a:t>
            </a:r>
          </a:p>
          <a:p>
            <a:r>
              <a:rPr lang="ru-RU" sz="1200" b="1" dirty="0" smtClean="0">
                <a:latin typeface="Times New Roman" pitchFamily="18" charset="0"/>
                <a:cs typeface="Times New Roman" pitchFamily="18" charset="0"/>
              </a:rPr>
              <a:t>Ход. Домовой Кузя обращается к детям с просьбой о помощи: </a:t>
            </a:r>
            <a:r>
              <a:rPr lang="en-US" sz="1200" b="1" dirty="0" smtClean="0">
                <a:latin typeface="Times New Roman" pitchFamily="18" charset="0"/>
                <a:cs typeface="Times New Roman" pitchFamily="18" charset="0"/>
              </a:rPr>
              <a:t>«</a:t>
            </a:r>
            <a:r>
              <a:rPr lang="ru-RU" sz="1200" b="1" dirty="0" smtClean="0">
                <a:latin typeface="Times New Roman" pitchFamily="18" charset="0"/>
                <a:cs typeface="Times New Roman" pitchFamily="18" charset="0"/>
              </a:rPr>
              <a:t>Ребята, летом я видел очень красивую радугу. И мне захотелось её нарисовать. Только вот беда - я не знаю никаких цветов. Может, вы научите меня различать и правильно называть цветовые оттенки?</a:t>
            </a:r>
            <a:r>
              <a:rPr lang="en-US" sz="1200" b="1" dirty="0" smtClean="0">
                <a:latin typeface="Times New Roman" pitchFamily="18" charset="0"/>
                <a:cs typeface="Times New Roman" pitchFamily="18" charset="0"/>
              </a:rPr>
              <a:t>»</a:t>
            </a:r>
          </a:p>
          <a:p>
            <a:r>
              <a:rPr lang="ru-RU" sz="1200" dirty="0" smtClean="0">
                <a:latin typeface="Times New Roman" pitchFamily="18" charset="0"/>
                <a:cs typeface="Times New Roman" pitchFamily="18" charset="0"/>
              </a:rPr>
              <a:t>Воспитатель: </a:t>
            </a:r>
            <a:r>
              <a:rPr lang="en-US" sz="1200" dirty="0" smtClean="0">
                <a:latin typeface="Times New Roman" pitchFamily="18" charset="0"/>
                <a:cs typeface="Times New Roman" pitchFamily="18" charset="0"/>
              </a:rPr>
              <a:t>«</a:t>
            </a:r>
            <a:r>
              <a:rPr lang="ru-RU" sz="1200" dirty="0" smtClean="0">
                <a:latin typeface="Times New Roman" pitchFamily="18" charset="0"/>
                <a:cs typeface="Times New Roman" pitchFamily="18" charset="0"/>
              </a:rPr>
              <a:t>Конечно, Кузя, ребята не оставят тебя в беде. А поможет нам снова волшебница вода. Давайте расскажем Кузе, как с помощью воды можно получить разные оттенки (ответы детей). Вода приобретает цвет растворенной в ней краски. Сегодня мы будем окрашивать воду и получать цветовые оттенки с помощью пищевых красителей. Пищевые красители похожи на цветной песок, их используют для придания продуктам определённого цвета. Например, красят яйца на Пасху.</a:t>
            </a:r>
          </a:p>
          <a:p>
            <a:r>
              <a:rPr lang="ru-RU" sz="1200" dirty="0" smtClean="0">
                <a:latin typeface="Times New Roman" pitchFamily="18" charset="0"/>
                <a:cs typeface="Times New Roman" pitchFamily="18" charset="0"/>
              </a:rPr>
              <a:t>Обследовательские действия: </a:t>
            </a:r>
            <a:r>
              <a:rPr lang="en-US" sz="1200" dirty="0" smtClean="0">
                <a:latin typeface="Times New Roman" pitchFamily="18" charset="0"/>
                <a:cs typeface="Times New Roman" pitchFamily="18" charset="0"/>
              </a:rPr>
              <a:t>« </a:t>
            </a:r>
            <a:r>
              <a:rPr lang="ru-RU" sz="1200" dirty="0" smtClean="0">
                <a:latin typeface="Times New Roman" pitchFamily="18" charset="0"/>
                <a:cs typeface="Times New Roman" pitchFamily="18" charset="0"/>
              </a:rPr>
              <a:t>В один стаканчик с водой я положу одну ложку красного красителя, в другой стаканчик с водой я положу две ложки красного красителя. Что произошло с красителем в воде? (Он растворяется в воде). Что произошло с водой? В какой цвет окрасилась вода в обоих стаканчиках? (В красный). Одинаковые или разные оттенки воды в стаканчиках? (Разные). Почему? В каком стаканчике вода светлее, а в каком темнее? В стаканчике, где больше красителя, вода темнее. В стаканчике, где меньше красителя, вода светлее</a:t>
            </a:r>
            <a:r>
              <a:rPr lang="en-US" sz="1200" dirty="0" smtClean="0">
                <a:latin typeface="Times New Roman" pitchFamily="18" charset="0"/>
                <a:cs typeface="Times New Roman" pitchFamily="18" charset="0"/>
              </a:rPr>
              <a:t>».</a:t>
            </a:r>
          </a:p>
          <a:p>
            <a:r>
              <a:rPr lang="ru-RU" sz="1200" dirty="0" smtClean="0">
                <a:latin typeface="Times New Roman" pitchFamily="18" charset="0"/>
                <a:cs typeface="Times New Roman" pitchFamily="18" charset="0"/>
              </a:rPr>
              <a:t>Игровые задания: </a:t>
            </a:r>
            <a:r>
              <a:rPr lang="en-US" sz="1200" dirty="0" smtClean="0">
                <a:latin typeface="Times New Roman" pitchFamily="18" charset="0"/>
                <a:cs typeface="Times New Roman" pitchFamily="18" charset="0"/>
              </a:rPr>
              <a:t>«</a:t>
            </a:r>
            <a:r>
              <a:rPr lang="ru-RU" sz="1200" dirty="0" smtClean="0">
                <a:latin typeface="Times New Roman" pitchFamily="18" charset="0"/>
                <a:cs typeface="Times New Roman" pitchFamily="18" charset="0"/>
              </a:rPr>
              <a:t>Выберите на подносе квадратик, переверните его и узнайте цвет. В этот цвет нужно окрасить воду. Запомните, сколько ложек с красителем вы положите в воду</a:t>
            </a:r>
            <a:r>
              <a:rPr lang="en-US" sz="1200" dirty="0" smtClean="0">
                <a:latin typeface="Times New Roman" pitchFamily="18" charset="0"/>
                <a:cs typeface="Times New Roman" pitchFamily="18" charset="0"/>
              </a:rPr>
              <a:t>».</a:t>
            </a:r>
          </a:p>
          <a:p>
            <a:r>
              <a:rPr lang="ru-RU" sz="1200" dirty="0" smtClean="0">
                <a:latin typeface="Times New Roman" pitchFamily="18" charset="0"/>
                <a:cs typeface="Times New Roman" pitchFamily="18" charset="0"/>
              </a:rPr>
              <a:t>Вопросы: </a:t>
            </a:r>
            <a:r>
              <a:rPr lang="en-US" sz="1200" dirty="0" smtClean="0">
                <a:latin typeface="Times New Roman" pitchFamily="18" charset="0"/>
                <a:cs typeface="Times New Roman" pitchFamily="18" charset="0"/>
              </a:rPr>
              <a:t>«</a:t>
            </a:r>
            <a:r>
              <a:rPr lang="ru-RU" sz="1200" dirty="0" smtClean="0">
                <a:latin typeface="Times New Roman" pitchFamily="18" charset="0"/>
                <a:cs typeface="Times New Roman" pitchFamily="18" charset="0"/>
              </a:rPr>
              <a:t>В какой цвет ты окрасил воду? Сколько ложек красителя положил?</a:t>
            </a:r>
            <a:r>
              <a:rPr lang="en-US" sz="1200" dirty="0" smtClean="0">
                <a:latin typeface="Times New Roman" pitchFamily="18" charset="0"/>
                <a:cs typeface="Times New Roman" pitchFamily="18" charset="0"/>
              </a:rPr>
              <a:t>»</a:t>
            </a:r>
          </a:p>
          <a:p>
            <a:r>
              <a:rPr lang="ru-RU" sz="1200" dirty="0" smtClean="0">
                <a:latin typeface="Times New Roman" pitchFamily="18" charset="0"/>
                <a:cs typeface="Times New Roman" pitchFamily="18" charset="0"/>
              </a:rPr>
              <a:t>Игровое задание: </a:t>
            </a:r>
            <a:r>
              <a:rPr lang="en-US" sz="1200" dirty="0" smtClean="0">
                <a:latin typeface="Times New Roman" pitchFamily="18" charset="0"/>
                <a:cs typeface="Times New Roman" pitchFamily="18" charset="0"/>
              </a:rPr>
              <a:t>«</a:t>
            </a:r>
            <a:r>
              <a:rPr lang="ru-RU" sz="1200" dirty="0" smtClean="0">
                <a:latin typeface="Times New Roman" pitchFamily="18" charset="0"/>
                <a:cs typeface="Times New Roman" pitchFamily="18" charset="0"/>
              </a:rPr>
              <a:t>Сделай оттенок светлее( темнее)</a:t>
            </a:r>
            <a:r>
              <a:rPr lang="en-US" sz="1200" dirty="0" smtClean="0">
                <a:latin typeface="Times New Roman" pitchFamily="18" charset="0"/>
                <a:cs typeface="Times New Roman" pitchFamily="18" charset="0"/>
              </a:rPr>
              <a:t>». </a:t>
            </a:r>
          </a:p>
          <a:p>
            <a:r>
              <a:rPr lang="ru-RU" sz="1200" dirty="0" smtClean="0">
                <a:latin typeface="Times New Roman" pitchFamily="18" charset="0"/>
                <a:cs typeface="Times New Roman" pitchFamily="18" charset="0"/>
              </a:rPr>
              <a:t>Воспитатель: </a:t>
            </a:r>
            <a:r>
              <a:rPr lang="en-US" sz="1200" dirty="0" smtClean="0">
                <a:latin typeface="Times New Roman" pitchFamily="18" charset="0"/>
                <a:cs typeface="Times New Roman" pitchFamily="18" charset="0"/>
              </a:rPr>
              <a:t>«</a:t>
            </a:r>
            <a:r>
              <a:rPr lang="ru-RU" sz="1200" dirty="0" smtClean="0">
                <a:latin typeface="Times New Roman" pitchFamily="18" charset="0"/>
                <a:cs typeface="Times New Roman" pitchFamily="18" charset="0"/>
              </a:rPr>
              <a:t>Давайте расскажем Кузе , в какие цвета мы окрасили воду</a:t>
            </a:r>
            <a:r>
              <a:rPr lang="en-US" sz="1200" dirty="0" smtClean="0">
                <a:latin typeface="Times New Roman" pitchFamily="18" charset="0"/>
                <a:cs typeface="Times New Roman" pitchFamily="18" charset="0"/>
              </a:rPr>
              <a:t>».</a:t>
            </a:r>
          </a:p>
          <a:p>
            <a:r>
              <a:rPr lang="ru-RU" sz="1200" b="1" dirty="0" smtClean="0">
                <a:latin typeface="Times New Roman" pitchFamily="18" charset="0"/>
                <a:cs typeface="Times New Roman" pitchFamily="18" charset="0"/>
              </a:rPr>
              <a:t>Вывод. </a:t>
            </a:r>
            <a:r>
              <a:rPr lang="en-US" sz="1200" b="1" dirty="0" smtClean="0">
                <a:latin typeface="Times New Roman" pitchFamily="18" charset="0"/>
                <a:cs typeface="Times New Roman" pitchFamily="18" charset="0"/>
              </a:rPr>
              <a:t>«</a:t>
            </a:r>
            <a:r>
              <a:rPr lang="ru-RU" sz="1200" b="1" dirty="0" smtClean="0">
                <a:latin typeface="Times New Roman" pitchFamily="18" charset="0"/>
                <a:cs typeface="Times New Roman" pitchFamily="18" charset="0"/>
              </a:rPr>
              <a:t>Воду можно окрашивать пищевыми красителями. Чем больше красителя, тем ярче окраска воды</a:t>
            </a:r>
            <a:r>
              <a:rPr lang="en-US" sz="1200" b="1" dirty="0" smtClean="0">
                <a:latin typeface="Times New Roman" pitchFamily="18" charset="0"/>
                <a:cs typeface="Times New Roman" pitchFamily="18" charset="0"/>
              </a:rPr>
              <a:t>».</a:t>
            </a:r>
          </a:p>
          <a:p>
            <a:endParaRPr lang="en"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https://ds05.infourok.ru/uploads/ex/11cc/00144993-693adbd8/4/img1.jpg"/>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sp>
        <p:nvSpPr>
          <p:cNvPr id="2" name="Прямоугольник 1"/>
          <p:cNvSpPr/>
          <p:nvPr/>
        </p:nvSpPr>
        <p:spPr>
          <a:xfrm>
            <a:off x="1981200" y="914400"/>
            <a:ext cx="6858000" cy="5324535"/>
          </a:xfrm>
          <a:prstGeom prst="rect">
            <a:avLst/>
          </a:prstGeom>
        </p:spPr>
        <p:txBody>
          <a:bodyPr wrap="square">
            <a:spAutoFit/>
          </a:bodyPr>
          <a:lstStyle/>
          <a:p>
            <a:pPr algn="ctr"/>
            <a:r>
              <a:rPr lang="ru-RU" sz="1400" b="1" dirty="0" smtClean="0">
                <a:latin typeface="Times New Roman" pitchFamily="18" charset="0"/>
                <a:cs typeface="Times New Roman" pitchFamily="18" charset="0"/>
              </a:rPr>
              <a:t>Опыт №5</a:t>
            </a:r>
          </a:p>
          <a:p>
            <a:pPr algn="ctr"/>
            <a:r>
              <a:rPr lang="ru-RU" sz="1200" u="sng" dirty="0" smtClean="0">
                <a:latin typeface="Times New Roman" pitchFamily="18" charset="0"/>
                <a:cs typeface="Times New Roman" pitchFamily="18" charset="0"/>
              </a:rPr>
              <a:t>Тема. </a:t>
            </a:r>
            <a:r>
              <a:rPr lang="en-US" sz="1200" u="sng" dirty="0" smtClean="0">
                <a:latin typeface="Times New Roman" pitchFamily="18" charset="0"/>
                <a:cs typeface="Times New Roman" pitchFamily="18" charset="0"/>
              </a:rPr>
              <a:t>«</a:t>
            </a:r>
            <a:r>
              <a:rPr lang="ru-RU" sz="1200" u="sng" dirty="0" smtClean="0">
                <a:latin typeface="Times New Roman" pitchFamily="18" charset="0"/>
                <a:cs typeface="Times New Roman" pitchFamily="18" charset="0"/>
              </a:rPr>
              <a:t>Определяем температуру воды</a:t>
            </a:r>
            <a:r>
              <a:rPr lang="en-US" sz="1200" u="sng" dirty="0" smtClean="0">
                <a:latin typeface="Times New Roman" pitchFamily="18" charset="0"/>
                <a:cs typeface="Times New Roman" pitchFamily="18" charset="0"/>
              </a:rPr>
              <a:t>».</a:t>
            </a:r>
          </a:p>
          <a:p>
            <a:r>
              <a:rPr lang="ru-RU" sz="1200" u="sng" dirty="0" smtClean="0">
                <a:latin typeface="Times New Roman" pitchFamily="18" charset="0"/>
                <a:cs typeface="Times New Roman" pitchFamily="18" charset="0"/>
              </a:rPr>
              <a:t>Цель. Выявить с детьми способы изменения температуры воды. Способствовать расширению представлений о жизни природных объектов в водной стихии. Активизировать словарь детей ( гейзер, пар, температура, водоросли), развивать любознательность и мышление. Поддерживать интерес к миру природы.</a:t>
            </a:r>
          </a:p>
          <a:p>
            <a:r>
              <a:rPr lang="ru-RU" sz="1200" u="sng" dirty="0" smtClean="0">
                <a:latin typeface="Times New Roman" pitchFamily="18" charset="0"/>
                <a:cs typeface="Times New Roman" pitchFamily="18" charset="0"/>
              </a:rPr>
              <a:t>Оборудование. Мячик, стаканчики пустые, с горячей и холодной водой, кусочки льда, иллюстрации рек, озёр, морей, гейзера.</a:t>
            </a:r>
          </a:p>
          <a:p>
            <a:r>
              <a:rPr lang="ru-RU" sz="1200" b="1" dirty="0" smtClean="0">
                <a:latin typeface="Times New Roman" pitchFamily="18" charset="0"/>
                <a:cs typeface="Times New Roman" pitchFamily="18" charset="0"/>
              </a:rPr>
              <a:t>Ход. Домовой Кузя предлагает детям поиграть в игру </a:t>
            </a:r>
            <a:r>
              <a:rPr lang="en-US" sz="1200" b="1" dirty="0" smtClean="0">
                <a:latin typeface="Times New Roman" pitchFamily="18" charset="0"/>
                <a:cs typeface="Times New Roman" pitchFamily="18" charset="0"/>
              </a:rPr>
              <a:t>«</a:t>
            </a:r>
            <a:r>
              <a:rPr lang="ru-RU" sz="1200" b="1" dirty="0" smtClean="0">
                <a:latin typeface="Times New Roman" pitchFamily="18" charset="0"/>
                <a:cs typeface="Times New Roman" pitchFamily="18" charset="0"/>
              </a:rPr>
              <a:t>Холодный, тёплый, горячий</a:t>
            </a:r>
            <a:r>
              <a:rPr lang="en-US" sz="1200" b="1" dirty="0" smtClean="0">
                <a:latin typeface="Times New Roman" pitchFamily="18" charset="0"/>
                <a:cs typeface="Times New Roman" pitchFamily="18" charset="0"/>
              </a:rPr>
              <a:t>». </a:t>
            </a:r>
            <a:r>
              <a:rPr lang="ru-RU" sz="1200" b="1" dirty="0" smtClean="0">
                <a:latin typeface="Times New Roman" pitchFamily="18" charset="0"/>
                <a:cs typeface="Times New Roman" pitchFamily="18" charset="0"/>
              </a:rPr>
              <a:t>Воспитатель: </a:t>
            </a:r>
            <a:r>
              <a:rPr lang="en-US" sz="1200" b="1" dirty="0" smtClean="0">
                <a:latin typeface="Times New Roman" pitchFamily="18" charset="0"/>
                <a:cs typeface="Times New Roman" pitchFamily="18" charset="0"/>
              </a:rPr>
              <a:t>«</a:t>
            </a:r>
            <a:r>
              <a:rPr lang="ru-RU" sz="1200" b="1" dirty="0" smtClean="0">
                <a:latin typeface="Times New Roman" pitchFamily="18" charset="0"/>
                <a:cs typeface="Times New Roman" pitchFamily="18" charset="0"/>
              </a:rPr>
              <a:t>Если я бросаю вам мяч и говорю </a:t>
            </a:r>
            <a:r>
              <a:rPr lang="en-US" sz="1200" b="1" dirty="0" smtClean="0">
                <a:latin typeface="Times New Roman" pitchFamily="18" charset="0"/>
                <a:cs typeface="Times New Roman" pitchFamily="18" charset="0"/>
              </a:rPr>
              <a:t>«</a:t>
            </a:r>
            <a:r>
              <a:rPr lang="ru-RU" sz="1200" b="1" dirty="0" smtClean="0">
                <a:latin typeface="Times New Roman" pitchFamily="18" charset="0"/>
                <a:cs typeface="Times New Roman" pitchFamily="18" charset="0"/>
              </a:rPr>
              <a:t>холодный мяч</a:t>
            </a:r>
            <a:r>
              <a:rPr lang="en-US" sz="1200" b="1" dirty="0" smtClean="0">
                <a:latin typeface="Times New Roman" pitchFamily="18" charset="0"/>
                <a:cs typeface="Times New Roman" pitchFamily="18" charset="0"/>
              </a:rPr>
              <a:t>», </a:t>
            </a:r>
            <a:r>
              <a:rPr lang="ru-RU" sz="1200" b="1" dirty="0" smtClean="0">
                <a:latin typeface="Times New Roman" pitchFamily="18" charset="0"/>
                <a:cs typeface="Times New Roman" pitchFamily="18" charset="0"/>
              </a:rPr>
              <a:t>вы должны назвать предмет, который всегда бывает холодным. На фразу </a:t>
            </a:r>
            <a:r>
              <a:rPr lang="en-US" sz="1200" b="1" dirty="0" smtClean="0">
                <a:latin typeface="Times New Roman" pitchFamily="18" charset="0"/>
                <a:cs typeface="Times New Roman" pitchFamily="18" charset="0"/>
              </a:rPr>
              <a:t>«</a:t>
            </a:r>
            <a:r>
              <a:rPr lang="ru-RU" sz="1200" b="1" dirty="0" smtClean="0">
                <a:latin typeface="Times New Roman" pitchFamily="18" charset="0"/>
                <a:cs typeface="Times New Roman" pitchFamily="18" charset="0"/>
              </a:rPr>
              <a:t>горячий мяч</a:t>
            </a:r>
            <a:r>
              <a:rPr lang="en-US" sz="1200" b="1" dirty="0" smtClean="0">
                <a:latin typeface="Times New Roman" pitchFamily="18" charset="0"/>
                <a:cs typeface="Times New Roman" pitchFamily="18" charset="0"/>
              </a:rPr>
              <a:t>» </a:t>
            </a:r>
            <a:r>
              <a:rPr lang="ru-RU" sz="1200" b="1" dirty="0" smtClean="0">
                <a:latin typeface="Times New Roman" pitchFamily="18" charset="0"/>
                <a:cs typeface="Times New Roman" pitchFamily="18" charset="0"/>
              </a:rPr>
              <a:t>надо назвать предметы, которые бывают горячими</a:t>
            </a:r>
            <a:r>
              <a:rPr lang="en-US" sz="1200" b="1" dirty="0" smtClean="0">
                <a:latin typeface="Times New Roman" pitchFamily="18" charset="0"/>
                <a:cs typeface="Times New Roman" pitchFamily="18" charset="0"/>
              </a:rPr>
              <a:t>».</a:t>
            </a:r>
          </a:p>
          <a:p>
            <a:r>
              <a:rPr lang="ru-RU" sz="1200" dirty="0" smtClean="0">
                <a:latin typeface="Times New Roman" pitchFamily="18" charset="0"/>
                <a:cs typeface="Times New Roman" pitchFamily="18" charset="0"/>
              </a:rPr>
              <a:t>Кузя: </a:t>
            </a:r>
            <a:r>
              <a:rPr lang="en-US" sz="1200" dirty="0" smtClean="0">
                <a:latin typeface="Times New Roman" pitchFamily="18" charset="0"/>
                <a:cs typeface="Times New Roman" pitchFamily="18" charset="0"/>
              </a:rPr>
              <a:t>«</a:t>
            </a:r>
            <a:r>
              <a:rPr lang="ru-RU" sz="1200" dirty="0" smtClean="0">
                <a:latin typeface="Times New Roman" pitchFamily="18" charset="0"/>
                <a:cs typeface="Times New Roman" pitchFamily="18" charset="0"/>
              </a:rPr>
              <a:t>Ребята, а что может быть и холодным, и горячим, и тёплым? (ответы детей). Давайте сегодня поиграем с водой и узнаем, как вода изменяет свою температуру</a:t>
            </a:r>
            <a:r>
              <a:rPr lang="en-US" sz="1200" dirty="0" smtClean="0">
                <a:latin typeface="Times New Roman" pitchFamily="18" charset="0"/>
                <a:cs typeface="Times New Roman" pitchFamily="18" charset="0"/>
              </a:rPr>
              <a:t>».</a:t>
            </a:r>
          </a:p>
          <a:p>
            <a:endParaRPr lang="en" sz="1200" dirty="0" smtClean="0">
              <a:latin typeface="Times New Roman" pitchFamily="18" charset="0"/>
              <a:cs typeface="Times New Roman" pitchFamily="18" charset="0"/>
            </a:endParaRPr>
          </a:p>
          <a:p>
            <a:r>
              <a:rPr lang="ru-RU" sz="1200" dirty="0" smtClean="0">
                <a:latin typeface="Times New Roman" pitchFamily="18" charset="0"/>
                <a:cs typeface="Times New Roman" pitchFamily="18" charset="0"/>
              </a:rPr>
              <a:t>Игровое задание </a:t>
            </a:r>
            <a:r>
              <a:rPr lang="en-US" sz="1200" dirty="0" smtClean="0">
                <a:latin typeface="Times New Roman" pitchFamily="18" charset="0"/>
                <a:cs typeface="Times New Roman" pitchFamily="18" charset="0"/>
              </a:rPr>
              <a:t>«</a:t>
            </a:r>
            <a:r>
              <a:rPr lang="ru-RU" sz="1200" dirty="0" smtClean="0">
                <a:latin typeface="Times New Roman" pitchFamily="18" charset="0"/>
                <a:cs typeface="Times New Roman" pitchFamily="18" charset="0"/>
              </a:rPr>
              <a:t>Определи температуру воды</a:t>
            </a:r>
            <a:r>
              <a:rPr lang="en-US" sz="1200" dirty="0" smtClean="0">
                <a:latin typeface="Times New Roman" pitchFamily="18" charset="0"/>
                <a:cs typeface="Times New Roman" pitchFamily="18" charset="0"/>
              </a:rPr>
              <a:t>». </a:t>
            </a:r>
            <a:r>
              <a:rPr lang="ru-RU" sz="1200" dirty="0" smtClean="0">
                <a:latin typeface="Times New Roman" pitchFamily="18" charset="0"/>
                <a:cs typeface="Times New Roman" pitchFamily="18" charset="0"/>
              </a:rPr>
              <a:t>Воспитатель: </a:t>
            </a:r>
            <a:r>
              <a:rPr lang="en-US" sz="1200" dirty="0" smtClean="0">
                <a:latin typeface="Times New Roman" pitchFamily="18" charset="0"/>
                <a:cs typeface="Times New Roman" pitchFamily="18" charset="0"/>
              </a:rPr>
              <a:t>«</a:t>
            </a:r>
            <a:r>
              <a:rPr lang="ru-RU" sz="1200" dirty="0" smtClean="0">
                <a:latin typeface="Times New Roman" pitchFamily="18" charset="0"/>
                <a:cs typeface="Times New Roman" pitchFamily="18" charset="0"/>
              </a:rPr>
              <a:t>Вода может иметь разную температуру и бывает горячей, тёплой и холодной. Как узнать, в каком стаканчике вода холодная, в каком горячая? (Нужно потрогать стаканчик или воду руками). Как получить тёплую воду? Давайте смешаем горячую и холодную воду. Какой стала вода? (Тёплой). А теперь в тёплую воду положим кубики льда. Как вы думаете, какой станет вода? Потрогайте воду руками. Почему вода стала холодной? (В воду добавили лёд, он холодный)</a:t>
            </a:r>
            <a:r>
              <a:rPr lang="en-US" sz="1200" dirty="0" smtClean="0">
                <a:latin typeface="Times New Roman" pitchFamily="18" charset="0"/>
                <a:cs typeface="Times New Roman" pitchFamily="18" charset="0"/>
              </a:rPr>
              <a:t>».</a:t>
            </a:r>
          </a:p>
          <a:p>
            <a:r>
              <a:rPr lang="ru-RU" sz="1200" dirty="0" smtClean="0">
                <a:latin typeface="Times New Roman" pitchFamily="18" charset="0"/>
                <a:cs typeface="Times New Roman" pitchFamily="18" charset="0"/>
              </a:rPr>
              <a:t>Рассматривание иллюстраций: </a:t>
            </a:r>
            <a:r>
              <a:rPr lang="en-US" sz="1200" dirty="0" smtClean="0">
                <a:latin typeface="Times New Roman" pitchFamily="18" charset="0"/>
                <a:cs typeface="Times New Roman" pitchFamily="18" charset="0"/>
              </a:rPr>
              <a:t>«</a:t>
            </a:r>
            <a:r>
              <a:rPr lang="ru-RU" sz="1200" dirty="0" smtClean="0">
                <a:latin typeface="Times New Roman" pitchFamily="18" charset="0"/>
                <a:cs typeface="Times New Roman" pitchFamily="18" charset="0"/>
              </a:rPr>
              <a:t>В реках, озёрах, морях вода разной температуры- тёплая и холодная. Некоторые животные, рыбы и растения живут только в тёплой воде, другие только в холодной. В природе есть места, где горячая вода выходит из-под земли. Их называют гейзерами. От них идёт пар. В гейзерах живут одни только водоросли</a:t>
            </a:r>
            <a:r>
              <a:rPr lang="en-US" sz="1200" dirty="0" smtClean="0">
                <a:latin typeface="Times New Roman" pitchFamily="18" charset="0"/>
                <a:cs typeface="Times New Roman" pitchFamily="18" charset="0"/>
              </a:rPr>
              <a:t>».</a:t>
            </a:r>
          </a:p>
          <a:p>
            <a:r>
              <a:rPr lang="ru-RU" sz="1200" dirty="0" smtClean="0">
                <a:latin typeface="Times New Roman" pitchFamily="18" charset="0"/>
                <a:cs typeface="Times New Roman" pitchFamily="18" charset="0"/>
              </a:rPr>
              <a:t>Вывод. </a:t>
            </a:r>
            <a:r>
              <a:rPr lang="en-US" sz="1200" dirty="0" smtClean="0">
                <a:latin typeface="Times New Roman" pitchFamily="18" charset="0"/>
                <a:cs typeface="Times New Roman" pitchFamily="18" charset="0"/>
              </a:rPr>
              <a:t>«</a:t>
            </a:r>
            <a:r>
              <a:rPr lang="ru-RU" sz="1200" dirty="0" smtClean="0">
                <a:latin typeface="Times New Roman" pitchFamily="18" charset="0"/>
                <a:cs typeface="Times New Roman" pitchFamily="18" charset="0"/>
              </a:rPr>
              <a:t>Вода бывает тёплой, холодной и горячей. При переливании разной воды изменяется её температура</a:t>
            </a:r>
            <a:r>
              <a:rPr lang="en-US" sz="1200" dirty="0" smtClean="0">
                <a:latin typeface="Times New Roman" pitchFamily="18" charset="0"/>
                <a:cs typeface="Times New Roman" pitchFamily="18" charset="0"/>
              </a:rPr>
              <a:t>».</a:t>
            </a:r>
          </a:p>
          <a:p>
            <a:endParaRPr lang="en" sz="1400" dirty="0" smtClean="0">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s://ds05.infourok.ru/uploads/ex/11cc/00144993-693adbd8/4/img1.jpg"/>
          <p:cNvPicPr>
            <a:picLocks noChangeAspect="1" noChangeArrowheads="1"/>
          </p:cNvPicPr>
          <p:nvPr/>
        </p:nvPicPr>
        <p:blipFill>
          <a:blip r:embed="rId2" cstate="print"/>
          <a:srcRect/>
          <a:stretch>
            <a:fillRect/>
          </a:stretch>
        </p:blipFill>
        <p:spPr bwMode="auto">
          <a:xfrm>
            <a:off x="0" y="0"/>
            <a:ext cx="9144000" cy="6858001"/>
          </a:xfrm>
          <a:prstGeom prst="rect">
            <a:avLst/>
          </a:prstGeom>
          <a:noFill/>
        </p:spPr>
      </p:pic>
      <p:sp>
        <p:nvSpPr>
          <p:cNvPr id="2" name="Прямоугольник 1"/>
          <p:cNvSpPr/>
          <p:nvPr/>
        </p:nvSpPr>
        <p:spPr>
          <a:xfrm>
            <a:off x="2286000" y="228600"/>
            <a:ext cx="6553200" cy="6401753"/>
          </a:xfrm>
          <a:prstGeom prst="rect">
            <a:avLst/>
          </a:prstGeom>
        </p:spPr>
        <p:txBody>
          <a:bodyPr wrap="square">
            <a:spAutoFit/>
          </a:bodyPr>
          <a:lstStyle/>
          <a:p>
            <a:pPr algn="ctr"/>
            <a:r>
              <a:rPr lang="ru-RU" sz="1400" b="1" dirty="0" smtClean="0">
                <a:latin typeface="Times New Roman" pitchFamily="18" charset="0"/>
                <a:cs typeface="Times New Roman" pitchFamily="18" charset="0"/>
              </a:rPr>
              <a:t>Опыт №6</a:t>
            </a:r>
          </a:p>
          <a:p>
            <a:pPr algn="ctr"/>
            <a:r>
              <a:rPr lang="ru-RU" sz="1400" u="sng" dirty="0" smtClean="0">
                <a:latin typeface="Times New Roman" pitchFamily="18" charset="0"/>
                <a:cs typeface="Times New Roman" pitchFamily="18" charset="0"/>
              </a:rPr>
              <a:t>Тема. </a:t>
            </a:r>
            <a:r>
              <a:rPr lang="en-US" sz="1400" u="sng" dirty="0" smtClean="0">
                <a:latin typeface="Times New Roman" pitchFamily="18" charset="0"/>
                <a:cs typeface="Times New Roman" pitchFamily="18" charset="0"/>
              </a:rPr>
              <a:t>«</a:t>
            </a:r>
            <a:r>
              <a:rPr lang="ru-RU" sz="1400" u="sng" dirty="0" smtClean="0">
                <a:latin typeface="Times New Roman" pitchFamily="18" charset="0"/>
                <a:cs typeface="Times New Roman" pitchFamily="18" charset="0"/>
              </a:rPr>
              <a:t>Какие особенности у тёплой и холодной воды?</a:t>
            </a:r>
            <a:r>
              <a:rPr lang="en-US" sz="1400" u="sng" dirty="0" smtClean="0">
                <a:latin typeface="Times New Roman" pitchFamily="18" charset="0"/>
                <a:cs typeface="Times New Roman" pitchFamily="18" charset="0"/>
              </a:rPr>
              <a:t>»</a:t>
            </a:r>
          </a:p>
          <a:p>
            <a:r>
              <a:rPr lang="ru-RU" sz="1400" u="sng" dirty="0" smtClean="0">
                <a:latin typeface="Times New Roman" pitchFamily="18" charset="0"/>
                <a:cs typeface="Times New Roman" pitchFamily="18" charset="0"/>
              </a:rPr>
              <a:t>Цель. Выявить, в какой воде (холодной или тёплой) быстрее растворяются вещества. Развивать умение размышлять, обобщать результаты опытов, строить гипотезы и проверять их. Содействовать положительному отношению к опытнической деятельности.</a:t>
            </a:r>
          </a:p>
          <a:p>
            <a:r>
              <a:rPr lang="ru-RU" sz="1400" u="sng" dirty="0" smtClean="0">
                <a:latin typeface="Times New Roman" pitchFamily="18" charset="0"/>
                <a:cs typeface="Times New Roman" pitchFamily="18" charset="0"/>
              </a:rPr>
              <a:t>Оборудование. Прозрачные стаканчики, холодная и тёплая вода, сахарный песок, соль, кусочки льда, ложечки для размешивания, ракушки, камушки, две ёмкости с водой.</a:t>
            </a:r>
          </a:p>
          <a:p>
            <a:r>
              <a:rPr lang="ru-RU" sz="1400" b="1" dirty="0" smtClean="0">
                <a:latin typeface="Times New Roman" pitchFamily="18" charset="0"/>
                <a:cs typeface="Times New Roman" pitchFamily="18" charset="0"/>
              </a:rPr>
              <a:t>Ход. Домовой Кузя приходит к ребятам; у него завязано горло шарфом. </a:t>
            </a:r>
            <a:r>
              <a:rPr lang="en-US" sz="1400" b="1" dirty="0" smtClean="0">
                <a:latin typeface="Times New Roman" pitchFamily="18" charset="0"/>
                <a:cs typeface="Times New Roman" pitchFamily="18" charset="0"/>
              </a:rPr>
              <a:t>«</a:t>
            </a:r>
            <a:r>
              <a:rPr lang="ru-RU" sz="1400" b="1" dirty="0" smtClean="0">
                <a:latin typeface="Times New Roman" pitchFamily="18" charset="0"/>
                <a:cs typeface="Times New Roman" pitchFamily="18" charset="0"/>
              </a:rPr>
              <a:t>Ой, ребятки, заболел я. Попил вчера холодной воды, а сегодня чуть-чуть разговариваю. Какая плохая вода…</a:t>
            </a:r>
            <a:r>
              <a:rPr lang="en-US" sz="1400" b="1" dirty="0" smtClean="0">
                <a:latin typeface="Times New Roman" pitchFamily="18" charset="0"/>
                <a:cs typeface="Times New Roman" pitchFamily="18" charset="0"/>
              </a:rPr>
              <a:t>»</a:t>
            </a:r>
          </a:p>
          <a:p>
            <a:r>
              <a:rPr lang="ru-RU" sz="1400" dirty="0" smtClean="0">
                <a:latin typeface="Times New Roman" pitchFamily="18" charset="0"/>
                <a:cs typeface="Times New Roman" pitchFamily="18" charset="0"/>
              </a:rPr>
              <a:t>Воспитатель: </a:t>
            </a:r>
            <a:r>
              <a:rPr lang="en-US" sz="1400" dirty="0" smtClean="0">
                <a:latin typeface="Times New Roman" pitchFamily="18" charset="0"/>
                <a:cs typeface="Times New Roman" pitchFamily="18" charset="0"/>
              </a:rPr>
              <a:t>«</a:t>
            </a:r>
            <a:r>
              <a:rPr lang="ru-RU" sz="1400" dirty="0" smtClean="0">
                <a:latin typeface="Times New Roman" pitchFamily="18" charset="0"/>
                <a:cs typeface="Times New Roman" pitchFamily="18" charset="0"/>
              </a:rPr>
              <a:t>Кузя, вода не плохая, просто её надо подогревать, пить теплую воду. Давайте сегодня узнаем, какие особенности есть у тёплой и холодной воды. Перед вами два стаканчика с водой: как узнать, в каком стаканчике вода холодная, а в каком тёплая? (Потрогать пальчиком). Я положу в оба стакана по ложечке сахара. Что произойдёт с сахаром в воде? (Растворится). В каком стакане сахар быстрее растворился? В каком медленнее? Как вы думаете, почему? В тёплой воде сахар растворился быстрее</a:t>
            </a:r>
            <a:r>
              <a:rPr lang="en-US" sz="1400" dirty="0" smtClean="0">
                <a:latin typeface="Times New Roman" pitchFamily="18" charset="0"/>
                <a:cs typeface="Times New Roman" pitchFamily="18" charset="0"/>
              </a:rPr>
              <a:t>».</a:t>
            </a:r>
          </a:p>
          <a:p>
            <a:r>
              <a:rPr lang="ru-RU" sz="1400" dirty="0" smtClean="0">
                <a:latin typeface="Times New Roman" pitchFamily="18" charset="0"/>
                <a:cs typeface="Times New Roman" pitchFamily="18" charset="0"/>
              </a:rPr>
              <a:t>Аналогично проводятся действия с солью.</a:t>
            </a:r>
          </a:p>
          <a:p>
            <a:r>
              <a:rPr lang="ru-RU" sz="1400" dirty="0" smtClean="0">
                <a:latin typeface="Times New Roman" pitchFamily="18" charset="0"/>
                <a:cs typeface="Times New Roman" pitchFamily="18" charset="0"/>
              </a:rPr>
              <a:t>Воспитатель: </a:t>
            </a:r>
            <a:r>
              <a:rPr lang="en-US" sz="14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А теперь добавим по кубику льда в стаканы с тёплой и холодной</a:t>
            </a:r>
          </a:p>
          <a:p>
            <a:r>
              <a:rPr lang="ru-RU" sz="1400" dirty="0" smtClean="0">
                <a:latin typeface="Times New Roman" pitchFamily="18" charset="0"/>
                <a:cs typeface="Times New Roman" pitchFamily="18" charset="0"/>
              </a:rPr>
              <a:t>водой. Что происходит со льдом? (Тает). Одинаково ли тает лёд? В каком стакане</a:t>
            </a:r>
          </a:p>
          <a:p>
            <a:r>
              <a:rPr lang="ru-RU" sz="1400" dirty="0" smtClean="0">
                <a:latin typeface="Times New Roman" pitchFamily="18" charset="0"/>
                <a:cs typeface="Times New Roman" pitchFamily="18" charset="0"/>
              </a:rPr>
              <a:t>лёд тает быстрее? В каком медленнее? Почему? Лёд тает быстрее от соприкосновения с тёплой водой. Какая стала вода в обоих стаканах? (Холодная). Почему исчезла тёплая вода? ( В стакан добавили лёд, он холодный)</a:t>
            </a:r>
            <a:r>
              <a:rPr lang="en-US" sz="1400" dirty="0" smtClean="0">
                <a:latin typeface="Times New Roman" pitchFamily="18" charset="0"/>
                <a:cs typeface="Times New Roman" pitchFamily="18" charset="0"/>
              </a:rPr>
              <a:t>».</a:t>
            </a:r>
          </a:p>
          <a:p>
            <a:r>
              <a:rPr lang="ru-RU" sz="1400" dirty="0" smtClean="0">
                <a:latin typeface="Times New Roman" pitchFamily="18" charset="0"/>
                <a:cs typeface="Times New Roman" pitchFamily="18" charset="0"/>
              </a:rPr>
              <a:t>Игровое упражнение: </a:t>
            </a:r>
            <a:r>
              <a:rPr lang="en-US" sz="1400" dirty="0" smtClean="0">
                <a:latin typeface="Times New Roman" pitchFamily="18" charset="0"/>
                <a:cs typeface="Times New Roman" pitchFamily="18" charset="0"/>
              </a:rPr>
              <a:t>«</a:t>
            </a:r>
            <a:r>
              <a:rPr lang="ru-RU" sz="1400" dirty="0" smtClean="0">
                <a:latin typeface="Times New Roman" pitchFamily="18" charset="0"/>
                <a:cs typeface="Times New Roman" pitchFamily="18" charset="0"/>
              </a:rPr>
              <a:t>Разложи ракушки и камушки</a:t>
            </a:r>
            <a:r>
              <a:rPr lang="en-US" sz="14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в холодную воду положить ракушки, в тёплую камушки.</a:t>
            </a:r>
          </a:p>
          <a:p>
            <a:r>
              <a:rPr lang="ru-RU" sz="1400" b="1" dirty="0" smtClean="0">
                <a:latin typeface="Times New Roman" pitchFamily="18" charset="0"/>
                <a:cs typeface="Times New Roman" pitchFamily="18" charset="0"/>
              </a:rPr>
              <a:t>Вывод. </a:t>
            </a:r>
            <a:r>
              <a:rPr lang="en-US" sz="1400" b="1" dirty="0" smtClean="0">
                <a:latin typeface="Times New Roman" pitchFamily="18" charset="0"/>
                <a:cs typeface="Times New Roman" pitchFamily="18" charset="0"/>
              </a:rPr>
              <a:t>« </a:t>
            </a:r>
            <a:r>
              <a:rPr lang="ru-RU" sz="1400" b="1" dirty="0" smtClean="0">
                <a:latin typeface="Times New Roman" pitchFamily="18" charset="0"/>
                <a:cs typeface="Times New Roman" pitchFamily="18" charset="0"/>
              </a:rPr>
              <a:t>В тёплой воде вещества растворяются быстрее</a:t>
            </a:r>
            <a:r>
              <a:rPr lang="en-US" sz="1400" b="1" dirty="0" smtClean="0">
                <a:latin typeface="Times New Roman" pitchFamily="18" charset="0"/>
                <a:cs typeface="Times New Roman" pitchFamily="18" charset="0"/>
              </a:rPr>
              <a:t>».</a:t>
            </a:r>
          </a:p>
          <a:p>
            <a:endParaRPr lang="en"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s://ds05.infourok.ru/uploads/ex/11cc/00144993-693adbd8/5/img1.jpg"/>
          <p:cNvPicPr>
            <a:picLocks noChangeAspect="1" noChangeArrowheads="1"/>
          </p:cNvPicPr>
          <p:nvPr/>
        </p:nvPicPr>
        <p:blipFill>
          <a:blip r:embed="rId2" cstate="print"/>
          <a:srcRect/>
          <a:stretch>
            <a:fillRect/>
          </a:stretch>
        </p:blipFill>
        <p:spPr bwMode="auto">
          <a:xfrm>
            <a:off x="0" y="0"/>
            <a:ext cx="9144000" cy="6858001"/>
          </a:xfrm>
          <a:prstGeom prst="rect">
            <a:avLst/>
          </a:prstGeom>
          <a:noFill/>
        </p:spPr>
      </p:pic>
      <p:sp>
        <p:nvSpPr>
          <p:cNvPr id="2" name="Прямоугольник 1"/>
          <p:cNvSpPr/>
          <p:nvPr/>
        </p:nvSpPr>
        <p:spPr>
          <a:xfrm>
            <a:off x="2209800" y="117693"/>
            <a:ext cx="6553200" cy="6740307"/>
          </a:xfrm>
          <a:prstGeom prst="rect">
            <a:avLst/>
          </a:prstGeom>
        </p:spPr>
        <p:txBody>
          <a:bodyPr wrap="square">
            <a:spAutoFit/>
          </a:bodyPr>
          <a:lstStyle/>
          <a:p>
            <a:pPr algn="ctr"/>
            <a:r>
              <a:rPr lang="ru-RU" sz="1600" b="1" dirty="0" smtClean="0">
                <a:latin typeface="Times New Roman" pitchFamily="18" charset="0"/>
                <a:cs typeface="Times New Roman" pitchFamily="18" charset="0"/>
              </a:rPr>
              <a:t>Опыт </a:t>
            </a:r>
            <a:r>
              <a:rPr lang="ru-RU" sz="1600" b="1" dirty="0" smtClean="0">
                <a:latin typeface="Times New Roman" pitchFamily="18" charset="0"/>
                <a:cs typeface="Times New Roman" pitchFamily="18" charset="0"/>
              </a:rPr>
              <a:t>№</a:t>
            </a:r>
            <a:r>
              <a:rPr lang="ru-RU" sz="1600" b="1" dirty="0" smtClean="0">
                <a:latin typeface="Times New Roman" pitchFamily="18" charset="0"/>
                <a:cs typeface="Times New Roman" pitchFamily="18" charset="0"/>
              </a:rPr>
              <a:t>7</a:t>
            </a:r>
            <a:endParaRPr lang="ru-RU" sz="1600" b="1" dirty="0" smtClean="0">
              <a:latin typeface="Times New Roman" pitchFamily="18" charset="0"/>
              <a:cs typeface="Times New Roman" pitchFamily="18" charset="0"/>
            </a:endParaRPr>
          </a:p>
          <a:p>
            <a:pPr algn="ctr"/>
            <a:r>
              <a:rPr lang="ru-RU" sz="1600" u="sng" dirty="0" smtClean="0">
                <a:latin typeface="Times New Roman" pitchFamily="18" charset="0"/>
                <a:cs typeface="Times New Roman" pitchFamily="18" charset="0"/>
              </a:rPr>
              <a:t>Тема</a:t>
            </a:r>
            <a:r>
              <a:rPr lang="ru-RU" sz="1600" u="sng" dirty="0" smtClean="0">
                <a:latin typeface="Times New Roman" pitchFamily="18" charset="0"/>
                <a:cs typeface="Times New Roman" pitchFamily="18" charset="0"/>
              </a:rPr>
              <a:t>. </a:t>
            </a:r>
            <a:r>
              <a:rPr lang="en-US" sz="1600" u="sng" dirty="0" smtClean="0">
                <a:latin typeface="Times New Roman" pitchFamily="18" charset="0"/>
                <a:cs typeface="Times New Roman" pitchFamily="18" charset="0"/>
              </a:rPr>
              <a:t>«</a:t>
            </a:r>
            <a:r>
              <a:rPr lang="ru-RU" sz="1600" u="sng" dirty="0" smtClean="0">
                <a:latin typeface="Times New Roman" pitchFamily="18" charset="0"/>
                <a:cs typeface="Times New Roman" pitchFamily="18" charset="0"/>
              </a:rPr>
              <a:t>Как получаются цветные льдинки?</a:t>
            </a:r>
            <a:r>
              <a:rPr lang="en-US" sz="1600" u="sng" dirty="0" smtClean="0">
                <a:latin typeface="Times New Roman" pitchFamily="18" charset="0"/>
                <a:cs typeface="Times New Roman" pitchFamily="18" charset="0"/>
              </a:rPr>
              <a:t>»</a:t>
            </a:r>
          </a:p>
          <a:p>
            <a:r>
              <a:rPr lang="ru-RU" sz="1600" u="sng" dirty="0" smtClean="0">
                <a:latin typeface="Times New Roman" pitchFamily="18" charset="0"/>
                <a:cs typeface="Times New Roman" pitchFamily="18" charset="0"/>
              </a:rPr>
              <a:t>Цель. Выявить свойство воды замерзать на холоде. Развивать умение устанавливать простейшие связи между предметами, различать основные цвета. Вызвать интерес к изготовлению цветных льдинок, к объектам неживой природы.</a:t>
            </a:r>
          </a:p>
          <a:p>
            <a:r>
              <a:rPr lang="ru-RU" sz="1600" u="sng" dirty="0" smtClean="0">
                <a:latin typeface="Times New Roman" pitchFamily="18" charset="0"/>
                <a:cs typeface="Times New Roman" pitchFamily="18" charset="0"/>
              </a:rPr>
              <a:t>Оборудование. Вода, мелкие формочки, краски, ниточки.</a:t>
            </a:r>
          </a:p>
          <a:p>
            <a:r>
              <a:rPr lang="ru-RU" sz="1600" b="1" dirty="0" smtClean="0">
                <a:latin typeface="Times New Roman" pitchFamily="18" charset="0"/>
                <a:cs typeface="Times New Roman" pitchFamily="18" charset="0"/>
              </a:rPr>
              <a:t>Ход. Домовой Кузя приносит в группу льдинку: </a:t>
            </a:r>
            <a:r>
              <a:rPr lang="en-US" sz="1600" b="1" dirty="0" smtClean="0">
                <a:latin typeface="Times New Roman" pitchFamily="18" charset="0"/>
                <a:cs typeface="Times New Roman" pitchFamily="18" charset="0"/>
              </a:rPr>
              <a:t>«</a:t>
            </a:r>
            <a:r>
              <a:rPr lang="ru-RU" sz="1600" b="1" dirty="0" smtClean="0">
                <a:latin typeface="Times New Roman" pitchFamily="18" charset="0"/>
                <a:cs typeface="Times New Roman" pitchFamily="18" charset="0"/>
              </a:rPr>
              <a:t>Этот кусочек льдинки я взял с замёрзшей лужи. Посмотрите, какой он красивый!</a:t>
            </a:r>
            <a:r>
              <a:rPr lang="en-US" sz="1600" b="1" dirty="0" smtClean="0">
                <a:latin typeface="Times New Roman" pitchFamily="18" charset="0"/>
                <a:cs typeface="Times New Roman" pitchFamily="18" charset="0"/>
              </a:rPr>
              <a:t>»</a:t>
            </a:r>
          </a:p>
          <a:p>
            <a:r>
              <a:rPr lang="ru-RU" sz="1600" dirty="0" smtClean="0">
                <a:latin typeface="Times New Roman" pitchFamily="18" charset="0"/>
                <a:cs typeface="Times New Roman" pitchFamily="18" charset="0"/>
              </a:rPr>
              <a:t>Вопросы воспитателя: </a:t>
            </a:r>
            <a:r>
              <a:rPr lang="en-US" sz="1600" dirty="0" smtClean="0">
                <a:latin typeface="Times New Roman" pitchFamily="18" charset="0"/>
                <a:cs typeface="Times New Roman" pitchFamily="18" charset="0"/>
              </a:rPr>
              <a:t>«</a:t>
            </a:r>
            <a:r>
              <a:rPr lang="ru-RU" sz="1600" dirty="0" smtClean="0">
                <a:latin typeface="Times New Roman" pitchFamily="18" charset="0"/>
                <a:cs typeface="Times New Roman" pitchFamily="18" charset="0"/>
              </a:rPr>
              <a:t>Каким цветом льдинка? (Прозрачная). Какая она на ощупь? (Холодная, гладкая, скользкая, твёрдая). Что происходит с льдинкой, когда мы её трогаем руками?( Тает). Почему она тает? (От тепла наших рук).</a:t>
            </a:r>
          </a:p>
          <a:p>
            <a:r>
              <a:rPr lang="ru-RU" sz="1600" dirty="0" smtClean="0">
                <a:latin typeface="Times New Roman" pitchFamily="18" charset="0"/>
                <a:cs typeface="Times New Roman" pitchFamily="18" charset="0"/>
              </a:rPr>
              <a:t>Почему образовался лёд на луже? (Вода замёрзла в холодную погоду)</a:t>
            </a:r>
            <a:r>
              <a:rPr lang="en-US" sz="1600" dirty="0" smtClean="0">
                <a:latin typeface="Times New Roman" pitchFamily="18" charset="0"/>
                <a:cs typeface="Times New Roman" pitchFamily="18" charset="0"/>
              </a:rPr>
              <a:t>».</a:t>
            </a:r>
          </a:p>
          <a:p>
            <a:r>
              <a:rPr lang="ru-RU" sz="1600" dirty="0" smtClean="0">
                <a:latin typeface="Times New Roman" pitchFamily="18" charset="0"/>
                <a:cs typeface="Times New Roman" pitchFamily="18" charset="0"/>
              </a:rPr>
              <a:t>Объяснение: </a:t>
            </a:r>
            <a:r>
              <a:rPr lang="en-US"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Такую льдинку сделал мороз. А мы с вами можем изготовить цветные льдинки. Для этого нужно выбрать любую формочку. Раскрасить воду в понравившийся цвет. Налить эту воду в формочку и вставить ниточку</a:t>
            </a:r>
            <a:r>
              <a:rPr lang="en-US" sz="1600" dirty="0" smtClean="0">
                <a:latin typeface="Times New Roman" pitchFamily="18" charset="0"/>
                <a:cs typeface="Times New Roman" pitchFamily="18" charset="0"/>
              </a:rPr>
              <a:t>»</a:t>
            </a:r>
          </a:p>
          <a:p>
            <a:r>
              <a:rPr lang="ru-RU" sz="1600" dirty="0" smtClean="0">
                <a:latin typeface="Times New Roman" pitchFamily="18" charset="0"/>
                <a:cs typeface="Times New Roman" pitchFamily="18" charset="0"/>
              </a:rPr>
              <a:t>Вопрос: </a:t>
            </a:r>
            <a:r>
              <a:rPr lang="en-US" sz="1600" dirty="0" smtClean="0">
                <a:latin typeface="Times New Roman" pitchFamily="18" charset="0"/>
                <a:cs typeface="Times New Roman" pitchFamily="18" charset="0"/>
              </a:rPr>
              <a:t>«</a:t>
            </a:r>
            <a:r>
              <a:rPr lang="ru-RU" sz="1600" dirty="0" smtClean="0">
                <a:latin typeface="Times New Roman" pitchFamily="18" charset="0"/>
                <a:cs typeface="Times New Roman" pitchFamily="18" charset="0"/>
              </a:rPr>
              <a:t>Что нужно сделать, чтобы вода замёрзла? (Вынести формочки на улицу). Какая погода должна быть на улице? (Морозная). Где ёще можно заморозить воду?(В холодильнике).</a:t>
            </a:r>
          </a:p>
          <a:p>
            <a:r>
              <a:rPr lang="ru-RU" sz="1600" dirty="0" smtClean="0">
                <a:latin typeface="Times New Roman" pitchFamily="18" charset="0"/>
                <a:cs typeface="Times New Roman" pitchFamily="18" charset="0"/>
              </a:rPr>
              <a:t>В конце прогулки дети рассматривают получившиеся льдинки: </a:t>
            </a:r>
            <a:r>
              <a:rPr lang="en-US" sz="1600" dirty="0" smtClean="0">
                <a:latin typeface="Times New Roman" pitchFamily="18" charset="0"/>
                <a:cs typeface="Times New Roman" pitchFamily="18" charset="0"/>
              </a:rPr>
              <a:t>«</a:t>
            </a:r>
            <a:r>
              <a:rPr lang="ru-RU" sz="1600" dirty="0" smtClean="0">
                <a:latin typeface="Times New Roman" pitchFamily="18" charset="0"/>
                <a:cs typeface="Times New Roman" pitchFamily="18" charset="0"/>
              </a:rPr>
              <a:t>Почему держится ниточка на льдинке? (Она примёрзла). Почему льдинки цветные? (Из цветной воды). Когда могут растаять льдинки? (При тёплой погоде).</a:t>
            </a:r>
          </a:p>
          <a:p>
            <a:r>
              <a:rPr lang="ru-RU" sz="1600" b="1" dirty="0" smtClean="0">
                <a:latin typeface="Times New Roman" pitchFamily="18" charset="0"/>
                <a:cs typeface="Times New Roman" pitchFamily="18" charset="0"/>
              </a:rPr>
              <a:t>Вывод. </a:t>
            </a:r>
            <a:r>
              <a:rPr lang="en-US" sz="1600" b="1" dirty="0" smtClean="0">
                <a:latin typeface="Times New Roman" pitchFamily="18" charset="0"/>
                <a:cs typeface="Times New Roman" pitchFamily="18" charset="0"/>
              </a:rPr>
              <a:t>«</a:t>
            </a:r>
            <a:r>
              <a:rPr lang="ru-RU" sz="1600" b="1" dirty="0" smtClean="0">
                <a:latin typeface="Times New Roman" pitchFamily="18" charset="0"/>
                <a:cs typeface="Times New Roman" pitchFamily="18" charset="0"/>
              </a:rPr>
              <a:t>Вода замерзает на холоде и превращается в лёд</a:t>
            </a:r>
            <a:r>
              <a:rPr lang="en-US" sz="1600" b="1" dirty="0" smtClean="0">
                <a:latin typeface="Times New Roman" pitchFamily="18" charset="0"/>
                <a:cs typeface="Times New Roman" pitchFamily="18" charset="0"/>
              </a:rPr>
              <a:t>».</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TotalTime>
  <Words>3648</Words>
  <Application>Microsoft Office PowerPoint</Application>
  <PresentationFormat>Экран (4:3)</PresentationFormat>
  <Paragraphs>146</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Office Theme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ФЕДОТОВ</dc:creator>
  <cp:lastModifiedBy>ФЕДОТОВ</cp:lastModifiedBy>
  <cp:revision>7</cp:revision>
  <dcterms:created xsi:type="dcterms:W3CDTF">2020-11-13T06:55:03Z</dcterms:created>
  <dcterms:modified xsi:type="dcterms:W3CDTF">2020-11-13T08:06:10Z</dcterms:modified>
</cp:coreProperties>
</file>