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57" r:id="rId3"/>
    <p:sldId id="272" r:id="rId4"/>
    <p:sldId id="273" r:id="rId5"/>
    <p:sldId id="258" r:id="rId6"/>
    <p:sldId id="259" r:id="rId7"/>
    <p:sldId id="275" r:id="rId8"/>
    <p:sldId id="274" r:id="rId9"/>
    <p:sldId id="260" r:id="rId10"/>
    <p:sldId id="276" r:id="rId11"/>
    <p:sldId id="261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30F38-17F1-4715-9847-1D162D7439CB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E88E3-96DA-41C4-BAC1-4D893FAEEA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AC35D0-6D9E-4FFE-96D8-44F0AE8353DC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3526D1-AC01-4471-B4E8-6DF92C318ED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13BC1F-6185-44AE-A639-F6D9F554180E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04A3A-2DE1-4ED4-BCD6-E96BF2EE5477}" type="datetimeFigureOut">
              <a:rPr lang="ru-RU" smtClean="0"/>
              <a:pPr/>
              <a:t>13.11.2020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03791-8C5F-4B6C-9BDD-7C65B6ADD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PravoslaviePrintPrew.jpg"/>
          <p:cNvPicPr>
            <a:picLocks noChangeAspect="1" noChangeArrowheads="1"/>
          </p:cNvPicPr>
          <p:nvPr/>
        </p:nvPicPr>
        <p:blipFill>
          <a:blip r:embed="rId2" cstate="print"/>
          <a:srcRect l="7324" b="8203"/>
          <a:stretch>
            <a:fillRect/>
          </a:stretch>
        </p:blipFill>
        <p:spPr bwMode="auto">
          <a:xfrm>
            <a:off x="0" y="0"/>
            <a:ext cx="9182160" cy="68213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2643182"/>
            <a:ext cx="780117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Тема: </a:t>
            </a:r>
            <a:r>
              <a:rPr lang="ru-RU" sz="4800" b="1" cap="none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«Древняя Русь после</a:t>
            </a:r>
          </a:p>
          <a:p>
            <a:pPr algn="ctr"/>
            <a:r>
              <a:rPr lang="ru-RU" sz="4800" b="1" cap="none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принятия </a:t>
            </a:r>
          </a:p>
          <a:p>
            <a:pPr algn="ctr"/>
            <a:r>
              <a:rPr lang="ru-RU" sz="4800" b="1" cap="none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Христианства».</a:t>
            </a:r>
            <a:endParaRPr lang="ru-RU" sz="4800" b="1" cap="none" spc="5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Рисунок 15" descr="урок 1 (4 кл). Россия - наша Родин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928813" y="5072063"/>
            <a:ext cx="51435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9600">
                <a:solidFill>
                  <a:srgbClr val="C00000"/>
                </a:solidFill>
              </a:rPr>
              <a:t>	</a:t>
            </a:r>
          </a:p>
        </p:txBody>
      </p:sp>
      <p:sp>
        <p:nvSpPr>
          <p:cNvPr id="66564" name="TextBox 14"/>
          <p:cNvSpPr txBox="1">
            <a:spLocks noChangeArrowheads="1"/>
          </p:cNvSpPr>
          <p:nvPr/>
        </p:nvSpPr>
        <p:spPr bwMode="auto">
          <a:xfrm>
            <a:off x="1214438" y="33575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66565" name="TextBox 22"/>
          <p:cNvSpPr txBox="1">
            <a:spLocks noChangeArrowheads="1"/>
          </p:cNvSpPr>
          <p:nvPr/>
        </p:nvSpPr>
        <p:spPr bwMode="auto">
          <a:xfrm>
            <a:off x="4143375" y="2071688"/>
            <a:ext cx="3413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4400" b="1"/>
              <a:t> </a:t>
            </a:r>
          </a:p>
        </p:txBody>
      </p:sp>
      <p:sp>
        <p:nvSpPr>
          <p:cNvPr id="66566" name="TextBox 24"/>
          <p:cNvSpPr txBox="1">
            <a:spLocks noChangeArrowheads="1"/>
          </p:cNvSpPr>
          <p:nvPr/>
        </p:nvSpPr>
        <p:spPr bwMode="auto">
          <a:xfrm>
            <a:off x="4214813" y="2786063"/>
            <a:ext cx="249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 </a:t>
            </a:r>
          </a:p>
        </p:txBody>
      </p:sp>
      <p:sp>
        <p:nvSpPr>
          <p:cNvPr id="66567" name="Прямоугольник 13"/>
          <p:cNvSpPr>
            <a:spLocks noChangeArrowheads="1"/>
          </p:cNvSpPr>
          <p:nvPr/>
        </p:nvSpPr>
        <p:spPr bwMode="auto">
          <a:xfrm>
            <a:off x="785813" y="214313"/>
            <a:ext cx="7215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5400" b="1">
              <a:solidFill>
                <a:srgbClr val="FF0000"/>
              </a:solidFill>
            </a:endParaRPr>
          </a:p>
        </p:txBody>
      </p:sp>
      <p:sp>
        <p:nvSpPr>
          <p:cNvPr id="66568" name="Прямоугольник 14"/>
          <p:cNvSpPr>
            <a:spLocks noChangeArrowheads="1"/>
          </p:cNvSpPr>
          <p:nvPr/>
        </p:nvSpPr>
        <p:spPr bwMode="auto">
          <a:xfrm>
            <a:off x="142875" y="2286000"/>
            <a:ext cx="8572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000" b="1">
              <a:solidFill>
                <a:srgbClr val="0070C0"/>
              </a:solidFill>
            </a:endParaRPr>
          </a:p>
          <a:p>
            <a:pPr algn="ctr"/>
            <a:endParaRPr lang="ru-RU" altLang="ru-RU" sz="4000" b="1">
              <a:solidFill>
                <a:srgbClr val="0070C0"/>
              </a:solidFill>
            </a:endParaRPr>
          </a:p>
        </p:txBody>
      </p:sp>
      <p:sp>
        <p:nvSpPr>
          <p:cNvPr id="66569" name="Прямоугольник 20"/>
          <p:cNvSpPr>
            <a:spLocks noChangeArrowheads="1"/>
          </p:cNvSpPr>
          <p:nvPr/>
        </p:nvSpPr>
        <p:spPr bwMode="auto">
          <a:xfrm>
            <a:off x="142875" y="4357688"/>
            <a:ext cx="71453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000" b="1">
                <a:solidFill>
                  <a:srgbClr val="00B050"/>
                </a:solidFill>
              </a:rPr>
              <a:t>  </a:t>
            </a:r>
          </a:p>
          <a:p>
            <a:endParaRPr lang="ru-RU" altLang="ru-RU" sz="4000" b="1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00125" y="571500"/>
            <a:ext cx="6786563" cy="12001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/>
              <a:t>Великий князь Владимир Мономах (1113-1125)</a:t>
            </a:r>
          </a:p>
        </p:txBody>
      </p:sp>
      <p:pic>
        <p:nvPicPr>
          <p:cNvPr id="123906" name="Picture 2" descr="http://hram-nikola.kiev.ua/images/library/news/news218/33fca0_ef855368bd5447ae8a48e91e2140e6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1949006"/>
            <a:ext cx="6429420" cy="4611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17d/0010b6d4-283f769b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1000108"/>
            <a:ext cx="51763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</a:t>
            </a:r>
            <a:r>
              <a:rPr lang="ru-RU" sz="36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10-11в. библиотеки 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 монастырях.</a:t>
            </a:r>
            <a:endParaRPr lang="ru-RU" sz="3600" b="1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4" name="Picture 2" descr="https://images.unian.net/photos/2017_05/thumb_files/1000_545_1494571255-30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2643182"/>
            <a:ext cx="7209339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17d/0010b6d4-283f769b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785926"/>
            <a:ext cx="46235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Продолжи фразу:</a:t>
            </a:r>
            <a:endParaRPr lang="ru-RU" sz="4400" b="1" cap="none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714620"/>
            <a:ext cx="429970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«Я понял, что…»</a:t>
            </a:r>
            <a:endParaRPr lang="ru-RU" sz="4400" b="1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17d/0010b6d4-283f769b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276" y="0"/>
            <a:ext cx="6107698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914400" indent="-914400" algn="ctr"/>
            <a:r>
              <a:rPr lang="ru-RU" sz="40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 век:</a:t>
            </a:r>
          </a:p>
          <a:p>
            <a:pPr marL="914400" indent="-914400"/>
            <a:r>
              <a:rPr lang="ru-RU" sz="36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</a:t>
            </a:r>
            <a:r>
              <a:rPr lang="ru-RU" sz="3600" b="1" cap="none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славянская письменность </a:t>
            </a:r>
          </a:p>
          <a:p>
            <a:pPr marL="914400" indent="-914400"/>
            <a:r>
              <a:rPr lang="ru-RU" sz="36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(братья Кирилл и </a:t>
            </a:r>
            <a:r>
              <a:rPr lang="ru-RU" sz="3600" b="1" spc="50" dirty="0" err="1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Мефодий</a:t>
            </a:r>
            <a:r>
              <a:rPr lang="ru-RU" sz="3600" b="1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  <a:endParaRPr lang="ru-RU" sz="3600" b="1" cap="none" spc="5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https://fhd.multiurok.ru/8/3/9/8393667bfb8285d52479568d5777257901b53725/img15.jpg"/>
          <p:cNvPicPr>
            <a:picLocks noChangeAspect="1" noChangeArrowheads="1"/>
          </p:cNvPicPr>
          <p:nvPr/>
        </p:nvPicPr>
        <p:blipFill>
          <a:blip r:embed="rId3" cstate="print"/>
          <a:srcRect l="1961" t="2614" r="49020" b="3268"/>
          <a:stretch>
            <a:fillRect/>
          </a:stretch>
        </p:blipFill>
        <p:spPr bwMode="auto">
          <a:xfrm>
            <a:off x="1785918" y="1928802"/>
            <a:ext cx="3000396" cy="4320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78850" y="6215082"/>
            <a:ext cx="14013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(9 век)</a:t>
            </a:r>
            <a:endParaRPr lang="ru-RU" sz="3200" b="1" cap="none" spc="5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etodsovet.moy.su/_fr/1/3645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482315"/>
            <a:ext cx="6715172" cy="5036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00100" y="142852"/>
            <a:ext cx="678661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8281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Памятник Кириллу и </a:t>
            </a:r>
          </a:p>
          <a:p>
            <a:pPr algn="ctr"/>
            <a:r>
              <a:rPr lang="ru-RU" sz="3600" b="1" dirty="0" err="1" smtClean="0">
                <a:ln w="11430"/>
                <a:solidFill>
                  <a:srgbClr val="08281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Мефодию</a:t>
            </a:r>
            <a:r>
              <a:rPr lang="ru-RU" sz="3600" b="1" dirty="0" smtClean="0">
                <a:ln w="11430"/>
                <a:solidFill>
                  <a:srgbClr val="08281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 Саратове</a:t>
            </a:r>
            <a:endParaRPr lang="ru-RU" sz="3600" b="1" dirty="0">
              <a:ln w="11430"/>
              <a:solidFill>
                <a:srgbClr val="08281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www.iklp.ru/wp-content/uploads/2017/05/260520170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8929750" cy="6273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17d/0010b6d4-283f769b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500174"/>
            <a:ext cx="50804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</a:t>
            </a:r>
            <a:r>
              <a:rPr lang="ru-RU" sz="3600" b="1" cap="none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Возникновение школ</a:t>
            </a:r>
            <a:endParaRPr lang="ru-RU" sz="3600" b="1" cap="none" spc="50" dirty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8" descr="https://avatars.mds.yandex.net/get-pdb/1579627/48eac17a-ef5f-4e45-b742-cca3cbbc1afe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214554"/>
            <a:ext cx="5357850" cy="3511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1538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Б.Кустодиев «Земская школа в Московской  Руси», 1907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17d/0010b6d4-283f769b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500042"/>
            <a:ext cx="496578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</a:t>
            </a:r>
            <a:r>
              <a:rPr lang="ru-RU" sz="36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Монастыри- центры 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образования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 Руси.</a:t>
            </a:r>
            <a:endParaRPr lang="ru-RU" sz="3600" b="1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http://nne.ru/wp-content/uploads/2015/07/St.-Macarius-Zheltovodsky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357430"/>
            <a:ext cx="6215077" cy="3817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69464" y="6215082"/>
            <a:ext cx="5173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err="1"/>
              <a:t>Киево</a:t>
            </a:r>
            <a:r>
              <a:rPr lang="ru-RU" sz="2400" b="1" dirty="0"/>
              <a:t> – Печерский </a:t>
            </a:r>
            <a:r>
              <a:rPr lang="ru-RU" sz="2400" b="1" dirty="0" smtClean="0"/>
              <a:t>монастырь (11в.)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Рисунок 15" descr="урок 1 (4 кл). Россия - наша Родин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928813" y="5072063"/>
            <a:ext cx="51435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9600">
                <a:solidFill>
                  <a:srgbClr val="C00000"/>
                </a:solidFill>
              </a:rPr>
              <a:t>	</a:t>
            </a:r>
          </a:p>
        </p:txBody>
      </p:sp>
      <p:sp>
        <p:nvSpPr>
          <p:cNvPr id="62468" name="TextBox 14"/>
          <p:cNvSpPr txBox="1">
            <a:spLocks noChangeArrowheads="1"/>
          </p:cNvSpPr>
          <p:nvPr/>
        </p:nvSpPr>
        <p:spPr bwMode="auto">
          <a:xfrm>
            <a:off x="1214438" y="33575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62469" name="TextBox 22"/>
          <p:cNvSpPr txBox="1">
            <a:spLocks noChangeArrowheads="1"/>
          </p:cNvSpPr>
          <p:nvPr/>
        </p:nvSpPr>
        <p:spPr bwMode="auto">
          <a:xfrm>
            <a:off x="4143375" y="2071688"/>
            <a:ext cx="3413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4400" b="1"/>
              <a:t> </a:t>
            </a:r>
          </a:p>
        </p:txBody>
      </p:sp>
      <p:sp>
        <p:nvSpPr>
          <p:cNvPr id="62470" name="TextBox 24"/>
          <p:cNvSpPr txBox="1">
            <a:spLocks noChangeArrowheads="1"/>
          </p:cNvSpPr>
          <p:nvPr/>
        </p:nvSpPr>
        <p:spPr bwMode="auto">
          <a:xfrm>
            <a:off x="4214813" y="2786063"/>
            <a:ext cx="249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 </a:t>
            </a:r>
          </a:p>
        </p:txBody>
      </p:sp>
      <p:sp>
        <p:nvSpPr>
          <p:cNvPr id="62471" name="Прямоугольник 13"/>
          <p:cNvSpPr>
            <a:spLocks noChangeArrowheads="1"/>
          </p:cNvSpPr>
          <p:nvPr/>
        </p:nvSpPr>
        <p:spPr bwMode="auto">
          <a:xfrm>
            <a:off x="785813" y="214313"/>
            <a:ext cx="7215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5400" b="1">
              <a:solidFill>
                <a:srgbClr val="FF0000"/>
              </a:solidFill>
            </a:endParaRPr>
          </a:p>
        </p:txBody>
      </p:sp>
      <p:sp>
        <p:nvSpPr>
          <p:cNvPr id="62472" name="Прямоугольник 14"/>
          <p:cNvSpPr>
            <a:spLocks noChangeArrowheads="1"/>
          </p:cNvSpPr>
          <p:nvPr/>
        </p:nvSpPr>
        <p:spPr bwMode="auto">
          <a:xfrm>
            <a:off x="142875" y="2286000"/>
            <a:ext cx="8572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000" b="1">
              <a:solidFill>
                <a:srgbClr val="0070C0"/>
              </a:solidFill>
            </a:endParaRPr>
          </a:p>
          <a:p>
            <a:pPr algn="ctr"/>
            <a:endParaRPr lang="ru-RU" altLang="ru-RU" sz="4000" b="1">
              <a:solidFill>
                <a:srgbClr val="0070C0"/>
              </a:solidFill>
            </a:endParaRPr>
          </a:p>
        </p:txBody>
      </p:sp>
      <p:sp>
        <p:nvSpPr>
          <p:cNvPr id="62473" name="Прямоугольник 20"/>
          <p:cNvSpPr>
            <a:spLocks noChangeArrowheads="1"/>
          </p:cNvSpPr>
          <p:nvPr/>
        </p:nvSpPr>
        <p:spPr bwMode="auto">
          <a:xfrm>
            <a:off x="142875" y="4357688"/>
            <a:ext cx="71453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000" b="1">
                <a:solidFill>
                  <a:srgbClr val="00B050"/>
                </a:solidFill>
              </a:rPr>
              <a:t>  </a:t>
            </a:r>
          </a:p>
          <a:p>
            <a:endParaRPr lang="ru-RU" altLang="ru-RU" sz="4000" b="1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4375" y="642938"/>
            <a:ext cx="7643813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 err="1"/>
              <a:t>Киево</a:t>
            </a:r>
            <a:r>
              <a:rPr lang="ru-RU" sz="3600" dirty="0"/>
              <a:t>- Печерская лавра </a:t>
            </a:r>
            <a:r>
              <a:rPr lang="ru-RU" sz="3600" dirty="0" smtClean="0"/>
              <a:t>(21в</a:t>
            </a:r>
            <a:r>
              <a:rPr lang="ru-RU" sz="3600" dirty="0"/>
              <a:t>.)</a:t>
            </a:r>
          </a:p>
        </p:txBody>
      </p:sp>
      <p:pic>
        <p:nvPicPr>
          <p:cNvPr id="62475" name="Picture 2" descr="http://www.rustour.com.ua/data_resized/data/trip_item/47/8573ff3394ef4e57da76efd7522f34f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063" y="1428750"/>
            <a:ext cx="7604125" cy="486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Рисунок 15" descr="урок 1 (4 кл). Россия - наша Родин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928813" y="5072063"/>
            <a:ext cx="51435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9600">
                <a:solidFill>
                  <a:srgbClr val="C00000"/>
                </a:solidFill>
              </a:rPr>
              <a:t>	</a:t>
            </a:r>
          </a:p>
        </p:txBody>
      </p:sp>
      <p:sp>
        <p:nvSpPr>
          <p:cNvPr id="58372" name="TextBox 14"/>
          <p:cNvSpPr txBox="1">
            <a:spLocks noChangeArrowheads="1"/>
          </p:cNvSpPr>
          <p:nvPr/>
        </p:nvSpPr>
        <p:spPr bwMode="auto">
          <a:xfrm>
            <a:off x="1214438" y="33575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58373" name="TextBox 22"/>
          <p:cNvSpPr txBox="1">
            <a:spLocks noChangeArrowheads="1"/>
          </p:cNvSpPr>
          <p:nvPr/>
        </p:nvSpPr>
        <p:spPr bwMode="auto">
          <a:xfrm>
            <a:off x="4143375" y="2071688"/>
            <a:ext cx="3413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4400" b="1"/>
              <a:t> </a:t>
            </a:r>
          </a:p>
        </p:txBody>
      </p:sp>
      <p:sp>
        <p:nvSpPr>
          <p:cNvPr id="58374" name="TextBox 24"/>
          <p:cNvSpPr txBox="1">
            <a:spLocks noChangeArrowheads="1"/>
          </p:cNvSpPr>
          <p:nvPr/>
        </p:nvSpPr>
        <p:spPr bwMode="auto">
          <a:xfrm>
            <a:off x="4214813" y="2786063"/>
            <a:ext cx="249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 </a:t>
            </a:r>
          </a:p>
        </p:txBody>
      </p:sp>
      <p:sp>
        <p:nvSpPr>
          <p:cNvPr id="58375" name="Прямоугольник 13"/>
          <p:cNvSpPr>
            <a:spLocks noChangeArrowheads="1"/>
          </p:cNvSpPr>
          <p:nvPr/>
        </p:nvSpPr>
        <p:spPr bwMode="auto">
          <a:xfrm>
            <a:off x="785813" y="214313"/>
            <a:ext cx="7215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5400" b="1">
              <a:solidFill>
                <a:srgbClr val="FF0000"/>
              </a:solidFill>
            </a:endParaRPr>
          </a:p>
        </p:txBody>
      </p:sp>
      <p:sp>
        <p:nvSpPr>
          <p:cNvPr id="58376" name="Прямоугольник 14"/>
          <p:cNvSpPr>
            <a:spLocks noChangeArrowheads="1"/>
          </p:cNvSpPr>
          <p:nvPr/>
        </p:nvSpPr>
        <p:spPr bwMode="auto">
          <a:xfrm>
            <a:off x="142875" y="2286000"/>
            <a:ext cx="8572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altLang="ru-RU" sz="4000" b="1">
              <a:solidFill>
                <a:srgbClr val="0070C0"/>
              </a:solidFill>
            </a:endParaRPr>
          </a:p>
          <a:p>
            <a:pPr algn="ctr"/>
            <a:endParaRPr lang="ru-RU" altLang="ru-RU" sz="4000" b="1">
              <a:solidFill>
                <a:srgbClr val="0070C0"/>
              </a:solidFill>
            </a:endParaRPr>
          </a:p>
        </p:txBody>
      </p:sp>
      <p:sp>
        <p:nvSpPr>
          <p:cNvPr id="58377" name="Прямоугольник 20"/>
          <p:cNvSpPr>
            <a:spLocks noChangeArrowheads="1"/>
          </p:cNvSpPr>
          <p:nvPr/>
        </p:nvSpPr>
        <p:spPr bwMode="auto">
          <a:xfrm>
            <a:off x="142875" y="4357688"/>
            <a:ext cx="71453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000" b="1">
                <a:solidFill>
                  <a:srgbClr val="00B050"/>
                </a:solidFill>
              </a:rPr>
              <a:t>  </a:t>
            </a:r>
          </a:p>
          <a:p>
            <a:endParaRPr lang="ru-RU" altLang="ru-RU" sz="4000" b="1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28688" y="428625"/>
            <a:ext cx="6786562" cy="23082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600" b="1" dirty="0" err="1"/>
              <a:t>Мона́шество</a:t>
            </a:r>
            <a:r>
              <a:rPr lang="ru-RU" sz="3600" dirty="0"/>
              <a:t>, также </a:t>
            </a:r>
            <a:r>
              <a:rPr lang="ru-RU" sz="3600" dirty="0" err="1"/>
              <a:t>и́ночество</a:t>
            </a:r>
            <a:r>
              <a:rPr lang="ru-RU" sz="3600" dirty="0"/>
              <a:t> — буквально «уединённое, одинокое жительство» для Бога и людей.</a:t>
            </a:r>
          </a:p>
        </p:txBody>
      </p:sp>
      <p:pic>
        <p:nvPicPr>
          <p:cNvPr id="108546" name="Picture 2" descr="Нестор летописец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2786058"/>
            <a:ext cx="2571768" cy="3824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https://mtdata.ru/u1/photoABF3/20754662266-0/original.jpg"/>
          <p:cNvPicPr>
            <a:picLocks noChangeAspect="1" noChangeArrowheads="1"/>
          </p:cNvPicPr>
          <p:nvPr/>
        </p:nvPicPr>
        <p:blipFill>
          <a:blip r:embed="rId5" cstate="print"/>
          <a:srcRect l="28333" t="13417" r="42500"/>
          <a:stretch>
            <a:fillRect/>
          </a:stretch>
        </p:blipFill>
        <p:spPr bwMode="auto">
          <a:xfrm>
            <a:off x="4857752" y="3000372"/>
            <a:ext cx="1937310" cy="3572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17d/0010b6d4-283f769b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785794"/>
            <a:ext cx="446615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 </a:t>
            </a:r>
            <a:r>
              <a:rPr lang="ru-RU" sz="36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Обучение грамоте</a:t>
            </a:r>
          </a:p>
          <a:p>
            <a:pPr algn="ctr"/>
            <a:r>
              <a:rPr lang="ru-RU" sz="36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девочек.</a:t>
            </a:r>
            <a:endParaRPr lang="ru-RU" sz="3600" b="1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4578" name="Picture 2" descr="https://avatars.mds.yandex.net/get-zen_doc/1857933/pub_5dc5c51ef2583c491d7298a0_5dc5c57dac4aba4158bd9e44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571744"/>
            <a:ext cx="6024563" cy="3613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129</Words>
  <Application>Microsoft Office PowerPoint</Application>
  <PresentationFormat>Экран (4:3)</PresentationFormat>
  <Paragraphs>39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97</cp:revision>
  <dcterms:created xsi:type="dcterms:W3CDTF">2020-09-27T18:11:55Z</dcterms:created>
  <dcterms:modified xsi:type="dcterms:W3CDTF">2020-11-13T13:53:26Z</dcterms:modified>
</cp:coreProperties>
</file>