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newsflash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224315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Совершенствование технологии производства сыра «сливочный» в ООО сыроваренный завод «</a:t>
            </a:r>
            <a:r>
              <a:rPr lang="ru-RU" sz="2400" b="1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сармич</a:t>
            </a:r>
            <a:r>
              <a:rPr lang="ru-RU" sz="24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3455824"/>
          </a:xfrm>
        </p:spPr>
        <p:txBody>
          <a:bodyPr>
            <a:normAutofit/>
          </a:bodyPr>
          <a:lstStyle/>
          <a:p>
            <a:pPr algn="l"/>
            <a:endPara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85720" y="357166"/>
            <a:ext cx="850112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00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6000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ПРЕДЛОЖЕНИЯ ПРОИЗВОДСТВУ</a:t>
            </a:r>
          </a:p>
          <a:p>
            <a:pPr marR="0" lvl="0" indent="3600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600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целях дальнейшего увеличения выработки сыра и повышения ее рентабельности на ООО сыроваренный завод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Сармич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 можно предложить следующее: </a:t>
            </a:r>
          </a:p>
          <a:p>
            <a:pPr marR="0" lvl="0" indent="3600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использовать максимальную загруженность линий;</a:t>
            </a:r>
          </a:p>
          <a:p>
            <a:pPr marR="0" lvl="0" indent="3600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упаковки сыра применять барьерную пленку ВВ-3 повышающую сроки хранения и реализации продукции, что также делает его производство более эффективным;</a:t>
            </a:r>
          </a:p>
          <a:p>
            <a:pPr marR="0" lvl="0" indent="3600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использовать сыворотку, оставшуюся после выработки сыра для дальнейшего производства.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428604"/>
            <a:ext cx="778671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56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Сыр является одним из наиболее питательных и калорийных пищевых продуктов, что обуславливается в первую очередь высоким содержанием белка, которое в зависимости от сорта сыра составляет от 18 до 25%. Причем большая его часть находится в растворимой форме и поэтому очень хорошо усваивается организмом. Помимо белка в сыре присутствуют витамины (А, группы В, РР), соли кальция и фосфора, незаменимые аминокислоты, способствующие нормальному развитию и функционированию организма. </a:t>
            </a:r>
          </a:p>
          <a:p>
            <a:pPr indent="355600"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Хоть сыр и является товаром ежедневного потребления в России, но все равно в общем показатель потребления сыра на душу населения гораздо ниже по сравнению с европейскими странами. Так, например, во Франции один человек потребляет около 15 кг сыра в год, в Голландии – порядка 10 кг в год, а в России душевое потребление оценивается всего в 2–3 кг в год.</a:t>
            </a:r>
          </a:p>
          <a:p>
            <a:pPr indent="355600"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связи с этим совершенствование технологии производства сыра является актуальным.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71472" y="285729"/>
            <a:ext cx="8143932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357188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Технико-экономическая характеристика предприятия</a:t>
            </a:r>
          </a:p>
          <a:p>
            <a:pPr marL="0" marR="0" lvl="1" indent="357188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indent="3571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ООО Сыроваренный завод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Сармич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запущен в 2011 г. Предприятие располагается по адресу: г.Инсар, ул.Строительная, 139.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571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Вся продукция под торговой маркой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Сармич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производится исключительно из натурального молока без использования растительных жиров.</a:t>
            </a:r>
          </a:p>
          <a:p>
            <a:pPr indent="357188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ООО Сыроваренный завод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Сармич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входит в агропромышленный холдинг, состоящий из нескольких молокоперерабатывающих заводов и нескольких молочных комплексов. После выхода Сыроваренного завода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Сармич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на плановую производственную мощность холдинг войдет в первую тройку крупнейших производителей сыра в России.</a:t>
            </a:r>
          </a:p>
          <a:p>
            <a:pPr indent="357188"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данный момент производственная мощность:</a:t>
            </a:r>
          </a:p>
          <a:p>
            <a:pPr indent="357188"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по переработке молока составляет 170 т в смену (350 т в сутки);</a:t>
            </a:r>
          </a:p>
          <a:p>
            <a:pPr indent="357188"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по выработке сыров – 15 т в смену (30 т в сутки).</a:t>
            </a:r>
          </a:p>
          <a:p>
            <a:pPr indent="3556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57158" y="357166"/>
            <a:ext cx="8501122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charset="0"/>
                <a:cs typeface="Times New Roman" pitchFamily="18" charset="0"/>
              </a:rPr>
              <a:t>Выбор и обоснование способа производства</a:t>
            </a:r>
          </a:p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8890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Способы производства продуктов выбраны на основе утвержденных технологических инструкций. Проектируемая технология обеспечивает высокое качество продукции, снижение производственных потерь, условия для автоматизации и механизации процессов, передовые, наиболее экономичные методы производства, максимальную изоляцию продукта от окружающей среды, надежную тару для хранения продукта.</a:t>
            </a:r>
          </a:p>
          <a:p>
            <a:pPr marL="8890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8890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Сыр сливочный вырабатывается согласно ТУ 9225-001-99979578-11 с низкой температурой второго нагревания.</a:t>
            </a:r>
          </a:p>
          <a:p>
            <a:pPr marL="8890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Характеристика сыра сливочный: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8890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ФОРМА - низкий цилиндр со слегка выпуклой боковой поверхностью и округленными гранями.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8890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ВНЕШНИЙ ВИД - корка ровная, тонкая, без повреждений и без толстого подкоркового слоя, покрытая полимерными пленками под вакуумом.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8890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ВКУС И ЗАПАХ - умеренно выраженный сырный, кисломолочный, сливочный, без посторонних привкусов и запахов.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8890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КОНСИСТЕНЦИЯ - тесто нежное, пластичное, однородное по всей массе.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8890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РИСУНОК – на разрезе сыр имеет рисунок, состоящий из глазков неправильной и угловатой  формы, равномерно расположенных по всей массе.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8890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ЦВЕТ ТЕСТА - от белого до светло-желтого, однородный по всей массе сыра.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8890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ЦВЕТ ПЛЕНКИ – кремовый.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8890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ВЕС ГОЛОВКИ – 6,7 кг.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48740"/>
          <a:ext cx="6096000" cy="3840480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2267163"/>
                <a:gridCol w="1042551"/>
                <a:gridCol w="1393143"/>
                <a:gridCol w="1393143"/>
              </a:tblGrid>
              <a:tr h="309997">
                <a:tc rowSpan="2"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Статьи прихода и расхода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gridSpan="3"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Количество </a:t>
                      </a:r>
                      <a:r>
                        <a:rPr lang="ru-RU" sz="1400" dirty="0" smtClean="0"/>
                        <a:t>продукции, </a:t>
                      </a:r>
                      <a:r>
                        <a:rPr lang="ru-RU" sz="1400" dirty="0"/>
                        <a:t>кг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9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В смену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В сутки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В год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09997"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Выработано продукта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5" dirty="0"/>
                        <a:t>3127,2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5"/>
                        <a:t>6254,4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5"/>
                        <a:t>1876320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19995">
                <a:tc>
                  <a:txBody>
                    <a:bodyPr/>
                    <a:lstStyle/>
                    <a:p>
                      <a:pPr marL="2012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Расход нормализованного молока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28317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56634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16990200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09997">
                <a:tc>
                  <a:txBody>
                    <a:bodyPr/>
                    <a:lstStyle/>
                    <a:p>
                      <a:pPr marL="2012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Расход цельного молока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28434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56868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17060400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09997"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Приход сливок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117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234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140400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09997"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Расход сыворотки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22653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45306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13591800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19995"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Приход сыворотки обезжиренной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22523,8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45047,6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13514280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19995"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Приход </a:t>
                      </a:r>
                      <a:r>
                        <a:rPr lang="ru-RU" sz="1400" dirty="0" err="1"/>
                        <a:t>подсырных</a:t>
                      </a:r>
                      <a:r>
                        <a:rPr lang="ru-RU" sz="1400" dirty="0"/>
                        <a:t> сливок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129,8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259,6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77880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6428" marR="66428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357290" y="428604"/>
            <a:ext cx="6072230" cy="4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продуктового расчета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285852" y="214290"/>
            <a:ext cx="6715172" cy="572464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44975" algn="l"/>
              </a:tabLst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 производства сыра «Сливочный»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44975" algn="l"/>
              </a:tabLst>
            </a:pPr>
            <a:endParaRPr kumimoji="0" lang="ru-RU" sz="1600" i="1" u="none" strike="noStrike" normalizeH="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244975" algn="l"/>
              </a:tabLst>
            </a:pPr>
            <a:r>
              <a:rPr kumimoji="0" lang="ru-RU" sz="1600" i="1" u="none" strike="noStrike" normalizeH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Приемка, контроль качества и сортировка молока</a:t>
            </a:r>
            <a:endParaRPr lang="ru-RU" sz="1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4244975" algn="l"/>
              </a:tabLst>
            </a:pP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Созревание молока</a:t>
            </a:r>
          </a:p>
          <a:p>
            <a:pPr marL="34290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4244975" algn="l"/>
              </a:tabLst>
            </a:pP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Тепловая обработка молока</a:t>
            </a:r>
          </a:p>
          <a:p>
            <a:pPr marL="34290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4244975" algn="l"/>
              </a:tabLst>
            </a:pP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Нормализация молока</a:t>
            </a:r>
          </a:p>
          <a:p>
            <a:pPr marL="342900" marR="0" lvl="0" indent="-34290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244975" algn="l"/>
              </a:tabLst>
            </a:pPr>
            <a:r>
              <a:rPr kumimoji="0" lang="ru-RU" sz="1600" i="1" u="none" strike="noStrike" normalizeH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Внесение </a:t>
            </a: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компонентов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4244975" algn="l"/>
              </a:tabLst>
            </a:pP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Свертывание молока</a:t>
            </a:r>
          </a:p>
          <a:p>
            <a:pPr marL="34290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4244975" algn="l"/>
              </a:tabLst>
            </a:pP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Обработка сгустка и сырного зерна</a:t>
            </a:r>
          </a:p>
          <a:p>
            <a:pPr marL="34290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4244975" algn="l"/>
              </a:tabLst>
            </a:pPr>
            <a:r>
              <a:rPr lang="ru-RU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Раскисление</a:t>
            </a: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сыворотки и частичная посолка сыра в зерне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4244975" algn="l"/>
              </a:tabLst>
            </a:pP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Формование сыра</a:t>
            </a:r>
          </a:p>
          <a:p>
            <a:pPr marL="34290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4244975" algn="l"/>
              </a:tabLst>
            </a:pP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Прессование сыра</a:t>
            </a:r>
          </a:p>
          <a:p>
            <a:pPr marL="34290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4244975" algn="l"/>
              </a:tabLst>
            </a:pP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Посолка сыра</a:t>
            </a:r>
          </a:p>
          <a:p>
            <a:pPr marL="34290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4244975" algn="l"/>
              </a:tabLst>
            </a:pP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Созревание сыра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4244975" algn="l"/>
              </a:tabLst>
            </a:pP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Сортировка, маркировка, упаковка и хранение сыра</a:t>
            </a:r>
            <a:endParaRPr kumimoji="0" lang="ru-RU" sz="1600" i="1" u="none" strike="noStrike" normalizeH="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828" y="918156"/>
            <a:ext cx="7968343" cy="502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1538" y="142852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Аппаратное оформление технологии производства сыра «Сливочный»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2" y="714356"/>
            <a:ext cx="871543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8163" algn="l"/>
                <a:tab pos="90487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8163" algn="l"/>
                <a:tab pos="904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Главными задачами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техно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–химического контроля являются следующие: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355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538163" algn="l"/>
                <a:tab pos="904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Предотвращение выработки и выпуска на предприятии продукции, не соответствующей требованиям нормативно-технической документации.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355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538163" algn="l"/>
                <a:tab pos="904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Укрепление технологической дисциплины и повышения ответственности всех звеньев производства за качество выпускаемой продукции.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355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538163" algn="l"/>
                <a:tab pos="904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Осуществление мер по рациональному использованию материальных ресурсов, постоянному увеличению на этой основе выпуска продуктов из одной тонны сырья при меньших затратах, материальных, трудовых, финансовых и энергетических ресурсов.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0" lvl="0" indent="355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8163" algn="l"/>
                <a:tab pos="904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Правильно поставленный микробиологический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контоль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состояния производства позволяет разработать мероприятия по снижению количества посторонней микрофлоры за счет повышения чистоты аппаратуры, оборудования, посуды, рук обслуживающего персонала. Кроме того, микробиологический контроль дает возможность в случае снижения качества продукции открыть источник микробной инфекции, судить об эффективности применяемых моющих и дезинфицирующих средств. Чтобы обеспечить выпуск продукции высокого качества, необходимо контролировать развитие технически важной микрофлоры.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85728"/>
            <a:ext cx="8501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Технологический и микробиологический контроль производства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687" y="785794"/>
          <a:ext cx="8858313" cy="5540617"/>
        </p:xfrm>
        <a:graphic>
          <a:graphicData uri="http://schemas.openxmlformats.org/drawingml/2006/table">
            <a:tbl>
              <a:tblPr/>
              <a:tblGrid>
                <a:gridCol w="1533171"/>
                <a:gridCol w="895723"/>
                <a:gridCol w="523877"/>
                <a:gridCol w="984257"/>
                <a:gridCol w="984257"/>
                <a:gridCol w="984257"/>
                <a:gridCol w="984257"/>
                <a:gridCol w="984257"/>
                <a:gridCol w="984257"/>
              </a:tblGrid>
              <a:tr h="357190"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Тип, марка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Произво­дительность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Габариты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Количество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Занимаемая площадь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180"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Длина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Ширина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Высота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 ед,</a:t>
                      </a:r>
                    </a:p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м</a:t>
                      </a:r>
                      <a:r>
                        <a:rPr lang="ru-RU" sz="1000" baseline="30000">
                          <a:solidFill>
                            <a:schemeClr val="bg1"/>
                          </a:solidFill>
                          <a:latin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Общая,</a:t>
                      </a:r>
                    </a:p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м</a:t>
                      </a:r>
                      <a:r>
                        <a:rPr lang="ru-RU" sz="1000" baseline="30000">
                          <a:solidFill>
                            <a:schemeClr val="bg1"/>
                          </a:solidFill>
                          <a:latin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0837"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Насос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са­мовсасывающий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Е8-36-ЗЦ-3,5-</a:t>
                      </a:r>
                    </a:p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10м</a:t>
                      </a:r>
                      <a:r>
                        <a:rPr lang="ru-RU" sz="1000" baseline="30000">
                          <a:solidFill>
                            <a:schemeClr val="bg1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/ч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520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225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503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0,1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0,4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8799"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Весы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СМИ-500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10м</a:t>
                      </a:r>
                      <a:r>
                        <a:rPr lang="ru-RU" sz="1000" baseline="30000" dirty="0">
                          <a:solidFill>
                            <a:schemeClr val="bg1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/ч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1740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1235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1775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2,1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8,4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Ванна приемная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П6-ОРМ-2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1м</a:t>
                      </a:r>
                      <a:r>
                        <a:rPr lang="ru-RU" sz="1000" baseline="30000" dirty="0">
                          <a:solidFill>
                            <a:schemeClr val="bg1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 /ч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2850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1570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715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4,5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18,0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Пластинчатый  </a:t>
                      </a:r>
                      <a:r>
                        <a:rPr lang="ru-RU" sz="1000" dirty="0" err="1" smtClean="0">
                          <a:solidFill>
                            <a:schemeClr val="bg1"/>
                          </a:solidFill>
                          <a:latin typeface="Times New Roman"/>
                        </a:rPr>
                        <a:t>охлади­ель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001-УЮ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10т/ч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900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400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400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0,4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0,8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4816"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Насос центро­бежный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Г2-ОПБ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10 м</a:t>
                      </a:r>
                      <a:r>
                        <a:rPr lang="ru-RU" sz="1000" baseline="30000">
                          <a:solidFill>
                            <a:schemeClr val="bg1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/ч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480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250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390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0,1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0,20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9816"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Резервуар для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хранения молока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Г6-ОМГ-25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25 м /ч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6200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2820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3600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17,5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70,0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8545"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solidFill>
                            <a:schemeClr val="bg1"/>
                          </a:solidFill>
                          <a:latin typeface="Times New Roman"/>
                        </a:rPr>
                        <a:t>Пастеризационно-охлад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установка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А1-ОКП-10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10т/ч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5430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4300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2500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23,3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56,6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3124"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Аппарат для выработки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зерна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</a:rPr>
                        <a:t>CDT</a:t>
                      </a:r>
                      <a:endParaRPr lang="ru-RU" sz="100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12000 л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4075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2675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2670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10,9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43,6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7068"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Насос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для сырного зерна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Г2-ОПЕ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4900 т/ч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540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275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420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0,14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0,28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2068"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Аппарат для </a:t>
                      </a:r>
                      <a:r>
                        <a:rPr lang="ru-RU" sz="1000" dirty="0" err="1" smtClean="0">
                          <a:solidFill>
                            <a:schemeClr val="bg1"/>
                          </a:solidFill>
                          <a:latin typeface="Times New Roman"/>
                        </a:rPr>
                        <a:t>формов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 сырной массы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Б6-ОРБ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500 кг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4500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1400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1920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6,3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12,6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2381"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Аппарат для прессования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РМ 14/2000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500 кг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11090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1160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2400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12,9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51,6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1020"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Контейнер для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Times New Roman"/>
                        </a:rPr>
                        <a:t>посолки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Т-547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450 кг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1080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885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1335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0,95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4,75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2887"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Контейнер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для созревания 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сыров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Т-480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450 кг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1102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900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1232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0,9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11,8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Машина для мойки сыров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РЗ-МСЩ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150 гол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1850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890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1175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1,27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Times New Roman"/>
                        </a:rPr>
                        <a:t>1,27</a:t>
                      </a:r>
                    </a:p>
                  </a:txBody>
                  <a:tcPr marL="6169" marR="6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000364" y="214290"/>
            <a:ext cx="456727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Оборудование для производства сыра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59</TotalTime>
  <Words>948</Words>
  <Application>Microsoft Office PowerPoint</Application>
  <PresentationFormat>Экран (4:3)</PresentationFormat>
  <Paragraphs>237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Совершенствование технологии производства сыра «сливочный» в ООО сыроваренный завод «сармич»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Совершенствование технологии производства сыра «сливочный» в ООО сыроваренный завод «сармич» </dc:title>
  <cp:lastModifiedBy>79179</cp:lastModifiedBy>
  <cp:revision>8</cp:revision>
  <dcterms:modified xsi:type="dcterms:W3CDTF">2020-11-13T19:54:21Z</dcterms:modified>
</cp:coreProperties>
</file>