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4" r:id="rId3"/>
    <p:sldId id="268" r:id="rId4"/>
    <p:sldId id="270" r:id="rId5"/>
    <p:sldId id="259" r:id="rId6"/>
    <p:sldId id="275" r:id="rId7"/>
    <p:sldId id="258" r:id="rId8"/>
    <p:sldId id="260" r:id="rId9"/>
    <p:sldId id="262" r:id="rId10"/>
    <p:sldId id="276" r:id="rId11"/>
    <p:sldId id="277" r:id="rId12"/>
    <p:sldId id="261" r:id="rId13"/>
    <p:sldId id="278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15668"/>
            <a:ext cx="9649072" cy="68423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1484784"/>
            <a:ext cx="4824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pPr lvl="0"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Местоимения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4365104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Автор: учитель начальных классов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Анциперова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7401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544" y="3213100"/>
            <a:ext cx="4248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2060"/>
                </a:solidFill>
              </a:rPr>
              <a:t>Упражнение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174, с.102. </a:t>
            </a:r>
            <a:endParaRPr lang="ru-RU" alt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42988" y="1030288"/>
            <a:ext cx="6697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7030A0"/>
                </a:solidFill>
                <a:cs typeface="Arial" charset="0"/>
              </a:rPr>
              <a:t>Работа с учебником.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970467" y="2276475"/>
            <a:ext cx="2304256" cy="2884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9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2285992"/>
            <a:ext cx="2919418" cy="38619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736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Картинки у уроку\работа в групп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25" y="2205038"/>
            <a:ext cx="54419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4400" b="1">
                <a:solidFill>
                  <a:srgbClr val="7030A0"/>
                </a:solidFill>
                <a:latin typeface="Calibri" pitchFamily="34" charset="0"/>
              </a:rPr>
              <a:t>Работа в группах.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4663" y="1616075"/>
            <a:ext cx="83931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Вместе: думаем, выбираем, обсуждаем, решаем.</a:t>
            </a:r>
          </a:p>
        </p:txBody>
      </p:sp>
    </p:spTree>
    <p:extLst>
      <p:ext uri="{BB962C8B-B14F-4D97-AF65-F5344CB8AC3E}">
        <p14:creationId xmlns="" xmlns:p14="http://schemas.microsoft.com/office/powerpoint/2010/main" val="124248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арену вышел слон,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нам пришел с подарком…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принёс друзьям цветок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Красный, словно огонёк.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0831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457200" y="9080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4400" b="1">
                <a:solidFill>
                  <a:srgbClr val="FF0000"/>
                </a:solidFill>
                <a:latin typeface="Calibri" pitchFamily="34" charset="0"/>
              </a:rPr>
              <a:t>Рефлексия</a:t>
            </a:r>
            <a:r>
              <a:rPr lang="ru-RU" altLang="ru-RU" sz="4400">
                <a:latin typeface="Calibri" pitchFamily="34" charset="0"/>
              </a:rPr>
              <a:t> 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 bwMode="auto">
          <a:xfrm>
            <a:off x="674688" y="1892300"/>
            <a:ext cx="82296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3200" b="1">
                <a:solidFill>
                  <a:srgbClr val="002060"/>
                </a:solidFill>
                <a:latin typeface="Calibri" pitchFamily="34" charset="0"/>
              </a:rPr>
              <a:t>На сегодняшнем уроке я повторил…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3200" b="1">
                <a:solidFill>
                  <a:srgbClr val="002060"/>
                </a:solidFill>
                <a:latin typeface="Calibri" pitchFamily="34" charset="0"/>
              </a:rPr>
              <a:t>На этом уроке я похвалил бы себя за…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3200" b="1">
                <a:solidFill>
                  <a:srgbClr val="002060"/>
                </a:solidFill>
                <a:latin typeface="Calibri" pitchFamily="34" charset="0"/>
              </a:rPr>
              <a:t>На этом уроке самым интересным для меня было…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ru-RU" altLang="ru-RU" sz="320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531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857232"/>
          </a:xfrm>
        </p:spPr>
        <p:txBody>
          <a:bodyPr rtlCol="0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Уровни моей успешности</a:t>
            </a:r>
            <a:r>
              <a:rPr lang="ru-RU" sz="4100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100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100" b="1" dirty="0">
              <a:ln w="6350">
                <a:noFill/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6547" name="Содержимое 2"/>
          <p:cNvSpPr>
            <a:spLocks noGrp="1"/>
          </p:cNvSpPr>
          <p:nvPr>
            <p:ph idx="4294967295"/>
          </p:nvPr>
        </p:nvSpPr>
        <p:spPr>
          <a:xfrm>
            <a:off x="2209800" y="609600"/>
            <a:ext cx="6791325" cy="6105525"/>
          </a:xfrm>
        </p:spPr>
        <p:txBody>
          <a:bodyPr/>
          <a:lstStyle/>
          <a:p>
            <a:pPr marL="547688" indent="-411163">
              <a:buFont typeface="Arial" charset="0"/>
              <a:buNone/>
            </a:pPr>
            <a:endParaRPr lang="ru-RU" smtClean="0"/>
          </a:p>
          <a:p>
            <a:pPr marL="547688" indent="-411163">
              <a:buFont typeface="Arial" charset="0"/>
              <a:buNone/>
            </a:pPr>
            <a:r>
              <a:rPr lang="ru-RU" b="1" smtClean="0">
                <a:solidFill>
                  <a:srgbClr val="009900"/>
                </a:solidFill>
              </a:rPr>
              <a:t>     Я молодец!  У меня все получалось! Я чувствую себя уверенно!</a:t>
            </a:r>
          </a:p>
          <a:p>
            <a:pPr marL="547688" indent="-411163">
              <a:buFont typeface="Arial" charset="0"/>
              <a:buNone/>
            </a:pPr>
            <a:r>
              <a:rPr lang="ru-RU" b="1" smtClean="0">
                <a:solidFill>
                  <a:srgbClr val="0000FF"/>
                </a:solidFill>
              </a:rPr>
              <a:t>    У меня получалось почти всё! Но я чувствую себя не  совсем уверенно! </a:t>
            </a:r>
          </a:p>
          <a:p>
            <a:pPr marL="547688" indent="-411163">
              <a:buFont typeface="Arial" charset="0"/>
              <a:buNone/>
            </a:pPr>
            <a:endParaRPr lang="ru-RU" sz="1000" b="1" smtClean="0">
              <a:solidFill>
                <a:srgbClr val="008000"/>
              </a:solidFill>
            </a:endParaRPr>
          </a:p>
          <a:p>
            <a:pPr marL="547688" indent="-411163"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</a:rPr>
              <a:t>     Я старался! Но не сумел справиться со всеми заданиями!</a:t>
            </a:r>
          </a:p>
          <a:p>
            <a:pPr marL="547688" indent="-411163"/>
            <a:endParaRPr lang="ru-RU" smtClean="0">
              <a:solidFill>
                <a:srgbClr val="0000CC"/>
              </a:solidFill>
            </a:endParaRPr>
          </a:p>
          <a:p>
            <a:pPr marL="547688" indent="-411163"/>
            <a:endParaRPr lang="ru-RU" smtClean="0"/>
          </a:p>
          <a:p>
            <a:pPr marL="547688" indent="-411163">
              <a:buFont typeface="Arial" charset="0"/>
              <a:buNone/>
            </a:pPr>
            <a:endParaRPr lang="ru-RU" smtClean="0"/>
          </a:p>
        </p:txBody>
      </p:sp>
      <p:sp>
        <p:nvSpPr>
          <p:cNvPr id="4" name="Блок-схема: узел 3"/>
          <p:cNvSpPr/>
          <p:nvPr/>
        </p:nvSpPr>
        <p:spPr>
          <a:xfrm>
            <a:off x="1027113" y="4556125"/>
            <a:ext cx="1143000" cy="1071563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1027113" y="1196975"/>
            <a:ext cx="1143000" cy="1071563"/>
          </a:xfrm>
          <a:prstGeom prst="flowChartConnector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027113" y="2924175"/>
            <a:ext cx="1143000" cy="1138238"/>
          </a:xfrm>
          <a:prstGeom prst="flowChartConnector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6499"/>
            <a:ext cx="6369298" cy="2376263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059113" y="2724150"/>
            <a:ext cx="4033837" cy="7207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с.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103  </a:t>
            </a: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упр.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176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3058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990600"/>
            <a:ext cx="62484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Двадцать </a:t>
            </a:r>
            <a:r>
              <a:rPr lang="ru-RU" sz="4000" b="1" i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седьмое апреля</a:t>
            </a:r>
            <a:endParaRPr lang="ru-RU" sz="4000" b="1" i="1" dirty="0">
              <a:solidFill>
                <a:schemeClr val="accent6">
                  <a:lumMod val="20000"/>
                  <a:lumOff val="80000"/>
                </a:schemeClr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Классная </a:t>
            </a:r>
            <a:r>
              <a:rPr lang="ru-RU" sz="4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работа</a:t>
            </a:r>
            <a:endParaRPr lang="ru-RU" sz="4000" b="1" i="1" dirty="0">
              <a:solidFill>
                <a:schemeClr val="accent6">
                  <a:lumMod val="20000"/>
                  <a:lumOff val="8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82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333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1369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Кто лишний?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Мальчики, девочки, мы, ученики, учителя.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Петровна, летчик, вы, генерал.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Миша, я, Света, библиотекарь.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Кукла, человек, ребенок, ты.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99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31640" y="607621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Местоимения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862" y="1987609"/>
            <a:ext cx="1168602" cy="143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769" y="4581128"/>
            <a:ext cx="2099799" cy="192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518851" y="3460296"/>
            <a:ext cx="4105275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  какой теме  будем  работать?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55976" y="5630864"/>
            <a:ext cx="2064650" cy="6632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100  </a:t>
            </a:r>
          </a:p>
        </p:txBody>
      </p:sp>
      <p:pic>
        <p:nvPicPr>
          <p:cNvPr id="11" name="Рисунок 10" descr="99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285992"/>
            <a:ext cx="2776542" cy="3672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9578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78488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усатый, полосатый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Лапки греет на солнышке.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глазами хитрыми 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следит за мышкой.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Язычком … красненьким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Облизал свой носик,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Лапочкой – подушечкой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Умывает ротик.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9383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96752"/>
            <a:ext cx="77768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                     девочка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мяч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                   кукла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яблоко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                   гриб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окно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701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806489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5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 местоимением.</a:t>
            </a:r>
          </a:p>
          <a:p>
            <a:endParaRPr lang="ru-RU" sz="4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Медведь, лиса, заяц, мышь, солнце, ветер, облако.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5772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241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Уровни моей успешности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15</cp:revision>
  <dcterms:created xsi:type="dcterms:W3CDTF">2014-01-25T10:37:02Z</dcterms:created>
  <dcterms:modified xsi:type="dcterms:W3CDTF">2020-11-13T11:04:01Z</dcterms:modified>
</cp:coreProperties>
</file>