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0" r:id="rId1"/>
  </p:sldMasterIdLst>
  <p:sldIdLst>
    <p:sldId id="266" r:id="rId2"/>
    <p:sldId id="298" r:id="rId3"/>
    <p:sldId id="297" r:id="rId4"/>
    <p:sldId id="299" r:id="rId5"/>
    <p:sldId id="300" r:id="rId6"/>
    <p:sldId id="278" r:id="rId7"/>
    <p:sldId id="289" r:id="rId8"/>
    <p:sldId id="267" r:id="rId9"/>
    <p:sldId id="279" r:id="rId10"/>
    <p:sldId id="268" r:id="rId11"/>
    <p:sldId id="269" r:id="rId12"/>
    <p:sldId id="290" r:id="rId13"/>
    <p:sldId id="258" r:id="rId14"/>
    <p:sldId id="270" r:id="rId15"/>
    <p:sldId id="271" r:id="rId16"/>
    <p:sldId id="264" r:id="rId17"/>
    <p:sldId id="272" r:id="rId18"/>
    <p:sldId id="273" r:id="rId19"/>
    <p:sldId id="274" r:id="rId20"/>
    <p:sldId id="291" r:id="rId21"/>
    <p:sldId id="275" r:id="rId22"/>
    <p:sldId id="276" r:id="rId23"/>
    <p:sldId id="265" r:id="rId24"/>
    <p:sldId id="277" r:id="rId25"/>
    <p:sldId id="292" r:id="rId26"/>
    <p:sldId id="261" r:id="rId27"/>
    <p:sldId id="259" r:id="rId28"/>
    <p:sldId id="260" r:id="rId29"/>
    <p:sldId id="280" r:id="rId30"/>
    <p:sldId id="293" r:id="rId31"/>
    <p:sldId id="281" r:id="rId32"/>
    <p:sldId id="282" r:id="rId33"/>
    <p:sldId id="294" r:id="rId34"/>
    <p:sldId id="283" r:id="rId35"/>
    <p:sldId id="284" r:id="rId36"/>
    <p:sldId id="285" r:id="rId37"/>
    <p:sldId id="286" r:id="rId38"/>
    <p:sldId id="287" r:id="rId39"/>
    <p:sldId id="288" r:id="rId40"/>
    <p:sldId id="295" r:id="rId41"/>
    <p:sldId id="301" r:id="rId4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3FCD"/>
    <a:srgbClr val="FFFF99"/>
    <a:srgbClr val="FF6600"/>
    <a:srgbClr val="006666"/>
    <a:srgbClr val="669900"/>
    <a:srgbClr val="3B3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7" autoAdjust="0"/>
    <p:restoredTop sz="94670" autoAdjust="0"/>
  </p:normalViewPr>
  <p:slideViewPr>
    <p:cSldViewPr>
      <p:cViewPr>
        <p:scale>
          <a:sx n="119" d="100"/>
          <a:sy n="119" d="100"/>
        </p:scale>
        <p:origin x="-140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TextBox 3"/>
          <p:cNvSpPr txBox="1"/>
          <p:nvPr/>
        </p:nvSpPr>
        <p:spPr>
          <a:xfrm>
            <a:off x="1828800" y="3159125"/>
            <a:ext cx="457200" cy="1035050"/>
          </a:xfrm>
          <a:prstGeom prst="rect">
            <a:avLst/>
          </a:prstGeom>
          <a:noFill/>
        </p:spPr>
        <p:txBody>
          <a:bodyPr lIns="0" tIns="9144" rIns="0" bIns="9144" anchor="ctr">
            <a:spAutoFit/>
          </a:bodyPr>
          <a:lstStyle/>
          <a:p>
            <a:pPr>
              <a:defRPr/>
            </a:pPr>
            <a:r>
              <a:rPr lang="en-US" sz="6600" dirty="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lstStyle>
            <a:lvl1pPr>
              <a:defRPr sz="600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133600" y="3375491"/>
            <a:ext cx="6172200" cy="6858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5" name="Date Placeholder 14"/>
          <p:cNvSpPr>
            <a:spLocks noGrp="1"/>
          </p:cNvSpPr>
          <p:nvPr>
            <p:ph type="dt" sz="half" idx="10"/>
          </p:nvPr>
        </p:nvSpPr>
        <p:spPr/>
        <p:txBody>
          <a:bodyPr/>
          <a:lstStyle>
            <a:lvl1pPr>
              <a:defRPr/>
            </a:lvl1pPr>
          </a:lstStyle>
          <a:p>
            <a:pPr>
              <a:defRPr/>
            </a:pPr>
            <a:endParaRPr lang="ru-RU" altLang="ru-RU"/>
          </a:p>
        </p:txBody>
      </p:sp>
      <p:sp>
        <p:nvSpPr>
          <p:cNvPr id="6" name="Slide Number Placeholder 15"/>
          <p:cNvSpPr>
            <a:spLocks noGrp="1"/>
          </p:cNvSpPr>
          <p:nvPr>
            <p:ph type="sldNum" sz="quarter" idx="11"/>
          </p:nvPr>
        </p:nvSpPr>
        <p:spPr/>
        <p:txBody>
          <a:bodyPr/>
          <a:lstStyle>
            <a:lvl1pPr>
              <a:defRPr/>
            </a:lvl1pPr>
          </a:lstStyle>
          <a:p>
            <a:pPr>
              <a:defRPr/>
            </a:pPr>
            <a:fld id="{B0B014FD-1FA0-4954-8360-CC41C76CC52A}" type="slidenum">
              <a:rPr lang="ru-RU" altLang="ru-RU"/>
              <a:pPr>
                <a:defRPr/>
              </a:pPr>
              <a:t>‹#›</a:t>
            </a:fld>
            <a:endParaRPr lang="ru-RU" altLang="ru-RU"/>
          </a:p>
        </p:txBody>
      </p:sp>
      <p:sp>
        <p:nvSpPr>
          <p:cNvPr id="7" name="Footer Placeholder 16"/>
          <p:cNvSpPr>
            <a:spLocks noGrp="1"/>
          </p:cNvSpPr>
          <p:nvPr>
            <p:ph type="ftr" sz="quarter" idx="12"/>
          </p:nvPr>
        </p:nvSpPr>
        <p:spPr/>
        <p:txBody>
          <a:bodyPr/>
          <a:lstStyle>
            <a:lvl1pPr>
              <a:defRPr/>
            </a:lvl1pPr>
          </a:lstStyle>
          <a:p>
            <a:pPr>
              <a:defRPr/>
            </a:pPr>
            <a:endParaRPr lang="ru-RU" altLang="ru-RU"/>
          </a:p>
        </p:txBody>
      </p:sp>
    </p:spTree>
    <p:extLst>
      <p:ext uri="{BB962C8B-B14F-4D97-AF65-F5344CB8AC3E}">
        <p14:creationId xmlns:p14="http://schemas.microsoft.com/office/powerpoint/2010/main" val="6707989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endParaRPr lang="ru-RU" altLang="ru-RU"/>
          </a:p>
        </p:txBody>
      </p:sp>
      <p:sp>
        <p:nvSpPr>
          <p:cNvPr id="5" name="Footer Placeholder 4"/>
          <p:cNvSpPr>
            <a:spLocks noGrp="1"/>
          </p:cNvSpPr>
          <p:nvPr>
            <p:ph type="ftr" sz="quarter" idx="11"/>
          </p:nvPr>
        </p:nvSpPr>
        <p:spPr/>
        <p:txBody>
          <a:bodyPr/>
          <a:lstStyle>
            <a:lvl1pPr>
              <a:defRPr/>
            </a:lvl1pPr>
          </a:lstStyle>
          <a:p>
            <a:pPr>
              <a:defRPr/>
            </a:pPr>
            <a:endParaRPr lang="ru-RU" altLang="ru-RU"/>
          </a:p>
        </p:txBody>
      </p:sp>
      <p:sp>
        <p:nvSpPr>
          <p:cNvPr id="6" name="Slide Number Placeholder 5"/>
          <p:cNvSpPr>
            <a:spLocks noGrp="1"/>
          </p:cNvSpPr>
          <p:nvPr>
            <p:ph type="sldNum" sz="quarter" idx="12"/>
          </p:nvPr>
        </p:nvSpPr>
        <p:spPr/>
        <p:txBody>
          <a:bodyPr/>
          <a:lstStyle>
            <a:lvl1pPr>
              <a:defRPr/>
            </a:lvl1pPr>
          </a:lstStyle>
          <a:p>
            <a:pPr>
              <a:defRPr/>
            </a:pPr>
            <a:fld id="{F30C95A9-A6DC-4B74-89E4-77D1437E25E2}" type="slidenum">
              <a:rPr lang="ru-RU" altLang="ru-RU"/>
              <a:pPr>
                <a:defRPr/>
              </a:pPr>
              <a:t>‹#›</a:t>
            </a:fld>
            <a:endParaRPr lang="ru-RU" altLang="ru-RU"/>
          </a:p>
        </p:txBody>
      </p:sp>
    </p:spTree>
    <p:extLst>
      <p:ext uri="{BB962C8B-B14F-4D97-AF65-F5344CB8AC3E}">
        <p14:creationId xmlns:p14="http://schemas.microsoft.com/office/powerpoint/2010/main" val="3455366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endParaRPr lang="ru-RU" altLang="ru-RU"/>
          </a:p>
        </p:txBody>
      </p:sp>
      <p:sp>
        <p:nvSpPr>
          <p:cNvPr id="5" name="Footer Placeholder 4"/>
          <p:cNvSpPr>
            <a:spLocks noGrp="1"/>
          </p:cNvSpPr>
          <p:nvPr>
            <p:ph type="ftr" sz="quarter" idx="11"/>
          </p:nvPr>
        </p:nvSpPr>
        <p:spPr/>
        <p:txBody>
          <a:bodyPr/>
          <a:lstStyle>
            <a:lvl1pPr>
              <a:defRPr/>
            </a:lvl1pPr>
          </a:lstStyle>
          <a:p>
            <a:pPr>
              <a:defRPr/>
            </a:pPr>
            <a:endParaRPr lang="ru-RU" altLang="ru-RU"/>
          </a:p>
        </p:txBody>
      </p:sp>
      <p:sp>
        <p:nvSpPr>
          <p:cNvPr id="6" name="Slide Number Placeholder 5"/>
          <p:cNvSpPr>
            <a:spLocks noGrp="1"/>
          </p:cNvSpPr>
          <p:nvPr>
            <p:ph type="sldNum" sz="quarter" idx="12"/>
          </p:nvPr>
        </p:nvSpPr>
        <p:spPr/>
        <p:txBody>
          <a:bodyPr/>
          <a:lstStyle>
            <a:lvl1pPr>
              <a:defRPr/>
            </a:lvl1pPr>
          </a:lstStyle>
          <a:p>
            <a:pPr>
              <a:defRPr/>
            </a:pPr>
            <a:fld id="{9E0744E5-C25F-420E-AEC9-3A5E349E0B82}" type="slidenum">
              <a:rPr lang="ru-RU" altLang="ru-RU"/>
              <a:pPr>
                <a:defRPr/>
              </a:pPr>
              <a:t>‹#›</a:t>
            </a:fld>
            <a:endParaRPr lang="ru-RU" altLang="ru-RU"/>
          </a:p>
        </p:txBody>
      </p:sp>
    </p:spTree>
    <p:extLst>
      <p:ext uri="{BB962C8B-B14F-4D97-AF65-F5344CB8AC3E}">
        <p14:creationId xmlns:p14="http://schemas.microsoft.com/office/powerpoint/2010/main" val="3534477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Title 12"/>
          <p:cNvSpPr>
            <a:spLocks noGrp="1"/>
          </p:cNvSpPr>
          <p:nvPr>
            <p:ph type="title"/>
          </p:nvPr>
        </p:nvSpPr>
        <p:spPr/>
        <p:txBody>
          <a:bodyPr/>
          <a:lstStyle/>
          <a:p>
            <a:r>
              <a:rPr lang="ru-RU" smtClean="0"/>
              <a:t>Образец заголовка</a:t>
            </a:r>
            <a:endParaRPr lang="en-US"/>
          </a:p>
        </p:txBody>
      </p:sp>
      <p:sp>
        <p:nvSpPr>
          <p:cNvPr id="4" name="Date Placeholder 3"/>
          <p:cNvSpPr>
            <a:spLocks noGrp="1"/>
          </p:cNvSpPr>
          <p:nvPr>
            <p:ph type="dt" sz="half" idx="10"/>
          </p:nvPr>
        </p:nvSpPr>
        <p:spPr/>
        <p:txBody>
          <a:bodyPr/>
          <a:lstStyle>
            <a:lvl1pPr>
              <a:defRPr/>
            </a:lvl1pPr>
          </a:lstStyle>
          <a:p>
            <a:pPr>
              <a:defRPr/>
            </a:pPr>
            <a:endParaRPr lang="ru-RU" altLang="ru-RU"/>
          </a:p>
        </p:txBody>
      </p:sp>
      <p:sp>
        <p:nvSpPr>
          <p:cNvPr id="5" name="Footer Placeholder 4"/>
          <p:cNvSpPr>
            <a:spLocks noGrp="1"/>
          </p:cNvSpPr>
          <p:nvPr>
            <p:ph type="ftr" sz="quarter" idx="11"/>
          </p:nvPr>
        </p:nvSpPr>
        <p:spPr/>
        <p:txBody>
          <a:bodyPr/>
          <a:lstStyle>
            <a:lvl1pPr>
              <a:defRPr/>
            </a:lvl1pPr>
          </a:lstStyle>
          <a:p>
            <a:pPr>
              <a:defRPr/>
            </a:pPr>
            <a:endParaRPr lang="ru-RU" altLang="ru-RU"/>
          </a:p>
        </p:txBody>
      </p:sp>
      <p:sp>
        <p:nvSpPr>
          <p:cNvPr id="6" name="Slide Number Placeholder 5"/>
          <p:cNvSpPr>
            <a:spLocks noGrp="1"/>
          </p:cNvSpPr>
          <p:nvPr>
            <p:ph type="sldNum" sz="quarter" idx="12"/>
          </p:nvPr>
        </p:nvSpPr>
        <p:spPr/>
        <p:txBody>
          <a:bodyPr/>
          <a:lstStyle>
            <a:lvl1pPr>
              <a:defRPr/>
            </a:lvl1pPr>
          </a:lstStyle>
          <a:p>
            <a:pPr>
              <a:defRPr/>
            </a:pPr>
            <a:fld id="{A1241400-2CBE-4F2D-B60C-B111245BFD1D}" type="slidenum">
              <a:rPr lang="ru-RU" altLang="ru-RU"/>
              <a:pPr>
                <a:defRPr/>
              </a:pPr>
              <a:t>‹#›</a:t>
            </a:fld>
            <a:endParaRPr lang="ru-RU" altLang="ru-RU"/>
          </a:p>
        </p:txBody>
      </p:sp>
    </p:spTree>
    <p:extLst>
      <p:ext uri="{BB962C8B-B14F-4D97-AF65-F5344CB8AC3E}">
        <p14:creationId xmlns:p14="http://schemas.microsoft.com/office/powerpoint/2010/main" val="2762480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5" name="TextBox 4"/>
          <p:cNvSpPr txBox="1"/>
          <p:nvPr/>
        </p:nvSpPr>
        <p:spPr>
          <a:xfrm>
            <a:off x="4267200" y="4075113"/>
            <a:ext cx="457200" cy="1014412"/>
          </a:xfrm>
          <a:prstGeom prst="rect">
            <a:avLst/>
          </a:prstGeom>
          <a:noFill/>
        </p:spPr>
        <p:txBody>
          <a:bodyPr lIns="0" tIns="0" rIns="0" bIns="0">
            <a:spAutoFit/>
          </a:bodyPr>
          <a:lstStyle/>
          <a:p>
            <a:pPr>
              <a:defRPr/>
            </a:pPr>
            <a:r>
              <a:rPr lang="en-US" sz="6600" dirty="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ru-RU" smtClean="0"/>
              <a:t>Образец заголовка</a:t>
            </a:r>
            <a:endParaRPr lang="en-US" dirty="0"/>
          </a:p>
        </p:txBody>
      </p:sp>
      <p:sp>
        <p:nvSpPr>
          <p:cNvPr id="6" name="Date Placeholder 11"/>
          <p:cNvSpPr>
            <a:spLocks noGrp="1"/>
          </p:cNvSpPr>
          <p:nvPr>
            <p:ph type="dt" sz="half" idx="10"/>
          </p:nvPr>
        </p:nvSpPr>
        <p:spPr/>
        <p:txBody>
          <a:bodyPr/>
          <a:lstStyle>
            <a:lvl1pPr>
              <a:defRPr/>
            </a:lvl1pPr>
          </a:lstStyle>
          <a:p>
            <a:pPr>
              <a:defRPr/>
            </a:pPr>
            <a:endParaRPr lang="ru-RU" altLang="ru-RU"/>
          </a:p>
        </p:txBody>
      </p:sp>
      <p:sp>
        <p:nvSpPr>
          <p:cNvPr id="7" name="Slide Number Placeholder 12"/>
          <p:cNvSpPr>
            <a:spLocks noGrp="1"/>
          </p:cNvSpPr>
          <p:nvPr>
            <p:ph type="sldNum" sz="quarter" idx="11"/>
          </p:nvPr>
        </p:nvSpPr>
        <p:spPr/>
        <p:txBody>
          <a:bodyPr/>
          <a:lstStyle>
            <a:lvl1pPr>
              <a:defRPr/>
            </a:lvl1pPr>
          </a:lstStyle>
          <a:p>
            <a:pPr>
              <a:defRPr/>
            </a:pPr>
            <a:fld id="{88FACC2D-426D-4EF5-87C5-24EBB60FA21F}" type="slidenum">
              <a:rPr lang="ru-RU" altLang="ru-RU"/>
              <a:pPr>
                <a:defRPr/>
              </a:pPr>
              <a:t>‹#›</a:t>
            </a:fld>
            <a:endParaRPr lang="ru-RU" altLang="ru-RU"/>
          </a:p>
        </p:txBody>
      </p:sp>
      <p:sp>
        <p:nvSpPr>
          <p:cNvPr id="8" name="Footer Placeholder 13"/>
          <p:cNvSpPr>
            <a:spLocks noGrp="1"/>
          </p:cNvSpPr>
          <p:nvPr>
            <p:ph type="ftr" sz="quarter" idx="12"/>
          </p:nvPr>
        </p:nvSpPr>
        <p:spPr/>
        <p:txBody>
          <a:bodyPr/>
          <a:lstStyle>
            <a:lvl1pPr>
              <a:defRPr/>
            </a:lvl1pPr>
          </a:lstStyle>
          <a:p>
            <a:pPr>
              <a:defRPr/>
            </a:pPr>
            <a:endParaRPr lang="ru-RU" altLang="ru-RU"/>
          </a:p>
        </p:txBody>
      </p:sp>
    </p:spTree>
    <p:extLst>
      <p:ext uri="{BB962C8B-B14F-4D97-AF65-F5344CB8AC3E}">
        <p14:creationId xmlns:p14="http://schemas.microsoft.com/office/powerpoint/2010/main" val="2199767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ru-RU" smtClean="0"/>
              <a:t>Образец заголовка</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Date Placeholder 3"/>
          <p:cNvSpPr>
            <a:spLocks noGrp="1"/>
          </p:cNvSpPr>
          <p:nvPr>
            <p:ph type="dt" sz="half" idx="15"/>
          </p:nvPr>
        </p:nvSpPr>
        <p:spPr/>
        <p:txBody>
          <a:bodyPr/>
          <a:lstStyle>
            <a:lvl1pPr>
              <a:defRPr/>
            </a:lvl1pPr>
          </a:lstStyle>
          <a:p>
            <a:pPr>
              <a:defRPr/>
            </a:pPr>
            <a:endParaRPr lang="ru-RU" altLang="ru-RU"/>
          </a:p>
        </p:txBody>
      </p:sp>
      <p:sp>
        <p:nvSpPr>
          <p:cNvPr id="8" name="Footer Placeholder 4"/>
          <p:cNvSpPr>
            <a:spLocks noGrp="1"/>
          </p:cNvSpPr>
          <p:nvPr>
            <p:ph type="ftr" sz="quarter" idx="16"/>
          </p:nvPr>
        </p:nvSpPr>
        <p:spPr/>
        <p:txBody>
          <a:bodyPr/>
          <a:lstStyle>
            <a:lvl1pPr>
              <a:defRPr/>
            </a:lvl1pPr>
          </a:lstStyle>
          <a:p>
            <a:pPr>
              <a:defRPr/>
            </a:pPr>
            <a:endParaRPr lang="ru-RU" altLang="ru-RU"/>
          </a:p>
        </p:txBody>
      </p:sp>
      <p:sp>
        <p:nvSpPr>
          <p:cNvPr id="9" name="Slide Number Placeholder 5"/>
          <p:cNvSpPr>
            <a:spLocks noGrp="1"/>
          </p:cNvSpPr>
          <p:nvPr>
            <p:ph type="sldNum" sz="quarter" idx="17"/>
          </p:nvPr>
        </p:nvSpPr>
        <p:spPr/>
        <p:txBody>
          <a:bodyPr/>
          <a:lstStyle>
            <a:lvl1pPr>
              <a:defRPr/>
            </a:lvl1pPr>
          </a:lstStyle>
          <a:p>
            <a:pPr>
              <a:defRPr/>
            </a:pPr>
            <a:fld id="{F6F8DF31-2078-4B6E-8743-AAE66F9AA7F7}" type="slidenum">
              <a:rPr lang="ru-RU" altLang="ru-RU"/>
              <a:pPr>
                <a:defRPr/>
              </a:pPr>
              <a:t>‹#›</a:t>
            </a:fld>
            <a:endParaRPr lang="ru-RU" altLang="ru-RU"/>
          </a:p>
        </p:txBody>
      </p:sp>
    </p:spTree>
    <p:extLst>
      <p:ext uri="{BB962C8B-B14F-4D97-AF65-F5344CB8AC3E}">
        <p14:creationId xmlns:p14="http://schemas.microsoft.com/office/powerpoint/2010/main" val="3562312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7" name="TextBox 6"/>
          <p:cNvSpPr txBox="1"/>
          <p:nvPr/>
        </p:nvSpPr>
        <p:spPr>
          <a:xfrm>
            <a:off x="1057275" y="520700"/>
            <a:ext cx="457200" cy="922338"/>
          </a:xfrm>
          <a:prstGeom prst="rect">
            <a:avLst/>
          </a:prstGeom>
          <a:noFill/>
        </p:spPr>
        <p:txBody>
          <a:bodyPr lIns="0" tIns="0" rIns="0" bIns="0">
            <a:spAutoFit/>
          </a:bodyPr>
          <a:lstStyle/>
          <a:p>
            <a:pPr>
              <a:defRPr/>
            </a:pPr>
            <a:r>
              <a:rPr lang="en-US" sz="6000" dirty="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8" name="TextBox 7"/>
          <p:cNvSpPr txBox="1"/>
          <p:nvPr/>
        </p:nvSpPr>
        <p:spPr>
          <a:xfrm>
            <a:off x="4779963" y="520700"/>
            <a:ext cx="457200" cy="922338"/>
          </a:xfrm>
          <a:prstGeom prst="rect">
            <a:avLst/>
          </a:prstGeom>
          <a:noFill/>
        </p:spPr>
        <p:txBody>
          <a:bodyPr lIns="0" tIns="0" rIns="0" bIns="0">
            <a:spAutoFit/>
          </a:bodyPr>
          <a:lstStyle/>
          <a:p>
            <a:pPr>
              <a:defRPr/>
            </a:pPr>
            <a:r>
              <a:rPr lang="en-US" sz="6000" dirty="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1341120" y="661976"/>
            <a:ext cx="3273552" cy="639762"/>
          </a:xfrm>
        </p:spPr>
        <p:txBody>
          <a:bodyP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29200" y="661976"/>
            <a:ext cx="3273552" cy="639762"/>
          </a:xfrm>
        </p:spPr>
        <p:txBody>
          <a:bodyP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2" name="Title 11"/>
          <p:cNvSpPr>
            <a:spLocks noGrp="1"/>
          </p:cNvSpPr>
          <p:nvPr>
            <p:ph type="title"/>
          </p:nvPr>
        </p:nvSpPr>
        <p:spPr/>
        <p:txBody>
          <a:bodyPr/>
          <a:lstStyle/>
          <a:p>
            <a:r>
              <a:rPr lang="ru-RU" smtClean="0"/>
              <a:t>Образец заголовка</a:t>
            </a:r>
            <a:endParaRPr lang="en-US" dirty="0"/>
          </a:p>
        </p:txBody>
      </p:sp>
      <p:sp>
        <p:nvSpPr>
          <p:cNvPr id="9" name="Date Placeholder 13"/>
          <p:cNvSpPr>
            <a:spLocks noGrp="1"/>
          </p:cNvSpPr>
          <p:nvPr>
            <p:ph type="dt" sz="half" idx="10"/>
          </p:nvPr>
        </p:nvSpPr>
        <p:spPr/>
        <p:txBody>
          <a:bodyPr/>
          <a:lstStyle>
            <a:lvl1pPr>
              <a:defRPr/>
            </a:lvl1pPr>
          </a:lstStyle>
          <a:p>
            <a:pPr>
              <a:defRPr/>
            </a:pPr>
            <a:endParaRPr lang="ru-RU" altLang="ru-RU"/>
          </a:p>
        </p:txBody>
      </p:sp>
      <p:sp>
        <p:nvSpPr>
          <p:cNvPr id="10" name="Slide Number Placeholder 14"/>
          <p:cNvSpPr>
            <a:spLocks noGrp="1"/>
          </p:cNvSpPr>
          <p:nvPr>
            <p:ph type="sldNum" sz="quarter" idx="11"/>
          </p:nvPr>
        </p:nvSpPr>
        <p:spPr/>
        <p:txBody>
          <a:bodyPr/>
          <a:lstStyle>
            <a:lvl1pPr>
              <a:defRPr/>
            </a:lvl1pPr>
          </a:lstStyle>
          <a:p>
            <a:pPr>
              <a:defRPr/>
            </a:pPr>
            <a:fld id="{91D0598C-6FA7-4665-AFF6-7A88D68BE6C8}" type="slidenum">
              <a:rPr lang="ru-RU" altLang="ru-RU"/>
              <a:pPr>
                <a:defRPr/>
              </a:pPr>
              <a:t>‹#›</a:t>
            </a:fld>
            <a:endParaRPr lang="ru-RU" altLang="ru-RU"/>
          </a:p>
        </p:txBody>
      </p:sp>
      <p:sp>
        <p:nvSpPr>
          <p:cNvPr id="11" name="Footer Placeholder 15"/>
          <p:cNvSpPr>
            <a:spLocks noGrp="1"/>
          </p:cNvSpPr>
          <p:nvPr>
            <p:ph type="ftr" sz="quarter" idx="12"/>
          </p:nvPr>
        </p:nvSpPr>
        <p:spPr/>
        <p:txBody>
          <a:bodyPr/>
          <a:lstStyle>
            <a:lvl1pPr>
              <a:defRPr/>
            </a:lvl1pPr>
          </a:lstStyle>
          <a:p>
            <a:pPr>
              <a:defRPr/>
            </a:pPr>
            <a:endParaRPr lang="ru-RU" altLang="ru-RU"/>
          </a:p>
        </p:txBody>
      </p:sp>
    </p:spTree>
    <p:extLst>
      <p:ext uri="{BB962C8B-B14F-4D97-AF65-F5344CB8AC3E}">
        <p14:creationId xmlns:p14="http://schemas.microsoft.com/office/powerpoint/2010/main" val="35352453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a:p>
        </p:txBody>
      </p:sp>
      <p:sp>
        <p:nvSpPr>
          <p:cNvPr id="3" name="Date Placeholder 3"/>
          <p:cNvSpPr>
            <a:spLocks noGrp="1"/>
          </p:cNvSpPr>
          <p:nvPr>
            <p:ph type="dt" sz="half" idx="10"/>
          </p:nvPr>
        </p:nvSpPr>
        <p:spPr/>
        <p:txBody>
          <a:bodyPr/>
          <a:lstStyle>
            <a:lvl1pPr>
              <a:defRPr/>
            </a:lvl1pPr>
          </a:lstStyle>
          <a:p>
            <a:pPr>
              <a:defRPr/>
            </a:pPr>
            <a:endParaRPr lang="ru-RU" altLang="ru-RU"/>
          </a:p>
        </p:txBody>
      </p:sp>
      <p:sp>
        <p:nvSpPr>
          <p:cNvPr id="4" name="Footer Placeholder 4"/>
          <p:cNvSpPr>
            <a:spLocks noGrp="1"/>
          </p:cNvSpPr>
          <p:nvPr>
            <p:ph type="ftr" sz="quarter" idx="11"/>
          </p:nvPr>
        </p:nvSpPr>
        <p:spPr/>
        <p:txBody>
          <a:bodyPr/>
          <a:lstStyle>
            <a:lvl1pPr>
              <a:defRPr/>
            </a:lvl1pPr>
          </a:lstStyle>
          <a:p>
            <a:pPr>
              <a:defRPr/>
            </a:pPr>
            <a:endParaRPr lang="ru-RU" altLang="ru-RU"/>
          </a:p>
        </p:txBody>
      </p:sp>
      <p:sp>
        <p:nvSpPr>
          <p:cNvPr id="5" name="Slide Number Placeholder 5"/>
          <p:cNvSpPr>
            <a:spLocks noGrp="1"/>
          </p:cNvSpPr>
          <p:nvPr>
            <p:ph type="sldNum" sz="quarter" idx="12"/>
          </p:nvPr>
        </p:nvSpPr>
        <p:spPr/>
        <p:txBody>
          <a:bodyPr/>
          <a:lstStyle>
            <a:lvl1pPr>
              <a:defRPr/>
            </a:lvl1pPr>
          </a:lstStyle>
          <a:p>
            <a:pPr>
              <a:defRPr/>
            </a:pPr>
            <a:fld id="{4C246534-5AB4-4AAD-9C0B-40D4C0250E9A}" type="slidenum">
              <a:rPr lang="ru-RU" altLang="ru-RU"/>
              <a:pPr>
                <a:defRPr/>
              </a:pPr>
              <a:t>‹#›</a:t>
            </a:fld>
            <a:endParaRPr lang="ru-RU" altLang="ru-RU"/>
          </a:p>
        </p:txBody>
      </p:sp>
    </p:spTree>
    <p:extLst>
      <p:ext uri="{BB962C8B-B14F-4D97-AF65-F5344CB8AC3E}">
        <p14:creationId xmlns:p14="http://schemas.microsoft.com/office/powerpoint/2010/main" val="22072513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ru-RU" altLang="ru-RU"/>
          </a:p>
        </p:txBody>
      </p:sp>
      <p:sp>
        <p:nvSpPr>
          <p:cNvPr id="3" name="Footer Placeholder 4"/>
          <p:cNvSpPr>
            <a:spLocks noGrp="1"/>
          </p:cNvSpPr>
          <p:nvPr>
            <p:ph type="ftr" sz="quarter" idx="11"/>
          </p:nvPr>
        </p:nvSpPr>
        <p:spPr/>
        <p:txBody>
          <a:bodyPr/>
          <a:lstStyle>
            <a:lvl1pPr>
              <a:defRPr/>
            </a:lvl1pPr>
          </a:lstStyle>
          <a:p>
            <a:pPr>
              <a:defRPr/>
            </a:pPr>
            <a:endParaRPr lang="ru-RU" altLang="ru-RU"/>
          </a:p>
        </p:txBody>
      </p:sp>
      <p:sp>
        <p:nvSpPr>
          <p:cNvPr id="4" name="Slide Number Placeholder 5"/>
          <p:cNvSpPr>
            <a:spLocks noGrp="1"/>
          </p:cNvSpPr>
          <p:nvPr>
            <p:ph type="sldNum" sz="quarter" idx="12"/>
          </p:nvPr>
        </p:nvSpPr>
        <p:spPr/>
        <p:txBody>
          <a:bodyPr/>
          <a:lstStyle>
            <a:lvl1pPr>
              <a:defRPr/>
            </a:lvl1pPr>
          </a:lstStyle>
          <a:p>
            <a:pPr>
              <a:defRPr/>
            </a:pPr>
            <a:fld id="{FFCB3B72-8AE8-492D-B6E3-8094396F1893}" type="slidenum">
              <a:rPr lang="ru-RU" altLang="ru-RU"/>
              <a:pPr>
                <a:defRPr/>
              </a:pPr>
              <a:t>‹#›</a:t>
            </a:fld>
            <a:endParaRPr lang="ru-RU" altLang="ru-RU"/>
          </a:p>
        </p:txBody>
      </p:sp>
    </p:spTree>
    <p:extLst>
      <p:ext uri="{BB962C8B-B14F-4D97-AF65-F5344CB8AC3E}">
        <p14:creationId xmlns:p14="http://schemas.microsoft.com/office/powerpoint/2010/main" val="14131482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5" name="TextBox 4"/>
          <p:cNvSpPr txBox="1"/>
          <p:nvPr/>
        </p:nvSpPr>
        <p:spPr>
          <a:xfrm>
            <a:off x="5329238" y="1774825"/>
            <a:ext cx="457200" cy="1230313"/>
          </a:xfrm>
          <a:prstGeom prst="rect">
            <a:avLst/>
          </a:prstGeom>
          <a:noFill/>
        </p:spPr>
        <p:txBody>
          <a:bodyPr lIns="0" tIns="0" rIns="0" bIns="0">
            <a:spAutoFit/>
          </a:bodyPr>
          <a:lstStyle/>
          <a:p>
            <a:pPr>
              <a:defRPr/>
            </a:pPr>
            <a:r>
              <a:rPr lang="en-US" sz="8000" dirty="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715000" y="685801"/>
            <a:ext cx="2590800" cy="34290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8" name="Title 17"/>
          <p:cNvSpPr>
            <a:spLocks noGrp="1"/>
          </p:cNvSpPr>
          <p:nvPr>
            <p:ph type="title"/>
          </p:nvPr>
        </p:nvSpPr>
        <p:spPr/>
        <p:txBody>
          <a:bodyPr/>
          <a:lstStyle/>
          <a:p>
            <a:r>
              <a:rPr lang="ru-RU" smtClean="0"/>
              <a:t>Образец заголовка</a:t>
            </a:r>
            <a:endParaRPr lang="en-US" dirty="0"/>
          </a:p>
        </p:txBody>
      </p:sp>
      <p:sp>
        <p:nvSpPr>
          <p:cNvPr id="6" name="Date Placeholder 14"/>
          <p:cNvSpPr>
            <a:spLocks noGrp="1"/>
          </p:cNvSpPr>
          <p:nvPr>
            <p:ph type="dt" sz="half" idx="10"/>
          </p:nvPr>
        </p:nvSpPr>
        <p:spPr/>
        <p:txBody>
          <a:bodyPr/>
          <a:lstStyle>
            <a:lvl1pPr>
              <a:defRPr/>
            </a:lvl1pPr>
          </a:lstStyle>
          <a:p>
            <a:pPr>
              <a:defRPr/>
            </a:pPr>
            <a:endParaRPr lang="ru-RU" altLang="ru-RU"/>
          </a:p>
        </p:txBody>
      </p:sp>
      <p:sp>
        <p:nvSpPr>
          <p:cNvPr id="7" name="Slide Number Placeholder 15"/>
          <p:cNvSpPr>
            <a:spLocks noGrp="1"/>
          </p:cNvSpPr>
          <p:nvPr>
            <p:ph type="sldNum" sz="quarter" idx="11"/>
          </p:nvPr>
        </p:nvSpPr>
        <p:spPr/>
        <p:txBody>
          <a:bodyPr/>
          <a:lstStyle>
            <a:lvl1pPr>
              <a:defRPr/>
            </a:lvl1pPr>
          </a:lstStyle>
          <a:p>
            <a:pPr>
              <a:defRPr/>
            </a:pPr>
            <a:fld id="{E78ABDDA-10D8-446A-B0C8-7D1241CF7704}" type="slidenum">
              <a:rPr lang="ru-RU" altLang="ru-RU"/>
              <a:pPr>
                <a:defRPr/>
              </a:pPr>
              <a:t>‹#›</a:t>
            </a:fld>
            <a:endParaRPr lang="ru-RU" altLang="ru-RU"/>
          </a:p>
        </p:txBody>
      </p:sp>
      <p:sp>
        <p:nvSpPr>
          <p:cNvPr id="8" name="Footer Placeholder 16"/>
          <p:cNvSpPr>
            <a:spLocks noGrp="1"/>
          </p:cNvSpPr>
          <p:nvPr>
            <p:ph type="ftr" sz="quarter" idx="12"/>
          </p:nvPr>
        </p:nvSpPr>
        <p:spPr/>
        <p:txBody>
          <a:bodyPr/>
          <a:lstStyle>
            <a:lvl1pPr>
              <a:defRPr/>
            </a:lvl1pPr>
          </a:lstStyle>
          <a:p>
            <a:pPr>
              <a:defRPr/>
            </a:pPr>
            <a:endParaRPr lang="ru-RU" altLang="ru-RU"/>
          </a:p>
        </p:txBody>
      </p:sp>
    </p:spTree>
    <p:extLst>
      <p:ext uri="{BB962C8B-B14F-4D97-AF65-F5344CB8AC3E}">
        <p14:creationId xmlns:p14="http://schemas.microsoft.com/office/powerpoint/2010/main" val="4111680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TextBox 4"/>
          <p:cNvSpPr txBox="1"/>
          <p:nvPr/>
        </p:nvSpPr>
        <p:spPr>
          <a:xfrm>
            <a:off x="2435225" y="3332163"/>
            <a:ext cx="457200" cy="922337"/>
          </a:xfrm>
          <a:prstGeom prst="rect">
            <a:avLst/>
          </a:prstGeom>
          <a:noFill/>
        </p:spPr>
        <p:txBody>
          <a:bodyPr lIns="0" tIns="0" rIns="0" bIns="0">
            <a:spAutoFit/>
          </a:bodyPr>
          <a:lstStyle/>
          <a:p>
            <a:pPr>
              <a:defRPr/>
            </a:pPr>
            <a:r>
              <a:rPr lang="en-US" sz="6000" dirty="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a:p>
        </p:txBody>
      </p:sp>
      <p:sp>
        <p:nvSpPr>
          <p:cNvPr id="4" name="Text Placeholder 3"/>
          <p:cNvSpPr>
            <a:spLocks noGrp="1"/>
          </p:cNvSpPr>
          <p:nvPr>
            <p:ph type="body" sz="half" idx="2"/>
          </p:nvPr>
        </p:nvSpPr>
        <p:spPr>
          <a:xfrm>
            <a:off x="2743200" y="3453047"/>
            <a:ext cx="5029200" cy="720804"/>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itle 10"/>
          <p:cNvSpPr>
            <a:spLocks noGrp="1"/>
          </p:cNvSpPr>
          <p:nvPr>
            <p:ph type="title"/>
          </p:nvPr>
        </p:nvSpPr>
        <p:spPr/>
        <p:txBody>
          <a:bodyPr/>
          <a:lstStyle/>
          <a:p>
            <a:r>
              <a:rPr lang="ru-RU" smtClean="0"/>
              <a:t>Образец заголовка</a:t>
            </a:r>
            <a:endParaRPr lang="en-US"/>
          </a:p>
        </p:txBody>
      </p:sp>
      <p:sp>
        <p:nvSpPr>
          <p:cNvPr id="6" name="Date Placeholder 12"/>
          <p:cNvSpPr>
            <a:spLocks noGrp="1"/>
          </p:cNvSpPr>
          <p:nvPr>
            <p:ph type="dt" sz="half" idx="10"/>
          </p:nvPr>
        </p:nvSpPr>
        <p:spPr/>
        <p:txBody>
          <a:bodyPr/>
          <a:lstStyle>
            <a:lvl1pPr>
              <a:defRPr/>
            </a:lvl1pPr>
          </a:lstStyle>
          <a:p>
            <a:pPr>
              <a:defRPr/>
            </a:pPr>
            <a:endParaRPr lang="ru-RU" altLang="ru-RU"/>
          </a:p>
        </p:txBody>
      </p:sp>
      <p:sp>
        <p:nvSpPr>
          <p:cNvPr id="7" name="Slide Number Placeholder 13"/>
          <p:cNvSpPr>
            <a:spLocks noGrp="1"/>
          </p:cNvSpPr>
          <p:nvPr>
            <p:ph type="sldNum" sz="quarter" idx="11"/>
          </p:nvPr>
        </p:nvSpPr>
        <p:spPr/>
        <p:txBody>
          <a:bodyPr/>
          <a:lstStyle>
            <a:lvl1pPr>
              <a:defRPr/>
            </a:lvl1pPr>
          </a:lstStyle>
          <a:p>
            <a:pPr>
              <a:defRPr/>
            </a:pPr>
            <a:fld id="{964C09B6-99C5-47BC-AB07-3ABA0AB280A4}" type="slidenum">
              <a:rPr lang="ru-RU" altLang="ru-RU"/>
              <a:pPr>
                <a:defRPr/>
              </a:pPr>
              <a:t>‹#›</a:t>
            </a:fld>
            <a:endParaRPr lang="ru-RU" altLang="ru-RU"/>
          </a:p>
        </p:txBody>
      </p:sp>
      <p:sp>
        <p:nvSpPr>
          <p:cNvPr id="8" name="Footer Placeholder 14"/>
          <p:cNvSpPr>
            <a:spLocks noGrp="1"/>
          </p:cNvSpPr>
          <p:nvPr>
            <p:ph type="ftr" sz="quarter" idx="12"/>
          </p:nvPr>
        </p:nvSpPr>
        <p:spPr/>
        <p:txBody>
          <a:bodyPr/>
          <a:lstStyle>
            <a:lvl1pPr>
              <a:defRPr/>
            </a:lvl1pPr>
          </a:lstStyle>
          <a:p>
            <a:pPr>
              <a:defRPr/>
            </a:pPr>
            <a:endParaRPr lang="ru-RU" altLang="ru-RU"/>
          </a:p>
        </p:txBody>
      </p:sp>
    </p:spTree>
    <p:extLst>
      <p:ext uri="{BB962C8B-B14F-4D97-AF65-F5344CB8AC3E}">
        <p14:creationId xmlns:p14="http://schemas.microsoft.com/office/powerpoint/2010/main" val="39765389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Placeholder 1"/>
          <p:cNvSpPr>
            <a:spLocks noGrp="1"/>
          </p:cNvSpPr>
          <p:nvPr>
            <p:ph type="title"/>
          </p:nvPr>
        </p:nvSpPr>
        <p:spPr>
          <a:xfrm>
            <a:off x="777875" y="4876800"/>
            <a:ext cx="7543800" cy="9144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2133600" y="685800"/>
            <a:ext cx="6096000" cy="3657600"/>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pPr>
              <a:defRPr/>
            </a:pPr>
            <a:endParaRPr lang="ru-RU" altLang="ru-RU"/>
          </a:p>
        </p:txBody>
      </p:sp>
      <p:sp>
        <p:nvSpPr>
          <p:cNvPr id="5" name="Footer Placeholder 4"/>
          <p:cNvSpPr>
            <a:spLocks noGrp="1"/>
          </p:cNvSpPr>
          <p:nvPr>
            <p:ph type="ftr" sz="quarter" idx="3"/>
          </p:nvPr>
        </p:nvSpPr>
        <p:spPr>
          <a:xfrm>
            <a:off x="822325"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pPr>
              <a:defRPr/>
            </a:pPr>
            <a:endParaRPr lang="ru-RU" altLang="ru-RU"/>
          </a:p>
        </p:txBody>
      </p:sp>
      <p:sp>
        <p:nvSpPr>
          <p:cNvPr id="6" name="Slide Number Placeholder 5"/>
          <p:cNvSpPr>
            <a:spLocks noGrp="1"/>
          </p:cNvSpPr>
          <p:nvPr>
            <p:ph type="sldNum" sz="quarter" idx="4"/>
          </p:nvPr>
        </p:nvSpPr>
        <p:spPr>
          <a:xfrm>
            <a:off x="822325" y="5842000"/>
            <a:ext cx="2133600" cy="304800"/>
          </a:xfrm>
          <a:prstGeom prst="rect">
            <a:avLst/>
          </a:prstGeom>
        </p:spPr>
        <p:txBody>
          <a:bodyPr vert="horz" lIns="91440" tIns="45720" rIns="91440" bIns="9144" rtlCol="0" anchor="b"/>
          <a:lstStyle>
            <a:lvl1pPr algn="l">
              <a:defRPr sz="1600" smtClean="0">
                <a:solidFill>
                  <a:schemeClr val="tx1">
                    <a:alpha val="60000"/>
                  </a:schemeClr>
                </a:solidFill>
                <a:effectLst/>
              </a:defRPr>
            </a:lvl1pPr>
          </a:lstStyle>
          <a:p>
            <a:pPr>
              <a:defRPr/>
            </a:pPr>
            <a:fld id="{8EA592A0-2D78-4020-9F4A-3E1396E63AEA}" type="slidenum">
              <a:rPr lang="ru-RU" altLang="ru-RU"/>
              <a:pPr>
                <a:defRPr/>
              </a:pPr>
              <a:t>‹#›</a:t>
            </a:fld>
            <a:endParaRPr lang="ru-RU" altLang="ru-RU"/>
          </a:p>
        </p:txBody>
      </p:sp>
    </p:spTree>
  </p:cSld>
  <p:clrMap bg1="dk1" tx1="lt1" bg2="dk2" tx2="lt2" accent1="accent1" accent2="accent2" accent3="accent3" accent4="accent4" accent5="accent5" accent6="accent6" hlink="hlink" folHlink="folHlink"/>
  <p:sldLayoutIdLst>
    <p:sldLayoutId id="2147483833" r:id="rId1"/>
    <p:sldLayoutId id="2147483827" r:id="rId2"/>
    <p:sldLayoutId id="2147483834" r:id="rId3"/>
    <p:sldLayoutId id="2147483828" r:id="rId4"/>
    <p:sldLayoutId id="2147483835" r:id="rId5"/>
    <p:sldLayoutId id="2147483829" r:id="rId6"/>
    <p:sldLayoutId id="2147483830" r:id="rId7"/>
    <p:sldLayoutId id="2147483836" r:id="rId8"/>
    <p:sldLayoutId id="2147483837" r:id="rId9"/>
    <p:sldLayoutId id="2147483831" r:id="rId10"/>
    <p:sldLayoutId id="2147483832" r:id="rId11"/>
  </p:sldLayoutIdLst>
  <p:txStyles>
    <p:titleStyle>
      <a:lvl1pPr algn="l" rtl="0" fontAlgn="base">
        <a:spcBef>
          <a:spcPct val="0"/>
        </a:spcBef>
        <a:spcAft>
          <a:spcPct val="0"/>
        </a:spcAft>
        <a:defRPr sz="4900" kern="1200">
          <a:solidFill>
            <a:schemeClr val="tx1"/>
          </a:solidFill>
          <a:effectLst>
            <a:outerShdw blurRad="38100" dist="38100" dir="2700000" algn="tl">
              <a:srgbClr val="000000">
                <a:alpha val="43137"/>
              </a:srgbClr>
            </a:outerShdw>
          </a:effectLst>
          <a:latin typeface="+mj-lt"/>
          <a:ea typeface="+mj-ea"/>
          <a:cs typeface="+mj-cs"/>
        </a:defRPr>
      </a:lvl1pPr>
      <a:lvl2pPr algn="l" rtl="0" fontAlgn="base">
        <a:spcBef>
          <a:spcPct val="0"/>
        </a:spcBef>
        <a:spcAft>
          <a:spcPct val="0"/>
        </a:spcAft>
        <a:defRPr sz="4900">
          <a:solidFill>
            <a:schemeClr val="tx1"/>
          </a:solidFill>
          <a:latin typeface="Palatino Linotype" pitchFamily="18" charset="0"/>
        </a:defRPr>
      </a:lvl2pPr>
      <a:lvl3pPr algn="l" rtl="0" fontAlgn="base">
        <a:spcBef>
          <a:spcPct val="0"/>
        </a:spcBef>
        <a:spcAft>
          <a:spcPct val="0"/>
        </a:spcAft>
        <a:defRPr sz="4900">
          <a:solidFill>
            <a:schemeClr val="tx1"/>
          </a:solidFill>
          <a:latin typeface="Palatino Linotype" pitchFamily="18" charset="0"/>
        </a:defRPr>
      </a:lvl3pPr>
      <a:lvl4pPr algn="l" rtl="0" fontAlgn="base">
        <a:spcBef>
          <a:spcPct val="0"/>
        </a:spcBef>
        <a:spcAft>
          <a:spcPct val="0"/>
        </a:spcAft>
        <a:defRPr sz="4900">
          <a:solidFill>
            <a:schemeClr val="tx1"/>
          </a:solidFill>
          <a:latin typeface="Palatino Linotype" pitchFamily="18" charset="0"/>
        </a:defRPr>
      </a:lvl4pPr>
      <a:lvl5pPr algn="l" rtl="0" fontAlgn="base">
        <a:spcBef>
          <a:spcPct val="0"/>
        </a:spcBef>
        <a:spcAft>
          <a:spcPct val="0"/>
        </a:spcAft>
        <a:defRPr sz="4900">
          <a:solidFill>
            <a:schemeClr val="tx1"/>
          </a:solidFill>
          <a:latin typeface="Palatino Linotype"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55588" algn="l" rtl="0" fontAlgn="base">
        <a:spcBef>
          <a:spcPct val="20000"/>
        </a:spcBef>
        <a:spcAft>
          <a:spcPct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39763" indent="-255588" algn="l" rtl="0" fontAlgn="base">
        <a:spcBef>
          <a:spcPct val="20000"/>
        </a:spcBef>
        <a:spcAft>
          <a:spcPct val="0"/>
        </a:spcAft>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4888" indent="-255588" algn="l" rtl="0" fontAlgn="base">
        <a:spcBef>
          <a:spcPct val="20000"/>
        </a:spcBef>
        <a:spcAft>
          <a:spcPct val="0"/>
        </a:spcAft>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5588" algn="l" rtl="0" fontAlgn="base">
        <a:spcBef>
          <a:spcPct val="20000"/>
        </a:spcBef>
        <a:spcAft>
          <a:spcPct val="0"/>
        </a:spcAft>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4650" indent="-255588" algn="l" rtl="0" fontAlgn="base">
        <a:spcBef>
          <a:spcPct val="20000"/>
        </a:spcBef>
        <a:spcAft>
          <a:spcPct val="0"/>
        </a:spcAft>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1538" y="2674938"/>
            <a:ext cx="7408862" cy="754062"/>
          </a:xfrm>
        </p:spPr>
        <p:txBody>
          <a:bodyPr/>
          <a:lstStyle/>
          <a:p>
            <a:pPr marL="0" indent="0" algn="ctr" fontAlgn="auto">
              <a:spcAft>
                <a:spcPts val="0"/>
              </a:spcAft>
              <a:buFont typeface="Symbol" pitchFamily="18" charset="2"/>
              <a:buNone/>
              <a:defRPr/>
            </a:pPr>
            <a:r>
              <a:rPr lang="ru-RU" altLang="ru-RU" sz="3200" dirty="0">
                <a:solidFill>
                  <a:schemeClr val="tx2">
                    <a:lumMod val="50000"/>
                  </a:schemeClr>
                </a:solidFill>
              </a:rPr>
              <a:t>Виды программного обеспечения</a:t>
            </a:r>
          </a:p>
          <a:p>
            <a:pPr marL="0" indent="0" fontAlgn="auto">
              <a:spcAft>
                <a:spcPts val="0"/>
              </a:spcAft>
              <a:buFont typeface="Symbol" pitchFamily="18" charset="2"/>
              <a:buNone/>
              <a:defRPr/>
            </a:pPr>
            <a:endParaRPr lang="ru-RU" b="1" dirty="0"/>
          </a:p>
        </p:txBody>
      </p:sp>
      <p:sp>
        <p:nvSpPr>
          <p:cNvPr id="8195" name="Заголовок 2"/>
          <p:cNvSpPr>
            <a:spLocks noGrp="1"/>
          </p:cNvSpPr>
          <p:nvPr>
            <p:ph type="title"/>
          </p:nvPr>
        </p:nvSpPr>
        <p:spPr>
          <a:xfrm>
            <a:off x="827088" y="476250"/>
            <a:ext cx="7543800" cy="914400"/>
          </a:xfrm>
        </p:spPr>
        <p:txBody>
          <a:bodyPr/>
          <a:lstStyle/>
          <a:p>
            <a:pPr algn="ctr" fontAlgn="auto">
              <a:spcAft>
                <a:spcPts val="0"/>
              </a:spcAft>
              <a:defRPr/>
            </a:pPr>
            <a:r>
              <a:rPr lang="ru-RU" altLang="ru-RU" sz="2400" dirty="0" smtClean="0"/>
              <a:t>СПБГБПОУ «Индустриально-судостроительный лицей»</a:t>
            </a:r>
            <a:br>
              <a:rPr lang="ru-RU" altLang="ru-RU" sz="2400" dirty="0" smtClean="0"/>
            </a:br>
            <a:r>
              <a:rPr lang="ru-RU" altLang="ru-RU" sz="2400" dirty="0" smtClean="0"/>
              <a:t>Информатика и ИКТ</a:t>
            </a:r>
          </a:p>
        </p:txBody>
      </p:sp>
      <p:sp>
        <p:nvSpPr>
          <p:cNvPr id="7172" name="TextBox 3"/>
          <p:cNvSpPr txBox="1">
            <a:spLocks noChangeArrowheads="1"/>
          </p:cNvSpPr>
          <p:nvPr/>
        </p:nvSpPr>
        <p:spPr bwMode="auto">
          <a:xfrm>
            <a:off x="468313" y="6092825"/>
            <a:ext cx="24479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r>
              <a:rPr lang="ru-RU" altLang="ru-RU"/>
              <a:t>Преподаватель</a:t>
            </a:r>
          </a:p>
          <a:p>
            <a:pPr eaLnBrk="1" hangingPunct="1"/>
            <a:r>
              <a:rPr lang="ru-RU" altLang="ru-RU"/>
              <a:t>Красилов В.В.</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idx="1"/>
          </p:nvPr>
        </p:nvSpPr>
        <p:spPr>
          <a:xfrm>
            <a:off x="468313" y="188913"/>
            <a:ext cx="8229600" cy="6480175"/>
          </a:xfrm>
        </p:spPr>
        <p:txBody>
          <a:bodyPr/>
          <a:lstStyle/>
          <a:p>
            <a:pPr marL="274320" indent="-256032" algn="ctr" fontAlgn="auto">
              <a:spcAft>
                <a:spcPts val="0"/>
              </a:spcAft>
              <a:buFont typeface="Wingdings" pitchFamily="2" charset="2"/>
              <a:buNone/>
              <a:defRPr/>
            </a:pPr>
            <a:r>
              <a:rPr lang="ru-RU" altLang="ru-RU" b="1" u="sng" smtClean="0">
                <a:latin typeface="Times New Roman" pitchFamily="18" charset="0"/>
              </a:rPr>
              <a:t>Пакет </a:t>
            </a:r>
            <a:r>
              <a:rPr lang="en-US" altLang="ru-RU" b="1" u="sng" smtClean="0">
                <a:latin typeface="Times New Roman" pitchFamily="18" charset="0"/>
              </a:rPr>
              <a:t>Norton Systemworks Pro</a:t>
            </a:r>
            <a:endParaRPr lang="ru-RU" altLang="ru-RU" b="1" u="sng" smtClean="0">
              <a:latin typeface="Times New Roman" pitchFamily="18" charset="0"/>
            </a:endParaRPr>
          </a:p>
          <a:p>
            <a:pPr marL="274320" indent="-256032" algn="just" fontAlgn="auto">
              <a:spcAft>
                <a:spcPts val="0"/>
              </a:spcAft>
              <a:buFont typeface="Wingdings" pitchFamily="2" charset="2"/>
              <a:buNone/>
              <a:defRPr/>
            </a:pPr>
            <a:r>
              <a:rPr lang="ru-RU" altLang="ru-RU" sz="1800" smtClean="0"/>
              <a:t>			</a:t>
            </a:r>
            <a:r>
              <a:rPr lang="ru-RU" altLang="ru-RU" sz="1800" smtClean="0">
                <a:latin typeface="Times New Roman" pitchFamily="18" charset="0"/>
              </a:rPr>
              <a:t>Включает программы для диагностики и резервирования 		данных, антивирусный пакет, утилиту для 	восстановления 		операционной системы после сбоя, восстановление случайно 		удаленных файлов и др. Это простое в использовании 			программное обеспечение с понятным интерфейсом поможет 		уничтожить вирусы, предотвратить компьютерные проблемы и 		восстановить рабочее состоянии системы. </a:t>
            </a:r>
          </a:p>
          <a:p>
            <a:pPr marL="274320" indent="-256032" algn="ctr" fontAlgn="auto">
              <a:spcAft>
                <a:spcPts val="0"/>
              </a:spcAft>
              <a:buFont typeface="Wingdings" pitchFamily="2" charset="2"/>
              <a:buNone/>
              <a:defRPr/>
            </a:pPr>
            <a:r>
              <a:rPr lang="ru-RU" altLang="ru-RU" b="1" u="sng" smtClean="0">
                <a:latin typeface="Times New Roman" pitchFamily="18" charset="0"/>
              </a:rPr>
              <a:t>Программа </a:t>
            </a:r>
            <a:r>
              <a:rPr lang="en-US" altLang="ru-RU" b="1" u="sng" smtClean="0">
                <a:latin typeface="Times New Roman" pitchFamily="18" charset="0"/>
              </a:rPr>
              <a:t>Disk Wiper Pro</a:t>
            </a:r>
            <a:endParaRPr lang="ru-RU" altLang="ru-RU" b="1" u="sng" smtClean="0">
              <a:latin typeface="Times New Roman" pitchFamily="18" charset="0"/>
            </a:endParaRPr>
          </a:p>
          <a:p>
            <a:pPr marL="274320" indent="-256032" algn="just" fontAlgn="auto">
              <a:spcAft>
                <a:spcPts val="0"/>
              </a:spcAft>
              <a:buFont typeface="Wingdings" pitchFamily="2" charset="2"/>
              <a:buNone/>
              <a:defRPr/>
            </a:pPr>
            <a:r>
              <a:rPr lang="ru-RU" altLang="ru-RU" sz="1600" smtClean="0">
                <a:latin typeface="Times New Roman" pitchFamily="18" charset="0"/>
              </a:rPr>
              <a:t>			Используется для полного удаления файлов с разных носителей. 		Программа уничтожает остатки удаленных файлов/каталогов, не 		повреждая при этом используемые данные, обеспечивая 			высвобождение места на диске. Уникальная опция гибкой настройки 		(до 4 шаблонов удаления, 99 подходов для каждого шаблона) создает 		индивидуальный и эффективный алгоритм удаления данных. </a:t>
            </a:r>
            <a:r>
              <a:rPr lang="en-US" altLang="ru-RU" sz="1600" smtClean="0">
                <a:latin typeface="Times New Roman" pitchFamily="18" charset="0"/>
              </a:rPr>
              <a:t>Paragon </a:t>
            </a:r>
            <a:r>
              <a:rPr lang="ru-RU" altLang="ru-RU" sz="1600" smtClean="0">
                <a:latin typeface="Times New Roman" pitchFamily="18" charset="0"/>
              </a:rPr>
              <a:t>		</a:t>
            </a:r>
            <a:r>
              <a:rPr lang="en-US" altLang="ru-RU" sz="1600" smtClean="0">
                <a:latin typeface="Times New Roman" pitchFamily="18" charset="0"/>
              </a:rPr>
              <a:t>Disk Wiper</a:t>
            </a:r>
            <a:r>
              <a:rPr lang="ru-RU" altLang="ru-RU" sz="1600" smtClean="0">
                <a:latin typeface="Times New Roman" pitchFamily="18" charset="0"/>
              </a:rPr>
              <a:t> обеспечивает ведение отчета о проведенных операциях по 		удалению данных с возможностью их распечатки или сохранения. 		Встроенные в </a:t>
            </a:r>
            <a:r>
              <a:rPr lang="en-US" altLang="ru-RU" sz="1600" smtClean="0">
                <a:latin typeface="Times New Roman" pitchFamily="18" charset="0"/>
              </a:rPr>
              <a:t>Paragon Disk Wiper</a:t>
            </a:r>
            <a:r>
              <a:rPr lang="ru-RU" altLang="ru-RU" sz="1600" smtClean="0">
                <a:latin typeface="Times New Roman" pitchFamily="18" charset="0"/>
              </a:rPr>
              <a:t> утилиты позволяют уничтожить всю 		информацию на диске, даже если действующая операционная система 		не загружается, а операции, неосуществимые под </a:t>
            </a:r>
            <a:r>
              <a:rPr lang="en-US" altLang="ru-RU" sz="1600" smtClean="0">
                <a:latin typeface="Times New Roman" pitchFamily="18" charset="0"/>
              </a:rPr>
              <a:t>Windows </a:t>
            </a:r>
            <a:r>
              <a:rPr lang="ru-RU" altLang="ru-RU" sz="1600" smtClean="0">
                <a:latin typeface="Times New Roman" pitchFamily="18" charset="0"/>
              </a:rPr>
              <a:t>			</a:t>
            </a:r>
            <a:r>
              <a:rPr lang="en-US" altLang="ru-RU" sz="1600" smtClean="0">
                <a:latin typeface="Times New Roman" pitchFamily="18" charset="0"/>
              </a:rPr>
              <a:t>NT</a:t>
            </a:r>
            <a:r>
              <a:rPr lang="ru-RU" altLang="ru-RU" sz="1600" smtClean="0">
                <a:latin typeface="Times New Roman" pitchFamily="18" charset="0"/>
              </a:rPr>
              <a:t>/2000/</a:t>
            </a:r>
            <a:r>
              <a:rPr lang="en-US" altLang="ru-RU" sz="1600" smtClean="0">
                <a:latin typeface="Times New Roman" pitchFamily="18" charset="0"/>
              </a:rPr>
              <a:t>XP</a:t>
            </a:r>
            <a:r>
              <a:rPr lang="ru-RU" altLang="ru-RU" sz="1600" smtClean="0">
                <a:latin typeface="Times New Roman" pitchFamily="18" charset="0"/>
              </a:rPr>
              <a:t>/2003, будут автоматически выполнены в специальном 		режиме во время загрузки операционной системы.</a:t>
            </a:r>
          </a:p>
        </p:txBody>
      </p:sp>
      <p:sp>
        <p:nvSpPr>
          <p:cNvPr id="143362" name="Rectangle 2"/>
          <p:cNvSpPr>
            <a:spLocks noGrp="1" noChangeArrowheads="1"/>
          </p:cNvSpPr>
          <p:nvPr>
            <p:ph type="title"/>
          </p:nvPr>
        </p:nvSpPr>
        <p:spPr>
          <a:xfrm>
            <a:off x="457200" y="381000"/>
            <a:ext cx="8229600" cy="95250"/>
          </a:xfrm>
        </p:spPr>
        <p:txBody>
          <a:bodyPr>
            <a:normAutofit fontScale="90000"/>
          </a:bodyPr>
          <a:lstStyle/>
          <a:p>
            <a:pPr fontAlgn="auto">
              <a:spcAft>
                <a:spcPts val="0"/>
              </a:spcAft>
              <a:defRPr/>
            </a:pPr>
            <a:endParaRPr lang="ru-RU" altLang="ru-RU" sz="4000" smtClean="0"/>
          </a:p>
        </p:txBody>
      </p:sp>
      <p:pic>
        <p:nvPicPr>
          <p:cNvPr id="16388" name="Рисунок 139"/>
          <p:cNvPicPr>
            <a:picLocks noChangeAspect="1" noChangeArrowheads="1"/>
          </p:cNvPicPr>
          <p:nvPr/>
        </p:nvPicPr>
        <p:blipFill>
          <a:blip r:embed="rId2">
            <a:extLst>
              <a:ext uri="{28A0092B-C50C-407E-A947-70E740481C1C}">
                <a14:useLocalDpi xmlns:a14="http://schemas.microsoft.com/office/drawing/2010/main" val="0"/>
              </a:ext>
            </a:extLst>
          </a:blip>
          <a:srcRect l="14857" r="14857" b="-3847"/>
          <a:stretch>
            <a:fillRect/>
          </a:stretch>
        </p:blipFill>
        <p:spPr bwMode="auto">
          <a:xfrm>
            <a:off x="323850" y="836613"/>
            <a:ext cx="1476375" cy="194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Рисунок 1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3789363"/>
            <a:ext cx="1524000" cy="194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idx="1"/>
          </p:nvPr>
        </p:nvSpPr>
        <p:spPr>
          <a:xfrm>
            <a:off x="468313" y="1268413"/>
            <a:ext cx="8229600" cy="5473700"/>
          </a:xfrm>
        </p:spPr>
        <p:txBody>
          <a:bodyPr/>
          <a:lstStyle/>
          <a:p>
            <a:pPr marL="274320" indent="-256032" algn="ctr" fontAlgn="auto">
              <a:lnSpc>
                <a:spcPct val="80000"/>
              </a:lnSpc>
              <a:spcAft>
                <a:spcPts val="0"/>
              </a:spcAft>
              <a:buFont typeface="Wingdings" pitchFamily="2" charset="2"/>
              <a:buNone/>
              <a:defRPr/>
            </a:pPr>
            <a:endParaRPr lang="ru-RU" altLang="ru-RU" sz="1400" smtClean="0"/>
          </a:p>
          <a:p>
            <a:pPr marL="274320" indent="-256032" algn="just" fontAlgn="auto">
              <a:lnSpc>
                <a:spcPct val="80000"/>
              </a:lnSpc>
              <a:spcAft>
                <a:spcPts val="0"/>
              </a:spcAft>
              <a:buFont typeface="Wingdings" pitchFamily="2" charset="2"/>
              <a:buNone/>
              <a:defRPr/>
            </a:pPr>
            <a:r>
              <a:rPr lang="ru-RU" altLang="ru-RU" sz="1400" smtClean="0"/>
              <a:t>				              </a:t>
            </a:r>
            <a:r>
              <a:rPr lang="ru-RU" altLang="ru-RU" sz="1600" smtClean="0"/>
              <a:t>Используются для создания, удаления, 			                           изменения и конвертации разделов  			                           жесткого диска. Разбиение жесткого диска на   			             несколько разделов позволяет эффективно 			             управлять операционными системами, 				             программами и данными. PartitionMagic 			             позволяет без труда создавать разделы на 			             жестком диске, изменять их размеры, а также 			             делить и 	объединять разделы без потери 			             данных. 			             				             PartitionMagic поможет справиться с              				             несколькими операционными системами, преобразовать 	файловые системы различных типов друг в друга и устранить ошибки в таблицах разделов. PartitionMagic оперирует разделами на жестких дисках, в которых могут находиться различные операционные системы, а технология BootMagic, включенная в PartitionMagic, позволяет пользователю переключаться с одной ОС на другую, не задумываясь о проблемах совместимости. Другая новая возможность PartitionMagic – поддержка накопителей с USB-интерфейсом, позволяющая пользователям получать доступ к внешним USB-дискам и управлять ими. PartitionMagic использует новый метод анализа жестких дисков при загрузке системы, сокращая объем памяти, необходимый для описания дисков и ускоряя тем самым запуск приложения. PartitionMagic Pro содержит также возможности для удаленной работы, позволяя администратору управлять разделами на расстоянии. </a:t>
            </a:r>
            <a:endParaRPr lang="ru-RU" altLang="ru-RU" sz="1400" smtClean="0"/>
          </a:p>
        </p:txBody>
      </p:sp>
      <p:sp>
        <p:nvSpPr>
          <p:cNvPr id="144386" name="Rectangle 2"/>
          <p:cNvSpPr>
            <a:spLocks noGrp="1" noChangeArrowheads="1"/>
          </p:cNvSpPr>
          <p:nvPr>
            <p:ph type="title"/>
          </p:nvPr>
        </p:nvSpPr>
        <p:spPr>
          <a:xfrm>
            <a:off x="539750" y="381000"/>
            <a:ext cx="8147050" cy="673100"/>
          </a:xfrm>
        </p:spPr>
        <p:txBody>
          <a:bodyPr>
            <a:normAutofit fontScale="90000"/>
          </a:bodyPr>
          <a:lstStyle/>
          <a:p>
            <a:pPr fontAlgn="auto">
              <a:spcAft>
                <a:spcPts val="0"/>
              </a:spcAft>
              <a:defRPr/>
            </a:pPr>
            <a:r>
              <a:rPr lang="ru-RU" altLang="ru-RU" sz="3200" b="1" u="sng" smtClean="0">
                <a:latin typeface="Times New Roman" pitchFamily="18" charset="0"/>
              </a:rPr>
              <a:t>Программы </a:t>
            </a:r>
            <a:r>
              <a:rPr lang="en-US" altLang="ru-RU" sz="3200" b="1" u="sng" smtClean="0">
                <a:latin typeface="Times New Roman" pitchFamily="18" charset="0"/>
              </a:rPr>
              <a:t>PowerQuest PartitionMagic, Partition Explorer</a:t>
            </a:r>
            <a:endParaRPr lang="ru-RU" altLang="ru-RU" sz="3200" b="1" u="sng" smtClean="0">
              <a:latin typeface="Times New Roman" pitchFamily="18" charset="0"/>
            </a:endParaRPr>
          </a:p>
        </p:txBody>
      </p:sp>
      <p:pic>
        <p:nvPicPr>
          <p:cNvPr id="17412" name="Рисунок 150" descr="PowerQuest Partition Magic 8.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628775"/>
            <a:ext cx="3390900" cy="185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idx="1"/>
          </p:nvPr>
        </p:nvSpPr>
        <p:spPr>
          <a:xfrm>
            <a:off x="2195513" y="1773238"/>
            <a:ext cx="6096000" cy="3657600"/>
          </a:xfrm>
        </p:spPr>
        <p:txBody>
          <a:bodyPr>
            <a:normAutofit lnSpcReduction="10000"/>
          </a:bodyPr>
          <a:lstStyle/>
          <a:p>
            <a:pPr marL="274320" indent="-256032" algn="just" fontAlgn="auto">
              <a:spcAft>
                <a:spcPts val="0"/>
              </a:spcAft>
              <a:buFont typeface="Wingdings" pitchFamily="2" charset="2"/>
              <a:buNone/>
              <a:defRPr/>
            </a:pPr>
            <a:r>
              <a:rPr lang="ru-RU" altLang="ru-RU" dirty="0" smtClean="0"/>
              <a:t>		</a:t>
            </a:r>
            <a:r>
              <a:rPr lang="ru-RU" altLang="ru-RU" sz="2800" dirty="0" smtClean="0">
                <a:latin typeface="Times New Roman" pitchFamily="18" charset="0"/>
              </a:rPr>
              <a:t>Антивирусные программы обеспечивают компьютерам многоуровневую защиту системной памяти, файловой системы и всех сменных носителей от вирусов, троянских программ, шпионского и рекламного ПО, платных программ дозвона, хакерских утилит, программ-шуток и т.п. </a:t>
            </a:r>
          </a:p>
        </p:txBody>
      </p:sp>
      <p:sp>
        <p:nvSpPr>
          <p:cNvPr id="19459" name="Rectangle 2"/>
          <p:cNvSpPr>
            <a:spLocks noGrp="1" noChangeArrowheads="1"/>
          </p:cNvSpPr>
          <p:nvPr>
            <p:ph type="title"/>
          </p:nvPr>
        </p:nvSpPr>
        <p:spPr>
          <a:xfrm>
            <a:off x="250825" y="115888"/>
            <a:ext cx="7543800" cy="914400"/>
          </a:xfrm>
        </p:spPr>
        <p:txBody>
          <a:bodyPr/>
          <a:lstStyle/>
          <a:p>
            <a:pPr fontAlgn="auto">
              <a:spcAft>
                <a:spcPts val="0"/>
              </a:spcAft>
              <a:defRPr/>
            </a:pPr>
            <a:r>
              <a:rPr lang="ru-RU" altLang="ru-RU" dirty="0" smtClean="0">
                <a:latin typeface="Times New Roman" pitchFamily="18" charset="0"/>
              </a:rPr>
              <a:t>Антивирусные программы</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idx="1"/>
          </p:nvPr>
        </p:nvSpPr>
        <p:spPr>
          <a:xfrm>
            <a:off x="2771775" y="981075"/>
            <a:ext cx="5915025" cy="5543550"/>
          </a:xfrm>
        </p:spPr>
        <p:txBody>
          <a:bodyPr/>
          <a:lstStyle/>
          <a:p>
            <a:pPr marL="274320" indent="-256032" algn="ctr" fontAlgn="auto">
              <a:lnSpc>
                <a:spcPct val="80000"/>
              </a:lnSpc>
              <a:spcAft>
                <a:spcPts val="0"/>
              </a:spcAft>
              <a:buFont typeface="Wingdings" pitchFamily="2" charset="2"/>
              <a:buNone/>
              <a:defRPr/>
            </a:pPr>
            <a:r>
              <a:rPr lang="ru-RU" altLang="ru-RU" sz="1200" smtClean="0"/>
              <a:t>          </a:t>
            </a:r>
            <a:endParaRPr lang="ru-RU" altLang="ru-RU" sz="4000" b="1" smtClean="0">
              <a:solidFill>
                <a:schemeClr val="hlink"/>
              </a:solidFill>
            </a:endParaRPr>
          </a:p>
          <a:p>
            <a:pPr marL="274320" indent="-256032" algn="just" fontAlgn="auto">
              <a:lnSpc>
                <a:spcPct val="80000"/>
              </a:lnSpc>
              <a:spcAft>
                <a:spcPts val="0"/>
              </a:spcAft>
              <a:buFont typeface="Wingdings" pitchFamily="2" charset="2"/>
              <a:buNone/>
              <a:defRPr/>
            </a:pPr>
            <a:r>
              <a:rPr lang="ru-RU" altLang="ru-RU" sz="1600" smtClean="0"/>
              <a:t>		</a:t>
            </a:r>
          </a:p>
          <a:p>
            <a:pPr marL="274320" indent="-256032" algn="just" fontAlgn="auto">
              <a:lnSpc>
                <a:spcPct val="80000"/>
              </a:lnSpc>
              <a:spcAft>
                <a:spcPts val="0"/>
              </a:spcAft>
              <a:buFont typeface="Wingdings" pitchFamily="2" charset="2"/>
              <a:buNone/>
              <a:defRPr/>
            </a:pPr>
            <a:r>
              <a:rPr lang="ru-RU" altLang="ru-RU" sz="1600" smtClean="0"/>
              <a:t>		Doctor Web – один из лучших антивирусов, программа полностью на русском языке и разработана нашими соотечественниками. Doctor Web потребляет немного системных ресурсов, программа работает очень быстро и надежно.</a:t>
            </a:r>
            <a:br>
              <a:rPr lang="ru-RU" altLang="ru-RU" sz="1600" smtClean="0"/>
            </a:br>
            <a:r>
              <a:rPr lang="ru-RU" altLang="ru-RU" sz="1600" smtClean="0"/>
              <a:t>          Антивирусные программы Dr.Web® выполняют поиск и удаление известных компьютерных вирусов из памяти и с жестких дисков компьютера. Кроме того, используя уникальную технологию определения вирусоподобных ситуаций, они способны с высочайшей степенью вероятности обнаруживать ранее неизвестные компьютерные вирусы. Эту способность не раз очень высоко оценивали специалисты и отмечали ведущие журналы, т.к. программы Dr.Web® при тестировании на коллекции реально распространенных вирусов определяли 100 % компьютерных вирусов. </a:t>
            </a:r>
          </a:p>
          <a:p>
            <a:pPr marL="274320" indent="-256032" algn="just" fontAlgn="auto">
              <a:lnSpc>
                <a:spcPct val="80000"/>
              </a:lnSpc>
              <a:spcAft>
                <a:spcPts val="0"/>
              </a:spcAft>
              <a:buFont typeface="Wingdings" pitchFamily="2" charset="2"/>
              <a:buNone/>
              <a:defRPr/>
            </a:pPr>
            <a:r>
              <a:rPr lang="ru-RU" altLang="ru-RU" sz="1600" smtClean="0"/>
              <a:t>		Dr. Web® для Windows - Антивирус+Антиспам  - это мощный антивирусный комплекс программных средств, обеспечивающий непревзойденную защищенность электронных вычислительных систем под управлением Windows 95-XP. В Антиспаме Dr.WEB для каждого вида нежелательных писем – спама, скамминг-, фишинг-, фарминг-, bounce-сообщений - предусмотрены разные технологии фильтрации, что обеспечивает высокую вероятность распознавания.</a:t>
            </a:r>
          </a:p>
        </p:txBody>
      </p:sp>
      <p:sp>
        <p:nvSpPr>
          <p:cNvPr id="20483" name="Rectangle 2"/>
          <p:cNvSpPr>
            <a:spLocks noGrp="1" noChangeArrowheads="1"/>
          </p:cNvSpPr>
          <p:nvPr>
            <p:ph type="title"/>
          </p:nvPr>
        </p:nvSpPr>
        <p:spPr>
          <a:xfrm>
            <a:off x="323850" y="277813"/>
            <a:ext cx="8362950" cy="774700"/>
          </a:xfrm>
        </p:spPr>
        <p:txBody>
          <a:bodyPr/>
          <a:lstStyle/>
          <a:p>
            <a:pPr fontAlgn="auto">
              <a:spcAft>
                <a:spcPts val="0"/>
              </a:spcAft>
              <a:defRPr/>
            </a:pPr>
            <a:r>
              <a:rPr lang="ru-RU" altLang="ru-RU" sz="3600" b="1" u="sng" smtClean="0"/>
              <a:t>Doctor Web</a:t>
            </a:r>
          </a:p>
        </p:txBody>
      </p:sp>
      <p:pic>
        <p:nvPicPr>
          <p:cNvPr id="19460" name="Рисунок 2" descr="Dr. Web® для Windows - Антивирус в фирменной картонной коробке, на 12 месяцев,  на 1 ПК"/>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2492375"/>
            <a:ext cx="2735263" cy="2881313"/>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idx="1"/>
          </p:nvPr>
        </p:nvSpPr>
        <p:spPr>
          <a:xfrm>
            <a:off x="2843213" y="836613"/>
            <a:ext cx="5843587" cy="5616575"/>
          </a:xfrm>
        </p:spPr>
        <p:txBody>
          <a:bodyPr>
            <a:normAutofit lnSpcReduction="10000"/>
          </a:bodyPr>
          <a:lstStyle/>
          <a:p>
            <a:pPr marL="274320" indent="-256032" algn="just" fontAlgn="auto">
              <a:lnSpc>
                <a:spcPct val="80000"/>
              </a:lnSpc>
              <a:spcAft>
                <a:spcPts val="0"/>
              </a:spcAft>
              <a:buFont typeface="Wingdings" pitchFamily="2" charset="2"/>
              <a:buNone/>
              <a:defRPr/>
            </a:pPr>
            <a:r>
              <a:rPr lang="ru-RU" altLang="ru-RU" sz="1800" smtClean="0"/>
              <a:t>		Антивирус Касперского Personal Pro 5 является последним технологическим достижением Лаборатории Касперского в области защиты домашнего компьютера от вирусных угроз. Помимо обычных антивирусных функций, в Антивирус Касперского Personal Pro встроены уникальные технологические компоненты, позволяющие пользователю отслеживать все 	происходящие на компьютере изменения и контролировать поведение документов в формате 	MS Office, обеспечивая эти документы дополнительным уровнем безопасности. </a:t>
            </a:r>
          </a:p>
          <a:p>
            <a:pPr marL="274320" indent="-256032" algn="just" fontAlgn="auto">
              <a:lnSpc>
                <a:spcPct val="80000"/>
              </a:lnSpc>
              <a:spcAft>
                <a:spcPts val="0"/>
              </a:spcAft>
              <a:buFont typeface="Wingdings" pitchFamily="2" charset="2"/>
              <a:buNone/>
              <a:defRPr/>
            </a:pPr>
            <a:r>
              <a:rPr lang="ru-RU" altLang="ru-RU" sz="1800" smtClean="0"/>
              <a:t>	</a:t>
            </a:r>
          </a:p>
          <a:p>
            <a:pPr marL="274320" indent="-256032" algn="just" fontAlgn="auto">
              <a:lnSpc>
                <a:spcPct val="80000"/>
              </a:lnSpc>
              <a:spcAft>
                <a:spcPts val="0"/>
              </a:spcAft>
              <a:buFont typeface="Wingdings" pitchFamily="2" charset="2"/>
              <a:buNone/>
              <a:defRPr/>
            </a:pPr>
            <a:r>
              <a:rPr lang="ru-RU" altLang="ru-RU" sz="1800" smtClean="0"/>
              <a:t>		Антивирус Касперского Personal Pro 5 представляет собой уникальный набор компонент, некоторые из которых были ранее были доступны только для корпоративных пользователей программных продуктов компании. Теперь все эти средства антивирусной борьбы доступны для домашнего использования. Объединенные единым центром управления, они позволяют противостоять большинству угроз и обеспечивают пользователя максимально доступным уровнем безопасности </a:t>
            </a:r>
          </a:p>
        </p:txBody>
      </p:sp>
      <p:sp>
        <p:nvSpPr>
          <p:cNvPr id="147458" name="Rectangle 2"/>
          <p:cNvSpPr>
            <a:spLocks noGrp="1" noChangeArrowheads="1"/>
          </p:cNvSpPr>
          <p:nvPr>
            <p:ph type="title"/>
          </p:nvPr>
        </p:nvSpPr>
        <p:spPr>
          <a:xfrm>
            <a:off x="457200" y="277813"/>
            <a:ext cx="8291513" cy="342900"/>
          </a:xfrm>
        </p:spPr>
        <p:txBody>
          <a:bodyPr>
            <a:normAutofit fontScale="90000"/>
          </a:bodyPr>
          <a:lstStyle/>
          <a:p>
            <a:pPr fontAlgn="auto">
              <a:spcAft>
                <a:spcPts val="0"/>
              </a:spcAft>
              <a:defRPr/>
            </a:pPr>
            <a:r>
              <a:rPr lang="ru-RU" altLang="ru-RU" sz="3200" u="sng" smtClean="0"/>
              <a:t>Антивирус Касперского</a:t>
            </a:r>
          </a:p>
        </p:txBody>
      </p:sp>
      <p:pic>
        <p:nvPicPr>
          <p:cNvPr id="20484" name="Рисунок 159" descr="http://www.sitc.ru/images/2005/new/kaspersk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628775"/>
            <a:ext cx="2232025"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idx="1"/>
          </p:nvPr>
        </p:nvSpPr>
        <p:spPr>
          <a:xfrm>
            <a:off x="457200" y="549275"/>
            <a:ext cx="8229600" cy="5903913"/>
          </a:xfrm>
        </p:spPr>
        <p:txBody>
          <a:bodyPr/>
          <a:lstStyle/>
          <a:p>
            <a:pPr marL="274320" indent="-256032" fontAlgn="auto">
              <a:spcAft>
                <a:spcPts val="0"/>
              </a:spcAft>
              <a:buFont typeface="Wingdings" pitchFamily="2" charset="2"/>
              <a:buNone/>
              <a:defRPr/>
            </a:pPr>
            <a:r>
              <a:rPr lang="en-US" altLang="ru-RU" sz="1800" smtClean="0"/>
              <a:t>		</a:t>
            </a:r>
            <a:r>
              <a:rPr lang="ru-RU" altLang="ru-RU" sz="1800" smtClean="0"/>
              <a:t>Среди зарубежных программ-антивирусов выделяются </a:t>
            </a:r>
            <a:r>
              <a:rPr lang="en-US" altLang="ru-RU" sz="1800" smtClean="0"/>
              <a:t>Norton Antivirus, McAfee Internet Security Suite, Panda Platinum Internet Security</a:t>
            </a:r>
            <a:r>
              <a:rPr lang="ru-RU" altLang="ru-RU" sz="1800" smtClean="0"/>
              <a:t>.</a:t>
            </a:r>
          </a:p>
          <a:p>
            <a:pPr marL="274320" indent="-256032" algn="ctr" fontAlgn="auto">
              <a:spcAft>
                <a:spcPts val="0"/>
              </a:spcAft>
              <a:buFont typeface="Wingdings" pitchFamily="2" charset="2"/>
              <a:buNone/>
              <a:defRPr/>
            </a:pPr>
            <a:r>
              <a:rPr lang="en-US" altLang="ru-RU" b="1" u="sng" smtClean="0"/>
              <a:t>Norton AntiVirus</a:t>
            </a:r>
            <a:r>
              <a:rPr lang="en-US" altLang="ru-RU" smtClean="0"/>
              <a:t> </a:t>
            </a:r>
            <a:endParaRPr lang="ru-RU" altLang="ru-RU" smtClean="0"/>
          </a:p>
          <a:p>
            <a:pPr marL="274320" indent="-256032" algn="just" fontAlgn="auto">
              <a:spcAft>
                <a:spcPts val="0"/>
              </a:spcAft>
              <a:buFont typeface="Wingdings" pitchFamily="2" charset="2"/>
              <a:buNone/>
              <a:defRPr/>
            </a:pPr>
            <a:r>
              <a:rPr lang="ru-RU" altLang="ru-RU" sz="1800" b="1" smtClean="0"/>
              <a:t>				</a:t>
            </a:r>
          </a:p>
          <a:p>
            <a:pPr marL="274320" indent="-256032" algn="just" fontAlgn="auto">
              <a:spcAft>
                <a:spcPts val="0"/>
              </a:spcAft>
              <a:buFont typeface="Wingdings" pitchFamily="2" charset="2"/>
              <a:buNone/>
              <a:defRPr/>
            </a:pPr>
            <a:r>
              <a:rPr lang="ru-RU" altLang="ru-RU" sz="1800" b="1" smtClean="0"/>
              <a:t>				</a:t>
            </a:r>
            <a:r>
              <a:rPr lang="ru-RU" altLang="ru-RU" sz="1800" smtClean="0"/>
              <a:t>Антивирус разработанный компанией </a:t>
            </a:r>
            <a:r>
              <a:rPr lang="en-US" altLang="ru-RU" sz="1800" smtClean="0"/>
              <a:t>Symantec </a:t>
            </a:r>
            <a:r>
              <a:rPr lang="ru-RU" altLang="ru-RU" sz="1800" smtClean="0"/>
              <a:t>			</a:t>
            </a:r>
            <a:r>
              <a:rPr lang="en-US" altLang="ru-RU" sz="1800" smtClean="0"/>
              <a:t>Corporation</a:t>
            </a:r>
            <a:r>
              <a:rPr lang="ru-RU" altLang="ru-RU" sz="1800" smtClean="0"/>
              <a:t>. </a:t>
            </a:r>
            <a:r>
              <a:rPr lang="en-US" altLang="ru-RU" sz="1800" smtClean="0"/>
              <a:t>Norton AntiVirus</a:t>
            </a:r>
            <a:r>
              <a:rPr lang="ru-RU" altLang="ru-RU" sz="1800" smtClean="0"/>
              <a:t> обладает приятным 			интерфейсом и удобными настройками. </a:t>
            </a:r>
            <a:r>
              <a:rPr lang="en-US" altLang="ru-RU" sz="1800" smtClean="0"/>
              <a:t>Norton </a:t>
            </a:r>
            <a:r>
              <a:rPr lang="ru-RU" altLang="ru-RU" sz="1800" smtClean="0"/>
              <a:t>			</a:t>
            </a:r>
            <a:r>
              <a:rPr lang="en-US" altLang="ru-RU" sz="1800" smtClean="0"/>
              <a:t>AntiVirus</a:t>
            </a:r>
            <a:r>
              <a:rPr lang="ru-RU" altLang="ru-RU" sz="1800" smtClean="0"/>
              <a:t> обезвреживает все виды вирусов, 			защищает компьютер во время работы в 				интернете, проверяет электронную почту и 			загружаемые из сети файлы. Антивирус </a:t>
            </a:r>
            <a:r>
              <a:rPr lang="en-US" altLang="ru-RU" sz="1800" smtClean="0"/>
              <a:t>Norton </a:t>
            </a:r>
            <a:r>
              <a:rPr lang="ru-RU" altLang="ru-RU" sz="1800" smtClean="0"/>
              <a:t>			</a:t>
            </a:r>
            <a:r>
              <a:rPr lang="en-US" altLang="ru-RU" sz="1800" smtClean="0"/>
              <a:t>AntiVirus</a:t>
            </a:r>
            <a:r>
              <a:rPr lang="ru-RU" altLang="ru-RU" sz="1800" smtClean="0"/>
              <a:t> может по требованию пользователя 			просканировать все локальные диски, включая 			дискеты и </a:t>
            </a:r>
            <a:r>
              <a:rPr lang="en-US" altLang="ru-RU" sz="1800" smtClean="0"/>
              <a:t>CD</a:t>
            </a:r>
            <a:r>
              <a:rPr lang="ru-RU" altLang="ru-RU" sz="1800" smtClean="0"/>
              <a:t>, на наличие вирусов в файлах. 			Кроме того, в программе </a:t>
            </a:r>
            <a:r>
              <a:rPr lang="en-US" altLang="ru-RU" sz="1800" smtClean="0"/>
              <a:t>Norton AntiVirus</a:t>
            </a:r>
            <a:r>
              <a:rPr lang="ru-RU" altLang="ru-RU" sz="1800" smtClean="0"/>
              <a:t> 				реализована защита от шпионских модулей 			(</a:t>
            </a:r>
            <a:r>
              <a:rPr lang="en-US" altLang="ru-RU" sz="1800" smtClean="0"/>
              <a:t>spyware</a:t>
            </a:r>
            <a:r>
              <a:rPr lang="ru-RU" altLang="ru-RU" sz="1800" smtClean="0"/>
              <a:t>).</a:t>
            </a:r>
          </a:p>
        </p:txBody>
      </p:sp>
      <p:sp>
        <p:nvSpPr>
          <p:cNvPr id="148482" name="Rectangle 2"/>
          <p:cNvSpPr>
            <a:spLocks noGrp="1" noChangeArrowheads="1"/>
          </p:cNvSpPr>
          <p:nvPr>
            <p:ph type="title"/>
          </p:nvPr>
        </p:nvSpPr>
        <p:spPr>
          <a:xfrm>
            <a:off x="457200" y="381000"/>
            <a:ext cx="8229600" cy="84138"/>
          </a:xfrm>
        </p:spPr>
        <p:txBody>
          <a:bodyPr>
            <a:normAutofit fontScale="90000"/>
          </a:bodyPr>
          <a:lstStyle/>
          <a:p>
            <a:pPr fontAlgn="auto">
              <a:spcAft>
                <a:spcPts val="0"/>
              </a:spcAft>
              <a:defRPr/>
            </a:pPr>
            <a:endParaRPr lang="ru-RU" altLang="ru-RU" sz="4000" smtClean="0"/>
          </a:p>
        </p:txBody>
      </p:sp>
      <p:pic>
        <p:nvPicPr>
          <p:cNvPr id="21508" name="Рисунок 1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2276475"/>
            <a:ext cx="2028825" cy="330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idx="1"/>
          </p:nvPr>
        </p:nvSpPr>
        <p:spPr>
          <a:xfrm>
            <a:off x="1979613" y="1196975"/>
            <a:ext cx="6854825" cy="4899025"/>
          </a:xfrm>
        </p:spPr>
        <p:txBody>
          <a:bodyPr/>
          <a:lstStyle/>
          <a:p>
            <a:pPr marL="274320" indent="-256032" algn="just" fontAlgn="auto">
              <a:spcAft>
                <a:spcPts val="0"/>
              </a:spcAft>
              <a:buFont typeface="Wingdings" pitchFamily="2" charset="2"/>
              <a:buNone/>
              <a:defRPr/>
            </a:pPr>
            <a:r>
              <a:rPr lang="ru-RU" altLang="ru-RU" sz="1800" b="1" smtClean="0">
                <a:latin typeface="Times New Roman" pitchFamily="18" charset="0"/>
              </a:rPr>
              <a:t>		</a:t>
            </a:r>
            <a:r>
              <a:rPr lang="ru-RU" altLang="ru-RU" sz="1800" smtClean="0">
                <a:latin typeface="Times New Roman" pitchFamily="18" charset="0"/>
              </a:rPr>
              <a:t>Архиватор позволяет сэкономить место на жестком диске за счет применения методов алгебраического кодирования информации, которые часто связаны с удалением повторяющихся данных из исходного файла. Современные архиваторы WinZip и WinRAR позволяют достичь высокого коэффициента компрессии – отношения длины заархивированного файла к длине исходного.</a:t>
            </a:r>
          </a:p>
          <a:p>
            <a:pPr marL="274320" indent="-256032" algn="ctr" fontAlgn="auto">
              <a:spcAft>
                <a:spcPts val="0"/>
              </a:spcAft>
              <a:buFont typeface="Wingdings" pitchFamily="2" charset="2"/>
              <a:buNone/>
              <a:defRPr/>
            </a:pPr>
            <a:endParaRPr lang="ru-RU" altLang="ru-RU" sz="1800" smtClean="0"/>
          </a:p>
          <a:p>
            <a:pPr marL="274320" indent="-256032" algn="ctr" fontAlgn="auto">
              <a:spcAft>
                <a:spcPts val="0"/>
              </a:spcAft>
              <a:buFont typeface="Wingdings" pitchFamily="2" charset="2"/>
              <a:buNone/>
              <a:defRPr/>
            </a:pPr>
            <a:r>
              <a:rPr lang="ru-RU" altLang="ru-RU" b="1" u="sng" smtClean="0">
                <a:latin typeface="Times New Roman" pitchFamily="18" charset="0"/>
              </a:rPr>
              <a:t>WinZip</a:t>
            </a:r>
            <a:r>
              <a:rPr lang="ru-RU" altLang="ru-RU" u="sng" smtClean="0">
                <a:latin typeface="Times New Roman" pitchFamily="18" charset="0"/>
              </a:rPr>
              <a:t> </a:t>
            </a:r>
          </a:p>
          <a:p>
            <a:pPr marL="274320" indent="-256032" fontAlgn="auto">
              <a:spcAft>
                <a:spcPts val="0"/>
              </a:spcAft>
              <a:buFont typeface="Wingdings" pitchFamily="2" charset="2"/>
              <a:buNone/>
              <a:defRPr/>
            </a:pPr>
            <a:r>
              <a:rPr lang="ru-RU" altLang="ru-RU" b="1" smtClean="0">
                <a:latin typeface="Times New Roman" pitchFamily="18" charset="0"/>
              </a:rPr>
              <a:t>		</a:t>
            </a:r>
            <a:r>
              <a:rPr lang="ru-RU" altLang="ru-RU" sz="1800" smtClean="0">
                <a:latin typeface="Times New Roman" pitchFamily="18" charset="0"/>
              </a:rPr>
              <a:t>WinZip— это простой инструмент для экономии времени, уменьшающий размер исходящих вложений и защищающий конфиденциальные сведения в этих вложениях с помощью шифрования паролем по стандарту AES.</a:t>
            </a:r>
            <a:r>
              <a:rPr lang="ru-RU" altLang="ru-RU" sz="1800" smtClean="0"/>
              <a:t> </a:t>
            </a:r>
            <a:r>
              <a:rPr lang="ru-RU" altLang="ru-RU" sz="1800" smtClean="0">
                <a:latin typeface="Times New Roman" pitchFamily="18" charset="0"/>
              </a:rPr>
              <a:t>WinZip</a:t>
            </a:r>
            <a:r>
              <a:rPr lang="ru-RU" altLang="ru-RU" sz="1800" smtClean="0"/>
              <a:t> - </a:t>
            </a:r>
            <a:r>
              <a:rPr lang="ru-RU" altLang="ru-RU" sz="1800" smtClean="0">
                <a:latin typeface="Times New Roman" pitchFamily="18" charset="0"/>
              </a:rPr>
              <a:t>это наилучший способ уменьшить дисковое пространство, необходимое для хранения файлов.</a:t>
            </a:r>
          </a:p>
        </p:txBody>
      </p:sp>
      <p:sp>
        <p:nvSpPr>
          <p:cNvPr id="23555" name="Rectangle 2"/>
          <p:cNvSpPr>
            <a:spLocks noGrp="1" noChangeArrowheads="1"/>
          </p:cNvSpPr>
          <p:nvPr>
            <p:ph type="title"/>
          </p:nvPr>
        </p:nvSpPr>
        <p:spPr>
          <a:xfrm>
            <a:off x="539750" y="0"/>
            <a:ext cx="8208963" cy="1162050"/>
          </a:xfrm>
        </p:spPr>
        <p:txBody>
          <a:bodyPr/>
          <a:lstStyle/>
          <a:p>
            <a:pPr fontAlgn="auto">
              <a:spcAft>
                <a:spcPts val="0"/>
              </a:spcAft>
              <a:defRPr/>
            </a:pPr>
            <a:r>
              <a:rPr lang="ru-RU" altLang="ru-RU" sz="3200" dirty="0" smtClean="0">
                <a:latin typeface="Times New Roman" pitchFamily="18" charset="0"/>
              </a:rPr>
              <a:t>Программы для архивации данных</a:t>
            </a:r>
          </a:p>
        </p:txBody>
      </p:sp>
      <p:pic>
        <p:nvPicPr>
          <p:cNvPr id="22532" name="Рисунок 154" descr="WinZip E-Mail Compan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1341438"/>
            <a:ext cx="1143000"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7" name="Rectangle 3"/>
          <p:cNvSpPr>
            <a:spLocks noGrp="1" noChangeArrowheads="1"/>
          </p:cNvSpPr>
          <p:nvPr>
            <p:ph idx="1"/>
          </p:nvPr>
        </p:nvSpPr>
        <p:spPr/>
        <p:txBody>
          <a:bodyPr>
            <a:normAutofit fontScale="92500" lnSpcReduction="10000"/>
          </a:bodyPr>
          <a:lstStyle/>
          <a:p>
            <a:pPr marL="274320" indent="-274320" fontAlgn="auto">
              <a:lnSpc>
                <a:spcPct val="80000"/>
              </a:lnSpc>
              <a:spcAft>
                <a:spcPts val="0"/>
              </a:spcAft>
              <a:defRPr/>
            </a:pPr>
            <a:endParaRPr lang="ru-RU" altLang="ru-RU" sz="2000" smtClean="0"/>
          </a:p>
          <a:p>
            <a:pPr marL="274320" indent="-274320" fontAlgn="auto">
              <a:lnSpc>
                <a:spcPct val="80000"/>
              </a:lnSpc>
              <a:spcAft>
                <a:spcPts val="0"/>
              </a:spcAft>
              <a:defRPr/>
            </a:pPr>
            <a:endParaRPr lang="ru-RU" altLang="ru-RU" sz="2000" smtClean="0"/>
          </a:p>
          <a:p>
            <a:pPr marL="274320" indent="-274320" fontAlgn="auto">
              <a:lnSpc>
                <a:spcPct val="80000"/>
              </a:lnSpc>
              <a:spcAft>
                <a:spcPts val="0"/>
              </a:spcAft>
              <a:defRPr/>
            </a:pPr>
            <a:endParaRPr lang="ru-RU" altLang="ru-RU" sz="2000" smtClean="0"/>
          </a:p>
          <a:p>
            <a:pPr marL="274320" indent="-274320" fontAlgn="auto">
              <a:lnSpc>
                <a:spcPct val="80000"/>
              </a:lnSpc>
              <a:spcAft>
                <a:spcPts val="0"/>
              </a:spcAft>
              <a:defRPr/>
            </a:pPr>
            <a:endParaRPr lang="ru-RU" altLang="ru-RU" sz="2000" smtClean="0"/>
          </a:p>
          <a:p>
            <a:pPr marL="274320" indent="-274320" fontAlgn="auto">
              <a:lnSpc>
                <a:spcPct val="80000"/>
              </a:lnSpc>
              <a:spcAft>
                <a:spcPts val="0"/>
              </a:spcAft>
              <a:buFont typeface="Wingdings" pitchFamily="2" charset="2"/>
              <a:buNone/>
              <a:defRPr/>
            </a:pPr>
            <a:r>
              <a:rPr lang="ru-RU" altLang="ru-RU" sz="1800" smtClean="0">
                <a:latin typeface="Times New Roman" pitchFamily="18" charset="0"/>
              </a:rPr>
              <a:t>		WinRAR - один из самых популярных 	архиваторов с быстрой скоростью сжатия.</a:t>
            </a:r>
          </a:p>
          <a:p>
            <a:pPr marL="274320" indent="-274320" fontAlgn="auto">
              <a:lnSpc>
                <a:spcPct val="80000"/>
              </a:lnSpc>
              <a:spcAft>
                <a:spcPts val="0"/>
              </a:spcAft>
              <a:buFont typeface="Wingdings" pitchFamily="2" charset="2"/>
              <a:buNone/>
              <a:defRPr/>
            </a:pPr>
            <a:r>
              <a:rPr lang="ru-RU" altLang="ru-RU" sz="1800" smtClean="0">
                <a:latin typeface="Times New Roman" pitchFamily="18" charset="0"/>
              </a:rPr>
              <a:t>		Возможности программы WinRAR: </a:t>
            </a:r>
            <a:br>
              <a:rPr lang="ru-RU" altLang="ru-RU" sz="1800" smtClean="0">
                <a:latin typeface="Times New Roman" pitchFamily="18" charset="0"/>
              </a:rPr>
            </a:br>
            <a:r>
              <a:rPr lang="ru-RU" altLang="ru-RU" sz="1800" smtClean="0">
                <a:latin typeface="Times New Roman" pitchFamily="18" charset="0"/>
              </a:rPr>
              <a:t>- поддержка форматов RAR, ZIP, CAB, ARJ, LZH, TAR, GZ, ACE 2.0, BZIP, JAR, UUE, GZIP, BZIP2 и 7-Zip</a:t>
            </a:r>
            <a:br>
              <a:rPr lang="ru-RU" altLang="ru-RU" sz="1800" smtClean="0">
                <a:latin typeface="Times New Roman" pitchFamily="18" charset="0"/>
              </a:rPr>
            </a:br>
            <a:r>
              <a:rPr lang="ru-RU" altLang="ru-RU" sz="1800" smtClean="0">
                <a:latin typeface="Times New Roman" pitchFamily="18" charset="0"/>
              </a:rPr>
              <a:t>- шифрование </a:t>
            </a:r>
            <a:br>
              <a:rPr lang="ru-RU" altLang="ru-RU" sz="1800" smtClean="0">
                <a:latin typeface="Times New Roman" pitchFamily="18" charset="0"/>
              </a:rPr>
            </a:br>
            <a:r>
              <a:rPr lang="ru-RU" altLang="ru-RU" sz="1800" smtClean="0">
                <a:latin typeface="Times New Roman" pitchFamily="18" charset="0"/>
              </a:rPr>
              <a:t>- поддержка непрерывных архивов </a:t>
            </a:r>
            <a:br>
              <a:rPr lang="ru-RU" altLang="ru-RU" sz="1800" smtClean="0">
                <a:latin typeface="Times New Roman" pitchFamily="18" charset="0"/>
              </a:rPr>
            </a:br>
            <a:r>
              <a:rPr lang="ru-RU" altLang="ru-RU" sz="1800" smtClean="0">
                <a:latin typeface="Times New Roman" pitchFamily="18" charset="0"/>
              </a:rPr>
              <a:t>- разделение большого файла на несколько архивов с определённым размером</a:t>
            </a:r>
            <a:br>
              <a:rPr lang="ru-RU" altLang="ru-RU" sz="1800" smtClean="0">
                <a:latin typeface="Times New Roman" pitchFamily="18" charset="0"/>
              </a:rPr>
            </a:br>
            <a:r>
              <a:rPr lang="ru-RU" altLang="ru-RU" sz="1800" smtClean="0">
                <a:latin typeface="Times New Roman" pitchFamily="18" charset="0"/>
              </a:rPr>
              <a:t>- создание профилей</a:t>
            </a:r>
            <a:br>
              <a:rPr lang="ru-RU" altLang="ru-RU" sz="1800" smtClean="0">
                <a:latin typeface="Times New Roman" pitchFamily="18" charset="0"/>
              </a:rPr>
            </a:br>
            <a:r>
              <a:rPr lang="ru-RU" altLang="ru-RU" sz="1800" smtClean="0">
                <a:latin typeface="Times New Roman" pitchFamily="18" charset="0"/>
              </a:rPr>
              <a:t>- установка пароля на архив</a:t>
            </a:r>
            <a:br>
              <a:rPr lang="ru-RU" altLang="ru-RU" sz="1800" smtClean="0">
                <a:latin typeface="Times New Roman" pitchFamily="18" charset="0"/>
              </a:rPr>
            </a:br>
            <a:r>
              <a:rPr lang="ru-RU" altLang="ru-RU" sz="1800" smtClean="0">
                <a:latin typeface="Times New Roman" pitchFamily="18" charset="0"/>
              </a:rPr>
              <a:t>- добавление информации для восстановления архивов</a:t>
            </a:r>
          </a:p>
          <a:p>
            <a:pPr marL="274320" indent="-274320" fontAlgn="auto">
              <a:lnSpc>
                <a:spcPct val="80000"/>
              </a:lnSpc>
              <a:spcAft>
                <a:spcPts val="0"/>
              </a:spcAft>
              <a:defRPr/>
            </a:pPr>
            <a:endParaRPr lang="ru-RU" altLang="ru-RU" sz="2000" smtClean="0"/>
          </a:p>
        </p:txBody>
      </p:sp>
      <p:sp>
        <p:nvSpPr>
          <p:cNvPr id="24579" name="Rectangle 2"/>
          <p:cNvSpPr>
            <a:spLocks noGrp="1" noChangeArrowheads="1"/>
          </p:cNvSpPr>
          <p:nvPr>
            <p:ph type="title"/>
          </p:nvPr>
        </p:nvSpPr>
        <p:spPr>
          <a:xfrm>
            <a:off x="457200" y="381000"/>
            <a:ext cx="8229600" cy="815975"/>
          </a:xfrm>
        </p:spPr>
        <p:txBody>
          <a:bodyPr/>
          <a:lstStyle/>
          <a:p>
            <a:pPr fontAlgn="auto">
              <a:spcAft>
                <a:spcPts val="0"/>
              </a:spcAft>
              <a:defRPr/>
            </a:pPr>
            <a:r>
              <a:rPr lang="ru-RU" altLang="ru-RU" sz="3200" b="1" u="sng" smtClean="0">
                <a:latin typeface="Times New Roman" pitchFamily="18" charset="0"/>
              </a:rPr>
              <a:t>WinRAR</a:t>
            </a:r>
          </a:p>
        </p:txBody>
      </p:sp>
      <p:pic>
        <p:nvPicPr>
          <p:cNvPr id="23556" name="Рисунок 152" descr="скачать скачать WinRAR 3.7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050" y="1125538"/>
            <a:ext cx="4681538"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1" name="Rectangle 3"/>
          <p:cNvSpPr>
            <a:spLocks noGrp="1" noChangeArrowheads="1"/>
          </p:cNvSpPr>
          <p:nvPr>
            <p:ph idx="1"/>
          </p:nvPr>
        </p:nvSpPr>
        <p:spPr>
          <a:xfrm>
            <a:off x="3808413" y="1981200"/>
            <a:ext cx="4878387" cy="4114800"/>
          </a:xfrm>
        </p:spPr>
        <p:txBody>
          <a:bodyPr>
            <a:normAutofit lnSpcReduction="10000"/>
          </a:bodyPr>
          <a:lstStyle/>
          <a:p>
            <a:pPr marL="274320" indent="-274320" algn="ctr" fontAlgn="auto">
              <a:lnSpc>
                <a:spcPct val="90000"/>
              </a:lnSpc>
              <a:spcAft>
                <a:spcPts val="0"/>
              </a:spcAft>
              <a:buFont typeface="Wingdings" pitchFamily="2" charset="2"/>
              <a:buNone/>
              <a:defRPr/>
            </a:pPr>
            <a:r>
              <a:rPr lang="en-US" altLang="ru-RU" b="1" u="sng" smtClean="0">
                <a:latin typeface="Times New Roman" pitchFamily="18" charset="0"/>
              </a:rPr>
              <a:t>Ahead Nero Burning ROM</a:t>
            </a:r>
            <a:r>
              <a:rPr lang="en-US" altLang="ru-RU" smtClean="0"/>
              <a:t> </a:t>
            </a:r>
            <a:endParaRPr lang="ru-RU" altLang="ru-RU" smtClean="0"/>
          </a:p>
          <a:p>
            <a:pPr marL="274320" indent="-274320" algn="just" fontAlgn="auto">
              <a:lnSpc>
                <a:spcPct val="90000"/>
              </a:lnSpc>
              <a:spcAft>
                <a:spcPts val="0"/>
              </a:spcAft>
              <a:buFont typeface="Wingdings" pitchFamily="2" charset="2"/>
              <a:buNone/>
              <a:defRPr/>
            </a:pPr>
            <a:r>
              <a:rPr lang="ru-RU" altLang="ru-RU" sz="1800" smtClean="0">
                <a:latin typeface="Times New Roman" pitchFamily="18" charset="0"/>
              </a:rPr>
              <a:t>		</a:t>
            </a:r>
          </a:p>
          <a:p>
            <a:pPr marL="274320" indent="-274320" algn="just" fontAlgn="auto">
              <a:lnSpc>
                <a:spcPct val="90000"/>
              </a:lnSpc>
              <a:spcAft>
                <a:spcPts val="0"/>
              </a:spcAft>
              <a:buFont typeface="Wingdings" pitchFamily="2" charset="2"/>
              <a:buNone/>
              <a:defRPr/>
            </a:pPr>
            <a:r>
              <a:rPr lang="ru-RU" altLang="ru-RU" sz="1800" smtClean="0">
                <a:latin typeface="Times New Roman" pitchFamily="18" charset="0"/>
              </a:rPr>
              <a:t>		Этот простой в использовании, но мощный набор мультимедиа дает возможность создавать, считывать, копировать, записывать, редактировать, совместно использовать и передавать данные в сети. Что бы это ни было — музыка, видео, фото или данные —можно использовать когда угодно и где угодно. Быстрая порезка, прожиг и копирование компакт-, DVD- и Blu-ray-дисков прямо через Nero StartSmart. С поддержкой DVD-R Dual Layer и DVD+R Double Layer на диске помещается больше данных, чем когда-либо прежде.</a:t>
            </a:r>
            <a:endParaRPr lang="ru-RU" altLang="ru-RU" smtClean="0"/>
          </a:p>
        </p:txBody>
      </p:sp>
      <p:sp>
        <p:nvSpPr>
          <p:cNvPr id="150530" name="Rectangle 2"/>
          <p:cNvSpPr>
            <a:spLocks noGrp="1" noChangeArrowheads="1"/>
          </p:cNvSpPr>
          <p:nvPr>
            <p:ph type="title"/>
          </p:nvPr>
        </p:nvSpPr>
        <p:spPr>
          <a:xfrm>
            <a:off x="457200" y="381000"/>
            <a:ext cx="8229600" cy="1679575"/>
          </a:xfrm>
        </p:spPr>
        <p:txBody>
          <a:bodyPr>
            <a:normAutofit fontScale="90000"/>
          </a:bodyPr>
          <a:lstStyle/>
          <a:p>
            <a:pPr fontAlgn="auto">
              <a:spcAft>
                <a:spcPts val="0"/>
              </a:spcAft>
              <a:defRPr/>
            </a:pPr>
            <a:r>
              <a:rPr lang="ru-RU" altLang="ru-RU" sz="3200" smtClean="0">
                <a:latin typeface="Times New Roman" pitchFamily="18" charset="0"/>
              </a:rPr>
              <a:t>Программные средства для записи </a:t>
            </a:r>
            <a:r>
              <a:rPr lang="en-US" altLang="ru-RU" sz="3200" smtClean="0">
                <a:latin typeface="Times New Roman" pitchFamily="18" charset="0"/>
              </a:rPr>
              <a:t>CD</a:t>
            </a:r>
            <a:r>
              <a:rPr lang="ru-RU" altLang="ru-RU" sz="3200" smtClean="0">
                <a:latin typeface="Times New Roman" pitchFamily="18" charset="0"/>
              </a:rPr>
              <a:t> и </a:t>
            </a:r>
            <a:r>
              <a:rPr lang="en-US" altLang="ru-RU" sz="3200" smtClean="0">
                <a:latin typeface="Times New Roman" pitchFamily="18" charset="0"/>
              </a:rPr>
              <a:t>DVD</a:t>
            </a:r>
            <a:r>
              <a:rPr lang="ru-RU" altLang="ru-RU" sz="3200" smtClean="0">
                <a:latin typeface="Times New Roman" pitchFamily="18" charset="0"/>
              </a:rPr>
              <a:t>      дисков</a:t>
            </a:r>
            <a:br>
              <a:rPr lang="ru-RU" altLang="ru-RU" sz="3200" smtClean="0">
                <a:latin typeface="Times New Roman" pitchFamily="18" charset="0"/>
              </a:rPr>
            </a:br>
            <a:r>
              <a:rPr lang="ru-RU" altLang="ru-RU" sz="2400" smtClean="0">
                <a:latin typeface="Times New Roman" pitchFamily="18" charset="0"/>
              </a:rPr>
              <a:t>Это программные комплексы для записи дисков и средства для создания точных копий дисков.</a:t>
            </a:r>
            <a:endParaRPr lang="ru-RU" altLang="ru-RU" sz="2400" smtClean="0"/>
          </a:p>
        </p:txBody>
      </p:sp>
      <p:pic>
        <p:nvPicPr>
          <p:cNvPr id="24580" name="Рисунок 157" descr="Ahead Nero Burning ROM v9.0.9.4 Multilingual"/>
          <p:cNvPicPr>
            <a:picLocks noChangeAspect="1" noChangeArrowheads="1"/>
          </p:cNvPicPr>
          <p:nvPr/>
        </p:nvPicPr>
        <p:blipFill>
          <a:blip r:embed="rId2">
            <a:extLst>
              <a:ext uri="{28A0092B-C50C-407E-A947-70E740481C1C}">
                <a14:useLocalDpi xmlns:a14="http://schemas.microsoft.com/office/drawing/2010/main" val="0"/>
              </a:ext>
            </a:extLst>
          </a:blip>
          <a:srcRect l="19255" r="7362" b="970"/>
          <a:stretch>
            <a:fillRect/>
          </a:stretch>
        </p:blipFill>
        <p:spPr bwMode="auto">
          <a:xfrm>
            <a:off x="468313" y="3213100"/>
            <a:ext cx="2400300"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idx="1"/>
          </p:nvPr>
        </p:nvSpPr>
        <p:spPr>
          <a:xfrm>
            <a:off x="301625" y="3068638"/>
            <a:ext cx="8540750" cy="3240087"/>
          </a:xfrm>
        </p:spPr>
        <p:txBody>
          <a:bodyPr/>
          <a:lstStyle/>
          <a:p>
            <a:pPr marL="274320" indent="-256032" algn="just" fontAlgn="auto">
              <a:lnSpc>
                <a:spcPct val="80000"/>
              </a:lnSpc>
              <a:spcAft>
                <a:spcPts val="0"/>
              </a:spcAft>
              <a:buFont typeface="Wingdings" pitchFamily="2" charset="2"/>
              <a:buNone/>
              <a:defRPr/>
            </a:pPr>
            <a:r>
              <a:rPr lang="ru-RU" altLang="ru-RU" sz="900" smtClean="0">
                <a:latin typeface="Times New Roman" pitchFamily="18" charset="0"/>
              </a:rPr>
              <a:t>		</a:t>
            </a:r>
            <a:r>
              <a:rPr lang="ru-RU" altLang="ru-RU" sz="1800" smtClean="0">
                <a:latin typeface="Times New Roman" pitchFamily="18" charset="0"/>
              </a:rPr>
              <a:t>DVD Copy Platinum - позволяет копировать DVD диски 1:1 без потери качества. DVD Copy  создана на основе технологии UniPass, что позволяет выполнять запись диска за один проход, а это избавляет пользователя от необходимости терять время и ждать, пока содержимое диска-оригинала будет перенесено в буфер на жестком диске компьютера. Запись производится напрямую, по схеме "диск – диск". Интуитивный однооконный интерфейс программы позволяет даже новичку легко создавать копии DVD дисков всего в три этапа: нужно только выбрать источник данных, носитель копии (CD-R/RW, DVD+/-R/RW/-RAM или жесткий диск) и формат видео (DVD, VCD, SVCD or DivX). Помимо этого, DVD Copy имеет ряд иных полезных функций: - запись видео из различных папок на жестком диске; - запись DVD на один CD объемом 700 МБ благодаря поддержке формата DivX; - копирование DVD, VCD и SVCD без транскодирования; - копирование двухсторонних DVD на два чистых DVD без потери качества и данных.</a:t>
            </a:r>
          </a:p>
        </p:txBody>
      </p:sp>
      <p:sp>
        <p:nvSpPr>
          <p:cNvPr id="26627" name="Rectangle 2"/>
          <p:cNvSpPr>
            <a:spLocks noGrp="1" noChangeArrowheads="1"/>
          </p:cNvSpPr>
          <p:nvPr>
            <p:ph type="title"/>
          </p:nvPr>
        </p:nvSpPr>
        <p:spPr>
          <a:xfrm>
            <a:off x="457200" y="381000"/>
            <a:ext cx="8229600" cy="730250"/>
          </a:xfrm>
        </p:spPr>
        <p:txBody>
          <a:bodyPr/>
          <a:lstStyle/>
          <a:p>
            <a:pPr fontAlgn="auto">
              <a:spcAft>
                <a:spcPts val="0"/>
              </a:spcAft>
              <a:defRPr/>
            </a:pPr>
            <a:r>
              <a:rPr lang="ru-RU" altLang="ru-RU" sz="3200" b="1" u="sng" smtClean="0">
                <a:latin typeface="Times New Roman" pitchFamily="18" charset="0"/>
              </a:rPr>
              <a:t>InterVideo DVD Copy Platinum</a:t>
            </a:r>
            <a:r>
              <a:rPr lang="ru-RU" altLang="ru-RU" sz="4000" smtClean="0"/>
              <a:t> </a:t>
            </a:r>
          </a:p>
        </p:txBody>
      </p:sp>
      <p:pic>
        <p:nvPicPr>
          <p:cNvPr id="25604" name="Рисунок 148" descr="InterVideo DVD Copy Platinum v5.5B000.04C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613" y="1125538"/>
            <a:ext cx="4392612" cy="152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Объект 1"/>
          <p:cNvSpPr>
            <a:spLocks noGrp="1"/>
          </p:cNvSpPr>
          <p:nvPr>
            <p:ph idx="1"/>
          </p:nvPr>
        </p:nvSpPr>
        <p:spPr>
          <a:xfrm>
            <a:off x="323850" y="1700213"/>
            <a:ext cx="7407275" cy="3451225"/>
          </a:xfrm>
        </p:spPr>
        <p:txBody>
          <a:bodyPr>
            <a:normAutofit fontScale="85000" lnSpcReduction="20000"/>
          </a:bodyPr>
          <a:lstStyle/>
          <a:p>
            <a:pPr marL="18288" indent="0" fontAlgn="auto">
              <a:spcAft>
                <a:spcPts val="0"/>
              </a:spcAft>
              <a:buFont typeface="Wingdings" pitchFamily="2" charset="2"/>
              <a:buNone/>
              <a:defRPr/>
            </a:pPr>
            <a:r>
              <a:rPr lang="ru-RU" altLang="ru-RU" sz="1400" b="1" dirty="0" smtClean="0"/>
              <a:t>Тип урока:</a:t>
            </a:r>
            <a:r>
              <a:rPr lang="ru-RU" altLang="ru-RU" sz="1400" dirty="0" smtClean="0"/>
              <a:t> комбинированный.</a:t>
            </a:r>
          </a:p>
          <a:p>
            <a:pPr marL="18288" indent="0" fontAlgn="auto">
              <a:spcAft>
                <a:spcPts val="0"/>
              </a:spcAft>
              <a:buFont typeface="Wingdings" pitchFamily="2" charset="2"/>
              <a:buNone/>
              <a:defRPr/>
            </a:pPr>
            <a:r>
              <a:rPr lang="ru-RU" altLang="ru-RU" sz="1400" b="1" dirty="0" smtClean="0"/>
              <a:t>Цели урока: </a:t>
            </a:r>
            <a:r>
              <a:rPr lang="ru-RU" altLang="ru-RU" sz="1400" dirty="0" err="1" smtClean="0"/>
              <a:t>cформировать</a:t>
            </a:r>
            <a:r>
              <a:rPr lang="ru-RU" altLang="ru-RU" sz="1400" dirty="0" smtClean="0"/>
              <a:t> у учащихся представление о структуре программного обеспечения, дать краткую характеристику видам программного обеспечения персонального компьютера.</a:t>
            </a:r>
          </a:p>
          <a:p>
            <a:pPr marL="18288" indent="0" fontAlgn="auto">
              <a:spcAft>
                <a:spcPts val="0"/>
              </a:spcAft>
              <a:buFont typeface="Wingdings" pitchFamily="2" charset="2"/>
              <a:buNone/>
              <a:defRPr/>
            </a:pPr>
            <a:r>
              <a:rPr lang="ru-RU" altLang="ru-RU" sz="1400" b="1" dirty="0" smtClean="0"/>
              <a:t>Задачи урока.</a:t>
            </a:r>
          </a:p>
          <a:p>
            <a:pPr marL="274320" indent="-256032" fontAlgn="auto">
              <a:spcAft>
                <a:spcPts val="0"/>
              </a:spcAft>
              <a:defRPr/>
            </a:pPr>
            <a:r>
              <a:rPr lang="ru-RU" altLang="ru-RU" sz="1400" b="1" i="1" dirty="0" smtClean="0"/>
              <a:t>Образовательные:</a:t>
            </a:r>
            <a:r>
              <a:rPr lang="ru-RU" altLang="ru-RU" sz="1400" dirty="0" smtClean="0"/>
              <a:t> дать представление о программном обеспечении персонального компьютера, его видах и структуре, назначении, функциональных возможностях.</a:t>
            </a:r>
          </a:p>
          <a:p>
            <a:pPr marL="274320" indent="-256032" fontAlgn="auto">
              <a:spcAft>
                <a:spcPts val="0"/>
              </a:spcAft>
              <a:defRPr/>
            </a:pPr>
            <a:r>
              <a:rPr lang="ru-RU" altLang="ru-RU" sz="1400" b="1" i="1" dirty="0" smtClean="0"/>
              <a:t>Развивающие:</a:t>
            </a:r>
            <a:r>
              <a:rPr lang="ru-RU" altLang="ru-RU" sz="1400" dirty="0" smtClean="0"/>
              <a:t> способствовать формированию аналитического стиля мышления, умения анализировать, обобщать и делать выводы.</a:t>
            </a:r>
          </a:p>
          <a:p>
            <a:pPr marL="274320" indent="-256032" fontAlgn="auto">
              <a:spcAft>
                <a:spcPts val="0"/>
              </a:spcAft>
              <a:defRPr/>
            </a:pPr>
            <a:r>
              <a:rPr lang="ru-RU" altLang="ru-RU" sz="1400" b="1" i="1" dirty="0" smtClean="0"/>
              <a:t>Воспитательные</a:t>
            </a:r>
            <a:r>
              <a:rPr lang="ru-RU" altLang="ru-RU" sz="1400" i="1" dirty="0" smtClean="0"/>
              <a:t>:</a:t>
            </a:r>
            <a:r>
              <a:rPr lang="ru-RU" altLang="ru-RU" sz="1400" dirty="0" smtClean="0"/>
              <a:t> стимулировать развитие познавательного процесса, способствовать развитию интеллектуальных умений обучаемых.</a:t>
            </a:r>
          </a:p>
          <a:p>
            <a:pPr marL="18288" indent="0" fontAlgn="auto">
              <a:spcAft>
                <a:spcPts val="0"/>
              </a:spcAft>
              <a:buFont typeface="Wingdings" pitchFamily="2" charset="2"/>
              <a:buNone/>
              <a:defRPr/>
            </a:pPr>
            <a:r>
              <a:rPr lang="ru-RU" altLang="ru-RU" sz="1400" dirty="0" smtClean="0"/>
              <a:t>В результате изучения темы учащиеся должны:</a:t>
            </a:r>
          </a:p>
          <a:p>
            <a:pPr marL="18288" indent="0" fontAlgn="auto">
              <a:spcAft>
                <a:spcPts val="0"/>
              </a:spcAft>
              <a:buFont typeface="Wingdings" pitchFamily="2" charset="2"/>
              <a:buNone/>
              <a:defRPr/>
            </a:pPr>
            <a:r>
              <a:rPr lang="ru-RU" altLang="ru-RU" sz="1400" b="1" i="1" dirty="0" smtClean="0"/>
              <a:t>знать:</a:t>
            </a:r>
            <a:endParaRPr lang="ru-RU" altLang="ru-RU" sz="1400" dirty="0" smtClean="0"/>
          </a:p>
          <a:p>
            <a:pPr marL="274320" indent="-256032" fontAlgn="auto">
              <a:spcAft>
                <a:spcPts val="0"/>
              </a:spcAft>
              <a:defRPr/>
            </a:pPr>
            <a:r>
              <a:rPr lang="ru-RU" altLang="ru-RU" sz="1400" dirty="0" smtClean="0"/>
              <a:t>- понятие программного обеспечения,</a:t>
            </a:r>
          </a:p>
          <a:p>
            <a:pPr marL="274320" indent="-256032" fontAlgn="auto">
              <a:spcAft>
                <a:spcPts val="0"/>
              </a:spcAft>
              <a:defRPr/>
            </a:pPr>
            <a:r>
              <a:rPr lang="ru-RU" altLang="ru-RU" sz="1400" dirty="0" smtClean="0"/>
              <a:t>- назначение системного программного обеспечения и его виды,</a:t>
            </a:r>
          </a:p>
          <a:p>
            <a:pPr marL="274320" indent="-256032" fontAlgn="auto">
              <a:spcAft>
                <a:spcPts val="0"/>
              </a:spcAft>
              <a:defRPr/>
            </a:pPr>
            <a:r>
              <a:rPr lang="ru-RU" altLang="ru-RU" sz="1400" dirty="0" smtClean="0"/>
              <a:t>- назначение прикладного программного обеспечения и его виды,</a:t>
            </a:r>
          </a:p>
          <a:p>
            <a:pPr marL="274320" indent="-256032" fontAlgn="auto">
              <a:spcAft>
                <a:spcPts val="0"/>
              </a:spcAft>
              <a:defRPr/>
            </a:pPr>
            <a:r>
              <a:rPr lang="ru-RU" altLang="ru-RU" sz="1400" dirty="0" smtClean="0"/>
              <a:t>- назначение инструментария программирования;</a:t>
            </a:r>
          </a:p>
          <a:p>
            <a:pPr marL="18288" indent="0" fontAlgn="auto">
              <a:spcAft>
                <a:spcPts val="0"/>
              </a:spcAft>
              <a:buFont typeface="Wingdings" pitchFamily="2" charset="2"/>
              <a:buNone/>
              <a:defRPr/>
            </a:pPr>
            <a:r>
              <a:rPr lang="ru-RU" altLang="ru-RU" sz="1400" b="1" i="1" dirty="0" smtClean="0"/>
              <a:t>уметь:</a:t>
            </a:r>
            <a:endParaRPr lang="ru-RU" altLang="ru-RU" sz="1400" dirty="0" smtClean="0"/>
          </a:p>
          <a:p>
            <a:pPr marL="274320" indent="-256032" fontAlgn="auto">
              <a:spcAft>
                <a:spcPts val="0"/>
              </a:spcAft>
              <a:defRPr/>
            </a:pPr>
            <a:r>
              <a:rPr lang="ru-RU" altLang="ru-RU" sz="1400" dirty="0" smtClean="0"/>
              <a:t>- ориентироваться в структуре программного обеспечения;</a:t>
            </a:r>
          </a:p>
          <a:p>
            <a:pPr marL="274320" indent="-256032" fontAlgn="auto">
              <a:spcAft>
                <a:spcPts val="0"/>
              </a:spcAft>
              <a:defRPr/>
            </a:pPr>
            <a:r>
              <a:rPr lang="ru-RU" altLang="ru-RU" sz="1400" dirty="0" smtClean="0"/>
              <a:t>- классифицировать компьютерные программы.</a:t>
            </a:r>
          </a:p>
        </p:txBody>
      </p:sp>
      <p:sp>
        <p:nvSpPr>
          <p:cNvPr id="3" name="Заголовок 2"/>
          <p:cNvSpPr>
            <a:spLocks noGrp="1"/>
          </p:cNvSpPr>
          <p:nvPr>
            <p:ph type="title"/>
          </p:nvPr>
        </p:nvSpPr>
        <p:spPr>
          <a:xfrm>
            <a:off x="468313" y="-100013"/>
            <a:ext cx="8229600" cy="1873251"/>
          </a:xfrm>
        </p:spPr>
        <p:txBody>
          <a:bodyPr>
            <a:normAutofit/>
          </a:bodyPr>
          <a:lstStyle/>
          <a:p>
            <a:pPr fontAlgn="auto">
              <a:spcAft>
                <a:spcPts val="0"/>
              </a:spcAft>
              <a:defRPr/>
            </a:pPr>
            <a:r>
              <a:rPr lang="ru-RU" dirty="0"/>
              <a:t>Тема: Виды программного </a:t>
            </a:r>
            <a:r>
              <a:rPr lang="ru-RU" dirty="0" smtClean="0"/>
              <a:t>обеспечения</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idx="1"/>
          </p:nvPr>
        </p:nvSpPr>
        <p:spPr>
          <a:xfrm>
            <a:off x="1476375" y="1773238"/>
            <a:ext cx="6096000" cy="3657600"/>
          </a:xfrm>
        </p:spPr>
        <p:txBody>
          <a:bodyPr/>
          <a:lstStyle/>
          <a:p>
            <a:pPr marL="274320" indent="-256032" fontAlgn="auto">
              <a:spcAft>
                <a:spcPts val="0"/>
              </a:spcAft>
              <a:buFont typeface="Wingdings" pitchFamily="2" charset="2"/>
              <a:buNone/>
              <a:defRPr/>
            </a:pPr>
            <a:r>
              <a:rPr lang="ru-RU" altLang="ru-RU" sz="2800" dirty="0" smtClean="0">
                <a:latin typeface="Times New Roman" pitchFamily="18" charset="0"/>
              </a:rPr>
              <a:t>		Программы предназначены для просмотра и обработки графических данных,  проигрывания аудио, создания и просмотра видео.</a:t>
            </a:r>
          </a:p>
        </p:txBody>
      </p:sp>
      <p:sp>
        <p:nvSpPr>
          <p:cNvPr id="27651" name="Rectangle 2"/>
          <p:cNvSpPr>
            <a:spLocks noGrp="1" noChangeArrowheads="1"/>
          </p:cNvSpPr>
          <p:nvPr>
            <p:ph type="title"/>
          </p:nvPr>
        </p:nvSpPr>
        <p:spPr>
          <a:xfrm>
            <a:off x="395288" y="333375"/>
            <a:ext cx="7543800" cy="914400"/>
          </a:xfrm>
        </p:spPr>
        <p:txBody>
          <a:bodyPr/>
          <a:lstStyle/>
          <a:p>
            <a:pPr fontAlgn="auto">
              <a:spcAft>
                <a:spcPts val="0"/>
              </a:spcAft>
              <a:defRPr/>
            </a:pPr>
            <a:r>
              <a:rPr lang="ru-RU" altLang="ru-RU" sz="3600" dirty="0" smtClean="0">
                <a:latin typeface="Times New Roman" pitchFamily="18" charset="0"/>
              </a:rPr>
              <a:t>Графические, аудио-, </a:t>
            </a:r>
            <a:r>
              <a:rPr lang="ru-RU" altLang="ru-RU" sz="3600" dirty="0" err="1" smtClean="0">
                <a:latin typeface="Times New Roman" pitchFamily="18" charset="0"/>
              </a:rPr>
              <a:t>видеоконверторы</a:t>
            </a:r>
            <a:endParaRPr lang="ru-RU" altLang="ru-RU" sz="3600" dirty="0" smtClean="0">
              <a:latin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idx="1"/>
          </p:nvPr>
        </p:nvSpPr>
        <p:spPr>
          <a:xfrm>
            <a:off x="301625" y="1341438"/>
            <a:ext cx="8374063" cy="5111750"/>
          </a:xfrm>
        </p:spPr>
        <p:txBody>
          <a:bodyPr/>
          <a:lstStyle/>
          <a:p>
            <a:pPr marL="274320" indent="-256032" algn="just" fontAlgn="auto">
              <a:lnSpc>
                <a:spcPct val="80000"/>
              </a:lnSpc>
              <a:spcAft>
                <a:spcPts val="0"/>
              </a:spcAft>
              <a:buFont typeface="Wingdings" pitchFamily="2" charset="2"/>
              <a:buNone/>
              <a:defRPr/>
            </a:pPr>
            <a:r>
              <a:rPr lang="ru-RU" altLang="ru-RU" sz="1200" smtClean="0"/>
              <a:t>		</a:t>
            </a:r>
            <a:r>
              <a:rPr lang="ru-RU" altLang="ru-RU" sz="1600" smtClean="0">
                <a:latin typeface="Times New Roman" pitchFamily="18" charset="0"/>
              </a:rPr>
              <a:t>ACDSee одна из популярных программ просмотра графики, возможности её включают в себя просмотр большинства популярных графических форматов, удобство навигации и отличное качество изображений. ACDSee может выполнять роль фотоальбома, воспроизводить видео и музыкальные файлы. </a:t>
            </a:r>
          </a:p>
          <a:p>
            <a:pPr marL="274320" indent="-256032" algn="just" fontAlgn="auto">
              <a:lnSpc>
                <a:spcPct val="80000"/>
              </a:lnSpc>
              <a:spcAft>
                <a:spcPts val="0"/>
              </a:spcAft>
              <a:buFont typeface="Wingdings" pitchFamily="2" charset="2"/>
              <a:buNone/>
              <a:defRPr/>
            </a:pPr>
            <a:r>
              <a:rPr lang="ru-RU" altLang="ru-RU" sz="1600" smtClean="0">
                <a:latin typeface="Times New Roman" pitchFamily="18" charset="0"/>
              </a:rPr>
              <a:t>		В набор ACDSee PowerPack  входят: сам просмотрщик ACDSee, приложения FotoCanvas и FotoAngelo, а также пять эксклюзивных плагинов.</a:t>
            </a:r>
            <a:br>
              <a:rPr lang="ru-RU" altLang="ru-RU" sz="1600" smtClean="0">
                <a:latin typeface="Times New Roman" pitchFamily="18" charset="0"/>
              </a:rPr>
            </a:br>
            <a:r>
              <a:rPr lang="ru-RU" altLang="ru-RU" sz="1600" smtClean="0">
                <a:latin typeface="Times New Roman" pitchFamily="18" charset="0"/>
              </a:rPr>
              <a:t>	К основным достоинствам программы ACDSee следует отнести высокую скорость обработки графических данных, многопоточность, поддержку большинства известных графических форматов (в текущей версии более 40 штук), наличие удобного файл-браузера, мощных средств предварительного просмотра, функций создания слайд-шоу с упреждающим кэшированием, конвертирования изображений. ACDSee также предоставляет средства поддержки внешних плагинов, организации и управления коллекциями изображений, видео и аудио-файлов, которые программа может воспроизводить, используя QuickTime компоненты.</a:t>
            </a:r>
            <a:br>
              <a:rPr lang="ru-RU" altLang="ru-RU" sz="1600" smtClean="0">
                <a:latin typeface="Times New Roman" pitchFamily="18" charset="0"/>
              </a:rPr>
            </a:br>
            <a:r>
              <a:rPr lang="ru-RU" altLang="ru-RU" sz="1600" smtClean="0">
                <a:latin typeface="Times New Roman" pitchFamily="18" charset="0"/>
              </a:rPr>
              <a:t>	Программа FotoCanvas предлагает средства редактирования цифровых изображений. Можно убирать эффект "красных глаз", вращать, обрезать изображения, применять к ним простейшие эффекты, рисовать геометрические фигуры, управлять цветами, сканировать.</a:t>
            </a:r>
            <a:br>
              <a:rPr lang="ru-RU" altLang="ru-RU" sz="1600" smtClean="0">
                <a:latin typeface="Times New Roman" pitchFamily="18" charset="0"/>
              </a:rPr>
            </a:br>
            <a:r>
              <a:rPr lang="ru-RU" altLang="ru-RU" sz="1600" smtClean="0">
                <a:latin typeface="Times New Roman" pitchFamily="18" charset="0"/>
              </a:rPr>
              <a:t>	Приложение FotoAngelo позволяет быстро создавать слайд-шоу и хранители экрана в исполнимом (EXE) формате. Смена изображений может сопровождаться одним из 20 эффектов "перетекания" и производиться как в ручном, так и в автоматическом режиме.</a:t>
            </a:r>
          </a:p>
        </p:txBody>
      </p:sp>
      <p:sp>
        <p:nvSpPr>
          <p:cNvPr id="28675" name="Rectangle 2"/>
          <p:cNvSpPr>
            <a:spLocks noGrp="1" noChangeArrowheads="1"/>
          </p:cNvSpPr>
          <p:nvPr>
            <p:ph type="title"/>
          </p:nvPr>
        </p:nvSpPr>
        <p:spPr>
          <a:xfrm>
            <a:off x="457200" y="381000"/>
            <a:ext cx="8229600" cy="815975"/>
          </a:xfrm>
        </p:spPr>
        <p:txBody>
          <a:bodyPr/>
          <a:lstStyle/>
          <a:p>
            <a:pPr fontAlgn="auto">
              <a:spcAft>
                <a:spcPts val="0"/>
              </a:spcAft>
              <a:defRPr/>
            </a:pPr>
            <a:r>
              <a:rPr lang="ru-RU" altLang="ru-RU" sz="3200" smtClean="0"/>
              <a:t>  </a:t>
            </a:r>
            <a:r>
              <a:rPr lang="ru-RU" altLang="ru-RU" sz="3200" b="1" u="sng" smtClean="0">
                <a:latin typeface="Times New Roman" pitchFamily="18" charset="0"/>
              </a:rPr>
              <a:t>ACDSee</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3" name="Rectangle 3"/>
          <p:cNvSpPr>
            <a:spLocks noGrp="1" noChangeArrowheads="1"/>
          </p:cNvSpPr>
          <p:nvPr>
            <p:ph idx="1"/>
          </p:nvPr>
        </p:nvSpPr>
        <p:spPr>
          <a:xfrm>
            <a:off x="5364163" y="1052513"/>
            <a:ext cx="3478212" cy="5545137"/>
          </a:xfrm>
        </p:spPr>
        <p:txBody>
          <a:bodyPr>
            <a:normAutofit lnSpcReduction="10000"/>
          </a:bodyPr>
          <a:lstStyle/>
          <a:p>
            <a:pPr marL="274320" indent="-274320" algn="just" fontAlgn="auto">
              <a:lnSpc>
                <a:spcPct val="80000"/>
              </a:lnSpc>
              <a:spcAft>
                <a:spcPts val="0"/>
              </a:spcAft>
              <a:buFont typeface="Wingdings" pitchFamily="2" charset="2"/>
              <a:buNone/>
              <a:defRPr/>
            </a:pPr>
            <a:r>
              <a:rPr lang="ru-RU" altLang="ru-RU" sz="1800" b="1" smtClean="0">
                <a:latin typeface="Times New Roman" pitchFamily="18" charset="0"/>
              </a:rPr>
              <a:t>DivX</a:t>
            </a:r>
            <a:r>
              <a:rPr lang="ru-RU" altLang="ru-RU" sz="1800" smtClean="0">
                <a:latin typeface="Times New Roman" pitchFamily="18" charset="0"/>
              </a:rPr>
              <a:t> - технология видеозаписи, позволяющая практически без потери качества получать видеофайлы значительно меньшего размера, чем DVD. Например, пятигигабайтный DVD-диск сжимается до размера двух компакт-дисков, т.е. до 1,3 GB, а если пожертвовать качеством, то можно вместить и в один компакт.</a:t>
            </a:r>
            <a:br>
              <a:rPr lang="ru-RU" altLang="ru-RU" sz="1800" smtClean="0">
                <a:latin typeface="Times New Roman" pitchFamily="18" charset="0"/>
              </a:rPr>
            </a:br>
            <a:r>
              <a:rPr lang="ru-RU" altLang="ru-RU" sz="1800" smtClean="0">
                <a:latin typeface="Times New Roman" pitchFamily="18" charset="0"/>
              </a:rPr>
              <a:t>DivX 6.x - новая версия пакета программ для воспроизведения видео, в котором появились опции, привычные по DVD и отсутствующие до сих пор в DivX - интерактивные меню, поддержка нескольких субтитров и нескольких аудиодорожек, сцены и т.п. Кроме этого, улучшено качество и степень сжатия видео.</a:t>
            </a:r>
          </a:p>
        </p:txBody>
      </p:sp>
      <p:sp>
        <p:nvSpPr>
          <p:cNvPr id="29699" name="Rectangle 2"/>
          <p:cNvSpPr>
            <a:spLocks noGrp="1" noChangeArrowheads="1"/>
          </p:cNvSpPr>
          <p:nvPr>
            <p:ph type="title"/>
          </p:nvPr>
        </p:nvSpPr>
        <p:spPr>
          <a:xfrm>
            <a:off x="457200" y="381000"/>
            <a:ext cx="8229600" cy="815975"/>
          </a:xfrm>
        </p:spPr>
        <p:txBody>
          <a:bodyPr/>
          <a:lstStyle/>
          <a:p>
            <a:pPr fontAlgn="auto">
              <a:spcAft>
                <a:spcPts val="0"/>
              </a:spcAft>
              <a:defRPr/>
            </a:pPr>
            <a:r>
              <a:rPr lang="ru-RU" altLang="ru-RU" sz="3200" b="1" u="sng" smtClean="0">
                <a:latin typeface="Times New Roman" pitchFamily="18" charset="0"/>
              </a:rPr>
              <a:t>DivXPro </a:t>
            </a:r>
          </a:p>
        </p:txBody>
      </p:sp>
      <p:pic>
        <p:nvPicPr>
          <p:cNvPr id="28676" name="Рисунок 85" descr="DivX 6 Pr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557338"/>
            <a:ext cx="4953000" cy="355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idx="1"/>
          </p:nvPr>
        </p:nvSpPr>
        <p:spPr>
          <a:xfrm>
            <a:off x="457200" y="1196975"/>
            <a:ext cx="8229600" cy="5327650"/>
          </a:xfrm>
        </p:spPr>
        <p:txBody>
          <a:bodyPr/>
          <a:lstStyle/>
          <a:p>
            <a:pPr marL="274320" indent="-256032" fontAlgn="auto">
              <a:lnSpc>
                <a:spcPct val="80000"/>
              </a:lnSpc>
              <a:spcAft>
                <a:spcPts val="0"/>
              </a:spcAft>
              <a:buFont typeface="Wingdings" pitchFamily="2" charset="2"/>
              <a:buNone/>
              <a:defRPr/>
            </a:pPr>
            <a:endParaRPr lang="ru-RU" altLang="ru-RU" sz="1800" b="1" smtClean="0"/>
          </a:p>
          <a:p>
            <a:pPr marL="274320" indent="-256032" fontAlgn="auto">
              <a:lnSpc>
                <a:spcPct val="80000"/>
              </a:lnSpc>
              <a:spcAft>
                <a:spcPts val="0"/>
              </a:spcAft>
              <a:buFont typeface="Wingdings" pitchFamily="2" charset="2"/>
              <a:buNone/>
              <a:defRPr/>
            </a:pPr>
            <a:endParaRPr lang="ru-RU" altLang="ru-RU" sz="1800" b="1" smtClean="0"/>
          </a:p>
          <a:p>
            <a:pPr marL="274320" indent="-256032" fontAlgn="auto">
              <a:lnSpc>
                <a:spcPct val="80000"/>
              </a:lnSpc>
              <a:spcAft>
                <a:spcPts val="0"/>
              </a:spcAft>
              <a:buFont typeface="Wingdings" pitchFamily="2" charset="2"/>
              <a:buNone/>
              <a:defRPr/>
            </a:pPr>
            <a:r>
              <a:rPr lang="ru-RU" altLang="ru-RU" sz="2000" smtClean="0"/>
              <a:t>Предназначено для решения задач пользователя в различных предметных областях.</a:t>
            </a:r>
            <a:endParaRPr lang="ru-RU" altLang="ru-RU" sz="2000" b="1" smtClean="0"/>
          </a:p>
          <a:p>
            <a:pPr marL="274320" indent="-256032" fontAlgn="auto">
              <a:lnSpc>
                <a:spcPct val="80000"/>
              </a:lnSpc>
              <a:spcAft>
                <a:spcPts val="0"/>
              </a:spcAft>
              <a:buFont typeface="Wingdings" pitchFamily="2" charset="2"/>
              <a:buNone/>
              <a:defRPr/>
            </a:pPr>
            <a:endParaRPr lang="ru-RU" altLang="ru-RU" sz="2000" b="1" smtClean="0"/>
          </a:p>
          <a:p>
            <a:pPr marL="274320" indent="-256032" fontAlgn="auto">
              <a:lnSpc>
                <a:spcPct val="80000"/>
              </a:lnSpc>
              <a:spcAft>
                <a:spcPts val="0"/>
              </a:spcAft>
              <a:buFont typeface="Wingdings" pitchFamily="2" charset="2"/>
              <a:buNone/>
              <a:defRPr/>
            </a:pPr>
            <a:r>
              <a:rPr lang="ru-RU" altLang="ru-RU" sz="2000" b="1" smtClean="0"/>
              <a:t>Основные виды прикладного ПО:</a:t>
            </a:r>
            <a:endParaRPr lang="ru-RU" altLang="ru-RU" sz="2000" smtClean="0"/>
          </a:p>
          <a:p>
            <a:pPr marL="274320" indent="-256032" fontAlgn="auto">
              <a:lnSpc>
                <a:spcPct val="80000"/>
              </a:lnSpc>
              <a:spcAft>
                <a:spcPts val="0"/>
              </a:spcAft>
              <a:defRPr/>
            </a:pPr>
            <a:r>
              <a:rPr lang="ru-RU" altLang="ru-RU" sz="2000" smtClean="0"/>
              <a:t>Пакеты офисных прикладных программ</a:t>
            </a:r>
          </a:p>
          <a:p>
            <a:pPr marL="274320" indent="-256032" fontAlgn="auto">
              <a:lnSpc>
                <a:spcPct val="80000"/>
              </a:lnSpc>
              <a:spcAft>
                <a:spcPts val="0"/>
              </a:spcAft>
              <a:defRPr/>
            </a:pPr>
            <a:r>
              <a:rPr lang="ru-RU" altLang="ru-RU" sz="2000" smtClean="0"/>
              <a:t>Пакеты профессиональных графических и издательских программ</a:t>
            </a:r>
          </a:p>
          <a:p>
            <a:pPr marL="274320" indent="-256032" fontAlgn="auto">
              <a:lnSpc>
                <a:spcPct val="80000"/>
              </a:lnSpc>
              <a:spcAft>
                <a:spcPts val="0"/>
              </a:spcAft>
              <a:defRPr/>
            </a:pPr>
            <a:r>
              <a:rPr lang="ru-RU" altLang="ru-RU" sz="2000" smtClean="0"/>
              <a:t>Программы для мультимедиаредактирования</a:t>
            </a:r>
          </a:p>
          <a:p>
            <a:pPr marL="274320" indent="-256032" fontAlgn="auto">
              <a:lnSpc>
                <a:spcPct val="80000"/>
              </a:lnSpc>
              <a:spcAft>
                <a:spcPts val="0"/>
              </a:spcAft>
              <a:defRPr/>
            </a:pPr>
            <a:r>
              <a:rPr lang="ru-RU" altLang="ru-RU" sz="2000" smtClean="0"/>
              <a:t>Пакеты символьной математики и научных вычислений</a:t>
            </a:r>
          </a:p>
          <a:p>
            <a:pPr marL="274320" indent="-256032" fontAlgn="auto">
              <a:lnSpc>
                <a:spcPct val="80000"/>
              </a:lnSpc>
              <a:spcAft>
                <a:spcPts val="0"/>
              </a:spcAft>
              <a:defRPr/>
            </a:pPr>
            <a:r>
              <a:rPr lang="ru-RU" altLang="ru-RU" sz="2000" smtClean="0"/>
              <a:t>Системы автоматизированного проектирования</a:t>
            </a:r>
          </a:p>
          <a:p>
            <a:pPr marL="274320" indent="-256032" fontAlgn="auto">
              <a:lnSpc>
                <a:spcPct val="80000"/>
              </a:lnSpc>
              <a:spcAft>
                <a:spcPts val="0"/>
              </a:spcAft>
              <a:defRPr/>
            </a:pPr>
            <a:r>
              <a:rPr lang="ru-RU" altLang="ru-RU" sz="2000" smtClean="0"/>
              <a:t>Системы программирования</a:t>
            </a:r>
          </a:p>
          <a:p>
            <a:pPr marL="274320" indent="-256032" fontAlgn="auto">
              <a:lnSpc>
                <a:spcPct val="80000"/>
              </a:lnSpc>
              <a:spcAft>
                <a:spcPts val="0"/>
              </a:spcAft>
              <a:defRPr/>
            </a:pPr>
            <a:r>
              <a:rPr lang="ru-RU" altLang="ru-RU" sz="2000" smtClean="0"/>
              <a:t>Прикладные программные продукты для различных отраслей науки, образования, производства</a:t>
            </a:r>
          </a:p>
          <a:p>
            <a:pPr marL="274320" indent="-256032" fontAlgn="auto">
              <a:lnSpc>
                <a:spcPct val="80000"/>
              </a:lnSpc>
              <a:spcAft>
                <a:spcPts val="0"/>
              </a:spcAft>
              <a:defRPr/>
            </a:pPr>
            <a:r>
              <a:rPr lang="ru-RU" altLang="ru-RU" sz="2000" smtClean="0"/>
              <a:t>      и т.д.</a:t>
            </a:r>
          </a:p>
        </p:txBody>
      </p:sp>
      <p:sp>
        <p:nvSpPr>
          <p:cNvPr id="138242" name="Rectangle 2"/>
          <p:cNvSpPr>
            <a:spLocks noGrp="1" noChangeArrowheads="1"/>
          </p:cNvSpPr>
          <p:nvPr>
            <p:ph type="title"/>
          </p:nvPr>
        </p:nvSpPr>
        <p:spPr>
          <a:xfrm>
            <a:off x="539750" y="381000"/>
            <a:ext cx="8147050" cy="527050"/>
          </a:xfrm>
        </p:spPr>
        <p:txBody>
          <a:bodyPr>
            <a:normAutofit fontScale="90000"/>
          </a:bodyPr>
          <a:lstStyle/>
          <a:p>
            <a:pPr fontAlgn="auto">
              <a:spcAft>
                <a:spcPts val="0"/>
              </a:spcAft>
              <a:defRPr/>
            </a:pPr>
            <a:r>
              <a:rPr lang="ru-RU" altLang="ru-RU" sz="4000" b="1" smtClean="0"/>
              <a:t>Прикладное ПО</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idx="1"/>
          </p:nvPr>
        </p:nvSpPr>
        <p:spPr>
          <a:xfrm>
            <a:off x="2771775" y="1196975"/>
            <a:ext cx="6070600" cy="5400675"/>
          </a:xfrm>
        </p:spPr>
        <p:txBody>
          <a:bodyPr/>
          <a:lstStyle/>
          <a:p>
            <a:pPr marL="274320" indent="-256032" fontAlgn="auto">
              <a:lnSpc>
                <a:spcPct val="80000"/>
              </a:lnSpc>
              <a:spcAft>
                <a:spcPts val="0"/>
              </a:spcAft>
              <a:buFont typeface="Wingdings" pitchFamily="2" charset="2"/>
              <a:buNone/>
              <a:defRPr/>
            </a:pPr>
            <a:r>
              <a:rPr lang="ru-RU" altLang="ru-RU" sz="1800" smtClean="0">
                <a:latin typeface="Times New Roman" pitchFamily="18" charset="0"/>
              </a:rPr>
              <a:t>Microsoft Office - это пакет программ нужных для работы как в небольшом, так и в крупном офисе. Приложения, входящие в состав этого пакета, используются повсеместно, как в деловой, так и в обычной жизни. </a:t>
            </a:r>
          </a:p>
          <a:p>
            <a:pPr marL="274320" indent="-256032" fontAlgn="auto">
              <a:lnSpc>
                <a:spcPct val="80000"/>
              </a:lnSpc>
              <a:spcAft>
                <a:spcPts val="0"/>
              </a:spcAft>
              <a:buFont typeface="Wingdings" pitchFamily="2" charset="2"/>
              <a:buNone/>
              <a:defRPr/>
            </a:pPr>
            <a:r>
              <a:rPr lang="en-US" altLang="ru-RU" sz="1800" smtClean="0">
                <a:latin typeface="Times New Roman" pitchFamily="18" charset="0"/>
              </a:rPr>
              <a:t>M</a:t>
            </a:r>
            <a:r>
              <a:rPr lang="ru-RU" altLang="ru-RU" sz="1800" smtClean="0">
                <a:latin typeface="Times New Roman" pitchFamily="18" charset="0"/>
              </a:rPr>
              <a:t>icrosoft </a:t>
            </a:r>
            <a:r>
              <a:rPr lang="en-US" altLang="ru-RU" sz="1800" smtClean="0">
                <a:latin typeface="Times New Roman" pitchFamily="18" charset="0"/>
              </a:rPr>
              <a:t>W</a:t>
            </a:r>
            <a:r>
              <a:rPr lang="ru-RU" altLang="ru-RU" sz="1800" smtClean="0">
                <a:latin typeface="Times New Roman" pitchFamily="18" charset="0"/>
              </a:rPr>
              <a:t>ord – текстовый редактор, с его помощью можно легко набрать текст любой сложности. Содержит встроенную проверку орфографии, позволяет легко форматировать текст, оформлять его различными шрифтами, заключать как в видимую, так и в невидимую таблицу. И очень много разных возможностей. </a:t>
            </a:r>
          </a:p>
          <a:p>
            <a:pPr marL="274320" indent="-256032" fontAlgn="auto">
              <a:lnSpc>
                <a:spcPct val="80000"/>
              </a:lnSpc>
              <a:spcAft>
                <a:spcPts val="0"/>
              </a:spcAft>
              <a:buFont typeface="Wingdings" pitchFamily="2" charset="2"/>
              <a:buNone/>
              <a:defRPr/>
            </a:pPr>
            <a:r>
              <a:rPr lang="en-US" altLang="ru-RU" sz="1800" smtClean="0">
                <a:latin typeface="Times New Roman" pitchFamily="18" charset="0"/>
              </a:rPr>
              <a:t>M</a:t>
            </a:r>
            <a:r>
              <a:rPr lang="ru-RU" altLang="ru-RU" sz="1800" smtClean="0">
                <a:latin typeface="Times New Roman" pitchFamily="18" charset="0"/>
              </a:rPr>
              <a:t>icrosoft </a:t>
            </a:r>
            <a:r>
              <a:rPr lang="en-US" altLang="ru-RU" sz="1800" smtClean="0">
                <a:latin typeface="Times New Roman" pitchFamily="18" charset="0"/>
              </a:rPr>
              <a:t>E</a:t>
            </a:r>
            <a:r>
              <a:rPr lang="ru-RU" altLang="ru-RU" sz="1800" smtClean="0">
                <a:latin typeface="Times New Roman" pitchFamily="18" charset="0"/>
              </a:rPr>
              <a:t>xcel – редактор таблиц. Может создавать таблицы любой сложности. Может автоматически производить арифметические действия с данными в таблицах, может программировать несложные операции. </a:t>
            </a:r>
          </a:p>
          <a:p>
            <a:pPr marL="274320" indent="-256032" fontAlgn="auto">
              <a:lnSpc>
                <a:spcPct val="80000"/>
              </a:lnSpc>
              <a:spcAft>
                <a:spcPts val="0"/>
              </a:spcAft>
              <a:buFont typeface="Wingdings" pitchFamily="2" charset="2"/>
              <a:buNone/>
              <a:defRPr/>
            </a:pPr>
            <a:r>
              <a:rPr lang="en-US" altLang="ru-RU" sz="1800" smtClean="0">
                <a:latin typeface="Times New Roman" pitchFamily="18" charset="0"/>
              </a:rPr>
              <a:t>M</a:t>
            </a:r>
            <a:r>
              <a:rPr lang="ru-RU" altLang="ru-RU" sz="1800" smtClean="0">
                <a:latin typeface="Times New Roman" pitchFamily="18" charset="0"/>
              </a:rPr>
              <a:t>icrosoft Outlook помогает пользователям лучше распоряжаться временем и информацией, устанавливать любые контакты, контролируя их безопасность.</a:t>
            </a:r>
          </a:p>
          <a:p>
            <a:pPr marL="274320" indent="-256032" fontAlgn="auto">
              <a:lnSpc>
                <a:spcPct val="80000"/>
              </a:lnSpc>
              <a:spcAft>
                <a:spcPts val="0"/>
              </a:spcAft>
              <a:buFont typeface="Wingdings" pitchFamily="2" charset="2"/>
              <a:buNone/>
              <a:defRPr/>
            </a:pPr>
            <a:r>
              <a:rPr lang="ru-RU" altLang="ru-RU" sz="1800" smtClean="0">
                <a:latin typeface="Times New Roman" pitchFamily="18" charset="0"/>
              </a:rPr>
              <a:t>Microsoft Publisher упрощает для деловых пользователей самостоятельное создание и распространение эффектных маркетинговых материалов. </a:t>
            </a:r>
          </a:p>
          <a:p>
            <a:pPr marL="274320" indent="-256032" fontAlgn="auto">
              <a:lnSpc>
                <a:spcPct val="80000"/>
              </a:lnSpc>
              <a:spcAft>
                <a:spcPts val="0"/>
              </a:spcAft>
              <a:buFont typeface="Wingdings" pitchFamily="2" charset="2"/>
              <a:buNone/>
              <a:defRPr/>
            </a:pPr>
            <a:r>
              <a:rPr lang="ru-RU" altLang="ru-RU" sz="1800" smtClean="0">
                <a:latin typeface="Times New Roman" pitchFamily="18" charset="0"/>
              </a:rPr>
              <a:t>Кроме этих приложений в Microsoft Office входят и другие компоненты (PowerPoint, Access и т.д.) </a:t>
            </a:r>
          </a:p>
        </p:txBody>
      </p:sp>
      <p:sp>
        <p:nvSpPr>
          <p:cNvPr id="154626" name="Rectangle 2"/>
          <p:cNvSpPr>
            <a:spLocks noGrp="1" noChangeArrowheads="1"/>
          </p:cNvSpPr>
          <p:nvPr>
            <p:ph type="title"/>
          </p:nvPr>
        </p:nvSpPr>
        <p:spPr>
          <a:xfrm>
            <a:off x="539750" y="381000"/>
            <a:ext cx="8147050" cy="600075"/>
          </a:xfrm>
        </p:spPr>
        <p:txBody>
          <a:bodyPr>
            <a:normAutofit fontScale="90000"/>
          </a:bodyPr>
          <a:lstStyle/>
          <a:p>
            <a:pPr fontAlgn="auto">
              <a:spcAft>
                <a:spcPts val="0"/>
              </a:spcAft>
              <a:defRPr/>
            </a:pPr>
            <a:r>
              <a:rPr lang="ru-RU" altLang="ru-RU" sz="3200" smtClean="0">
                <a:latin typeface="Times New Roman" pitchFamily="18" charset="0"/>
              </a:rPr>
              <a:t>Пакеты офисных прикладных программ</a:t>
            </a:r>
            <a:br>
              <a:rPr lang="ru-RU" altLang="ru-RU" sz="3200" smtClean="0">
                <a:latin typeface="Times New Roman" pitchFamily="18" charset="0"/>
              </a:rPr>
            </a:br>
            <a:r>
              <a:rPr lang="ru-RU" altLang="ru-RU" sz="3200" smtClean="0">
                <a:latin typeface="Times New Roman" pitchFamily="18" charset="0"/>
              </a:rPr>
              <a:t> </a:t>
            </a:r>
            <a:r>
              <a:rPr lang="ru-RU" altLang="ru-RU" sz="3200" b="1" u="sng" smtClean="0">
                <a:latin typeface="Times New Roman" pitchFamily="18" charset="0"/>
              </a:rPr>
              <a:t>Microsoft Office</a:t>
            </a:r>
            <a:r>
              <a:rPr lang="ru-RU" altLang="ru-RU" sz="4000" smtClean="0">
                <a:latin typeface="Times New Roman" pitchFamily="18" charset="0"/>
              </a:rPr>
              <a:t> </a:t>
            </a:r>
          </a:p>
        </p:txBody>
      </p:sp>
      <p:pic>
        <p:nvPicPr>
          <p:cNvPr id="30724" name="Рисунок 4" descr="Выпуск 2007 системы Microsoft Office (c) Microsof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052513"/>
            <a:ext cx="1628775"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5" name="Рисунок 3" descr="Microsoft Office Excel (c) Microsof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3068638"/>
            <a:ext cx="1430338" cy="165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6" name="Рисунок 5" descr="Microsoft Office Outlook 2007 (c) Microsof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088" y="3933825"/>
            <a:ext cx="1304925"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7" name="Рисунок 6" descr="Microsoft Office Publisher (c) Microsof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1913" y="4941888"/>
            <a:ext cx="1336675" cy="154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idx="1"/>
          </p:nvPr>
        </p:nvSpPr>
        <p:spPr>
          <a:xfrm>
            <a:off x="468313" y="2205038"/>
            <a:ext cx="6096000" cy="3657600"/>
          </a:xfrm>
        </p:spPr>
        <p:txBody>
          <a:bodyPr/>
          <a:lstStyle/>
          <a:p>
            <a:pPr marL="274320" indent="-256032" fontAlgn="auto">
              <a:spcAft>
                <a:spcPts val="0"/>
              </a:spcAft>
              <a:buFont typeface="Wingdings" pitchFamily="2" charset="2"/>
              <a:buNone/>
              <a:defRPr/>
            </a:pPr>
            <a:r>
              <a:rPr lang="ru-RU" altLang="ru-RU" sz="2800" dirty="0" smtClean="0">
                <a:latin typeface="Times New Roman" pitchFamily="18" charset="0"/>
              </a:rPr>
              <a:t>		</a:t>
            </a:r>
          </a:p>
          <a:p>
            <a:pPr marL="274320" indent="-256032" fontAlgn="auto">
              <a:spcAft>
                <a:spcPts val="0"/>
              </a:spcAft>
              <a:buFont typeface="Wingdings" pitchFamily="2" charset="2"/>
              <a:buNone/>
              <a:defRPr/>
            </a:pPr>
            <a:r>
              <a:rPr lang="ru-RU" altLang="ru-RU" sz="2800" dirty="0" smtClean="0">
                <a:latin typeface="Times New Roman" pitchFamily="18" charset="0"/>
              </a:rPr>
              <a:t>		Программы предназначены для оформления работ графическими иллюстрациями, для работы с векторной графикой, макетирования и разработки </a:t>
            </a:r>
            <a:r>
              <a:rPr lang="en-US" altLang="ru-RU" sz="2800" dirty="0" smtClean="0">
                <a:latin typeface="Times New Roman" pitchFamily="18" charset="0"/>
              </a:rPr>
              <a:t> Web</a:t>
            </a:r>
            <a:r>
              <a:rPr lang="ru-RU" altLang="ru-RU" sz="2800" dirty="0" smtClean="0">
                <a:latin typeface="Times New Roman" pitchFamily="18" charset="0"/>
              </a:rPr>
              <a:t>-сайта и т.п.</a:t>
            </a:r>
          </a:p>
        </p:txBody>
      </p:sp>
      <p:sp>
        <p:nvSpPr>
          <p:cNvPr id="32771" name="Rectangle 2"/>
          <p:cNvSpPr>
            <a:spLocks noGrp="1" noChangeArrowheads="1"/>
          </p:cNvSpPr>
          <p:nvPr>
            <p:ph type="title"/>
          </p:nvPr>
        </p:nvSpPr>
        <p:spPr>
          <a:xfrm>
            <a:off x="395288" y="765175"/>
            <a:ext cx="7543800" cy="914400"/>
          </a:xfrm>
        </p:spPr>
        <p:txBody>
          <a:bodyPr/>
          <a:lstStyle/>
          <a:p>
            <a:pPr fontAlgn="auto">
              <a:spcAft>
                <a:spcPts val="0"/>
              </a:spcAft>
              <a:defRPr/>
            </a:pPr>
            <a:r>
              <a:rPr lang="ru-RU" altLang="ru-RU" sz="3600" dirty="0" smtClean="0">
                <a:latin typeface="Times New Roman" pitchFamily="18" charset="0"/>
              </a:rPr>
              <a:t>Пакеты профессиональных графических и издательских программ</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Рисунок 12" descr="Анонсирован Adobe Creative Suit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l="18446" t="11328" r="18387" b="25012"/>
          <a:stretch>
            <a:fillRect/>
          </a:stretch>
        </p:blipFill>
        <p:spPr bwMode="auto">
          <a:xfrm>
            <a:off x="261938" y="1916113"/>
            <a:ext cx="2222500" cy="2592387"/>
          </a:xfrm>
          <a:noFill/>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3795" name="Rectangle 2"/>
          <p:cNvSpPr>
            <a:spLocks noGrp="1" noChangeArrowheads="1"/>
          </p:cNvSpPr>
          <p:nvPr>
            <p:ph type="title"/>
          </p:nvPr>
        </p:nvSpPr>
        <p:spPr>
          <a:xfrm>
            <a:off x="900113" y="381000"/>
            <a:ext cx="7786687" cy="930275"/>
          </a:xfrm>
        </p:spPr>
        <p:txBody>
          <a:bodyPr/>
          <a:lstStyle/>
          <a:p>
            <a:pPr fontAlgn="auto">
              <a:spcAft>
                <a:spcPts val="0"/>
              </a:spcAft>
              <a:defRPr/>
            </a:pPr>
            <a:r>
              <a:rPr lang="en-US" altLang="ru-RU" sz="3200" u="sng" smtClean="0"/>
              <a:t>Adobe Creative Suite</a:t>
            </a:r>
            <a:endParaRPr lang="ru-RU" altLang="ru-RU" sz="3200" u="sng" smtClean="0"/>
          </a:p>
        </p:txBody>
      </p:sp>
      <p:sp>
        <p:nvSpPr>
          <p:cNvPr id="32772" name="Rectangle 5"/>
          <p:cNvSpPr>
            <a:spLocks noChangeArrowheads="1"/>
          </p:cNvSpPr>
          <p:nvPr/>
        </p:nvSpPr>
        <p:spPr bwMode="auto">
          <a:xfrm>
            <a:off x="2771775" y="1343025"/>
            <a:ext cx="6048375" cy="5035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r>
              <a:rPr lang="ru-RU" altLang="ru-RU"/>
              <a:t> </a:t>
            </a:r>
          </a:p>
          <a:p>
            <a:pPr algn="just" eaLnBrk="1" hangingPunct="1"/>
            <a:r>
              <a:rPr lang="ru-RU" altLang="ru-RU"/>
              <a:t>	</a:t>
            </a:r>
            <a:r>
              <a:rPr lang="en-US" altLang="ru-RU"/>
              <a:t>Adobe Creative Suite </a:t>
            </a:r>
            <a:r>
              <a:rPr lang="ru-RU" altLang="ru-RU"/>
              <a:t>– это пакет графических программ, помогающих пользователю грамотно и профессионально оформить свою работу графическими иллюстрациями. Он содержит</a:t>
            </a:r>
            <a:r>
              <a:rPr lang="en-US" altLang="ru-RU"/>
              <a:t> </a:t>
            </a:r>
            <a:r>
              <a:rPr lang="ru-RU" altLang="ru-RU"/>
              <a:t>пять</a:t>
            </a:r>
            <a:r>
              <a:rPr lang="en-US" altLang="ru-RU"/>
              <a:t> </a:t>
            </a:r>
            <a:r>
              <a:rPr lang="ru-RU" altLang="ru-RU"/>
              <a:t>абсолютно</a:t>
            </a:r>
            <a:r>
              <a:rPr lang="en-US" altLang="ru-RU"/>
              <a:t> </a:t>
            </a:r>
            <a:r>
              <a:rPr lang="ru-RU" altLang="ru-RU"/>
              <a:t>новых</a:t>
            </a:r>
            <a:r>
              <a:rPr lang="en-US" altLang="ru-RU"/>
              <a:t> </a:t>
            </a:r>
            <a:r>
              <a:rPr lang="ru-RU" altLang="ru-RU"/>
              <a:t>конфигураций</a:t>
            </a:r>
            <a:r>
              <a:rPr lang="en-US" altLang="ru-RU"/>
              <a:t> </a:t>
            </a:r>
            <a:r>
              <a:rPr lang="ru-RU" altLang="ru-RU"/>
              <a:t>: </a:t>
            </a:r>
            <a:r>
              <a:rPr lang="en-US" altLang="ru-RU"/>
              <a:t>Adobe Creative Suite 3 Design Premium </a:t>
            </a:r>
            <a:r>
              <a:rPr lang="ru-RU" altLang="ru-RU"/>
              <a:t>и</a:t>
            </a:r>
            <a:r>
              <a:rPr lang="en-US" altLang="ru-RU"/>
              <a:t> Design Standard; Adobe Creative Suite 3 Web Premium </a:t>
            </a:r>
            <a:r>
              <a:rPr lang="ru-RU" altLang="ru-RU"/>
              <a:t>и</a:t>
            </a:r>
            <a:r>
              <a:rPr lang="en-US" altLang="ru-RU"/>
              <a:t> Web Standard; Adobe Creative Suite 3 Production Premium. </a:t>
            </a:r>
            <a:r>
              <a:rPr lang="ru-RU" altLang="ru-RU"/>
              <a:t>Из</a:t>
            </a:r>
            <a:r>
              <a:rPr lang="en-US" altLang="ru-RU"/>
              <a:t> </a:t>
            </a:r>
            <a:r>
              <a:rPr lang="ru-RU" altLang="ru-RU"/>
              <a:t>них</a:t>
            </a:r>
            <a:r>
              <a:rPr lang="en-US" altLang="ru-RU"/>
              <a:t>, Adobe Creative Suite 3 Design Premium </a:t>
            </a:r>
            <a:r>
              <a:rPr lang="ru-RU" altLang="ru-RU"/>
              <a:t>предоставляет</a:t>
            </a:r>
            <a:r>
              <a:rPr lang="en-US" altLang="ru-RU"/>
              <a:t> </a:t>
            </a:r>
            <a:r>
              <a:rPr lang="ru-RU" altLang="ru-RU"/>
              <a:t>средства</a:t>
            </a:r>
            <a:r>
              <a:rPr lang="en-US" altLang="ru-RU"/>
              <a:t> </a:t>
            </a:r>
            <a:r>
              <a:rPr lang="ru-RU" altLang="ru-RU"/>
              <a:t>для</a:t>
            </a:r>
            <a:r>
              <a:rPr lang="en-US" altLang="ru-RU"/>
              <a:t> </a:t>
            </a:r>
            <a:r>
              <a:rPr lang="ru-RU" altLang="ru-RU"/>
              <a:t>печатного</a:t>
            </a:r>
            <a:r>
              <a:rPr lang="en-US" altLang="ru-RU"/>
              <a:t>, </a:t>
            </a:r>
            <a:r>
              <a:rPr lang="ru-RU" altLang="ru-RU"/>
              <a:t>мобильного</a:t>
            </a:r>
            <a:r>
              <a:rPr lang="en-US" altLang="ru-RU"/>
              <a:t>, </a:t>
            </a:r>
            <a:r>
              <a:rPr lang="ru-RU" altLang="ru-RU"/>
              <a:t>интерактивного</a:t>
            </a:r>
            <a:r>
              <a:rPr lang="en-US" altLang="ru-RU"/>
              <a:t> </a:t>
            </a:r>
            <a:r>
              <a:rPr lang="ru-RU" altLang="ru-RU"/>
              <a:t>и</a:t>
            </a:r>
            <a:r>
              <a:rPr lang="en-US" altLang="ru-RU"/>
              <a:t> Web-</a:t>
            </a:r>
            <a:r>
              <a:rPr lang="ru-RU" altLang="ru-RU"/>
              <a:t>дизайна</a:t>
            </a:r>
            <a:r>
              <a:rPr lang="en-US" altLang="ru-RU"/>
              <a:t>, Design Standard </a:t>
            </a:r>
            <a:r>
              <a:rPr lang="ru-RU" altLang="ru-RU"/>
              <a:t>фокусируется</a:t>
            </a:r>
            <a:r>
              <a:rPr lang="en-US" altLang="ru-RU"/>
              <a:t> </a:t>
            </a:r>
            <a:r>
              <a:rPr lang="ru-RU" altLang="ru-RU"/>
              <a:t>на</a:t>
            </a:r>
            <a:r>
              <a:rPr lang="en-US" altLang="ru-RU"/>
              <a:t> </a:t>
            </a:r>
            <a:r>
              <a:rPr lang="ru-RU" altLang="ru-RU"/>
              <a:t>профессиональном</a:t>
            </a:r>
            <a:r>
              <a:rPr lang="en-US" altLang="ru-RU"/>
              <a:t> </a:t>
            </a:r>
            <a:r>
              <a:rPr lang="ru-RU" altLang="ru-RU"/>
              <a:t>печатном</a:t>
            </a:r>
            <a:r>
              <a:rPr lang="en-US" altLang="ru-RU"/>
              <a:t> </a:t>
            </a:r>
            <a:r>
              <a:rPr lang="ru-RU" altLang="ru-RU"/>
              <a:t>дизайне</a:t>
            </a:r>
            <a:r>
              <a:rPr lang="en-US" altLang="ru-RU"/>
              <a:t> </a:t>
            </a:r>
            <a:r>
              <a:rPr lang="ru-RU" altLang="ru-RU"/>
              <a:t>и</a:t>
            </a:r>
            <a:r>
              <a:rPr lang="en-US" altLang="ru-RU"/>
              <a:t> </a:t>
            </a:r>
            <a:r>
              <a:rPr lang="ru-RU" altLang="ru-RU"/>
              <a:t>продукции</a:t>
            </a:r>
            <a:r>
              <a:rPr lang="en-US" altLang="ru-RU"/>
              <a:t>, Adobe Creative Suite 3 Web Premium </a:t>
            </a:r>
            <a:r>
              <a:rPr lang="ru-RU" altLang="ru-RU"/>
              <a:t>комбинирует</a:t>
            </a:r>
            <a:r>
              <a:rPr lang="en-US" altLang="ru-RU"/>
              <a:t> </a:t>
            </a:r>
            <a:r>
              <a:rPr lang="ru-RU" altLang="ru-RU"/>
              <a:t>инструменты</a:t>
            </a:r>
            <a:r>
              <a:rPr lang="en-US" altLang="ru-RU"/>
              <a:t> </a:t>
            </a:r>
            <a:r>
              <a:rPr lang="ru-RU" altLang="ru-RU"/>
              <a:t>дизайна</a:t>
            </a:r>
            <a:r>
              <a:rPr lang="en-US" altLang="ru-RU"/>
              <a:t> </a:t>
            </a:r>
            <a:r>
              <a:rPr lang="ru-RU" altLang="ru-RU"/>
              <a:t>и</a:t>
            </a:r>
            <a:r>
              <a:rPr lang="en-US" altLang="ru-RU"/>
              <a:t> </a:t>
            </a:r>
            <a:r>
              <a:rPr lang="ru-RU" altLang="ru-RU"/>
              <a:t>разработки</a:t>
            </a:r>
            <a:r>
              <a:rPr lang="en-US" altLang="ru-RU"/>
              <a:t>; Web Standard </a:t>
            </a:r>
            <a:r>
              <a:rPr lang="ru-RU" altLang="ru-RU"/>
              <a:t>нацелена</a:t>
            </a:r>
            <a:r>
              <a:rPr lang="en-US" altLang="ru-RU"/>
              <a:t> </a:t>
            </a:r>
            <a:r>
              <a:rPr lang="ru-RU" altLang="ru-RU"/>
              <a:t>на</a:t>
            </a:r>
            <a:r>
              <a:rPr lang="en-US" altLang="ru-RU"/>
              <a:t> </a:t>
            </a:r>
            <a:r>
              <a:rPr lang="ru-RU" altLang="ru-RU"/>
              <a:t>профессиональных</a:t>
            </a:r>
            <a:r>
              <a:rPr lang="en-US" altLang="ru-RU"/>
              <a:t> Web-</a:t>
            </a:r>
            <a:r>
              <a:rPr lang="ru-RU" altLang="ru-RU"/>
              <a:t>дизайнеров</a:t>
            </a:r>
            <a:r>
              <a:rPr lang="en-US" altLang="ru-RU"/>
              <a:t>, </a:t>
            </a:r>
            <a:r>
              <a:rPr lang="ru-RU" altLang="ru-RU"/>
              <a:t>а</a:t>
            </a:r>
            <a:r>
              <a:rPr lang="en-US" altLang="ru-RU"/>
              <a:t> Adobe Creative Suite 3 Production Premium -- </a:t>
            </a:r>
            <a:r>
              <a:rPr lang="ru-RU" altLang="ru-RU"/>
              <a:t>это</a:t>
            </a:r>
            <a:r>
              <a:rPr lang="en-US" altLang="ru-RU"/>
              <a:t> </a:t>
            </a:r>
            <a:r>
              <a:rPr lang="ru-RU" altLang="ru-RU"/>
              <a:t>законченное</a:t>
            </a:r>
            <a:r>
              <a:rPr lang="en-US" altLang="ru-RU"/>
              <a:t> </a:t>
            </a:r>
            <a:r>
              <a:rPr lang="ru-RU" altLang="ru-RU"/>
              <a:t>решение</a:t>
            </a:r>
            <a:r>
              <a:rPr lang="en-US" altLang="ru-RU"/>
              <a:t> </a:t>
            </a:r>
            <a:r>
              <a:rPr lang="ru-RU" altLang="ru-RU"/>
              <a:t>для</a:t>
            </a:r>
            <a:r>
              <a:rPr lang="en-US" altLang="ru-RU"/>
              <a:t> </a:t>
            </a:r>
            <a:r>
              <a:rPr lang="ru-RU" altLang="ru-RU"/>
              <a:t>видеопрофессионалов</a:t>
            </a:r>
            <a:r>
              <a:rPr lang="en-US" altLang="ru-RU"/>
              <a:t>. </a:t>
            </a:r>
            <a:endParaRPr lang="ru-RU" altLang="ru-RU"/>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Рисунок 47" descr="Adobe Photoshop скачать бесплатно"/>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0825" y="2349500"/>
            <a:ext cx="3600450" cy="2857500"/>
          </a:xfrm>
          <a:noFill/>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4819" name="Rectangle 2"/>
          <p:cNvSpPr>
            <a:spLocks noGrp="1" noChangeArrowheads="1"/>
          </p:cNvSpPr>
          <p:nvPr>
            <p:ph type="title"/>
          </p:nvPr>
        </p:nvSpPr>
        <p:spPr>
          <a:xfrm>
            <a:off x="457200" y="381000"/>
            <a:ext cx="8229600" cy="844550"/>
          </a:xfrm>
        </p:spPr>
        <p:txBody>
          <a:bodyPr/>
          <a:lstStyle/>
          <a:p>
            <a:pPr fontAlgn="auto">
              <a:spcAft>
                <a:spcPts val="0"/>
              </a:spcAft>
              <a:defRPr/>
            </a:pPr>
            <a:r>
              <a:rPr lang="ru-RU" altLang="ru-RU" sz="3200" b="1" u="sng" smtClean="0">
                <a:latin typeface="Times New Roman" pitchFamily="18" charset="0"/>
              </a:rPr>
              <a:t>Adobe Photoshop</a:t>
            </a:r>
          </a:p>
        </p:txBody>
      </p:sp>
      <p:sp>
        <p:nvSpPr>
          <p:cNvPr id="33796" name="Rectangle 6"/>
          <p:cNvSpPr>
            <a:spLocks noChangeArrowheads="1"/>
          </p:cNvSpPr>
          <p:nvPr/>
        </p:nvSpPr>
        <p:spPr bwMode="auto">
          <a:xfrm>
            <a:off x="4356100" y="1255713"/>
            <a:ext cx="4527550" cy="498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r>
              <a:rPr lang="ru-RU" altLang="ru-RU" sz="1600"/>
              <a:t>Adobe Photoshop - это один из самых известных графических редакторов. Adobe Photoshop позволяет как создавать новые изображения, так и редактировать существующие графические файлы. Графический редактор Adobe Photoshop применяют для создания фотореалистических изображений, работы с цветными сканированными изображениями, ретуширования, цветокоррекции, коллажирования, трансформации графики, цветоделения и т.д. Adobe Photoshop располагает всеми методами работы с точечными изображениями, при этом имеет возможность работы со слоями и использует контуры. Adobe Photoshop является безусловным лидером среди профессиональных графических редакторов за счет своих широчайших возможностей, высокой эффективности и скорости работы.</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Grp="1" noChangeArrowheads="1"/>
          </p:cNvSpPr>
          <p:nvPr>
            <p:ph idx="1"/>
          </p:nvPr>
        </p:nvSpPr>
        <p:spPr>
          <a:xfrm>
            <a:off x="2771775" y="1052513"/>
            <a:ext cx="6062663" cy="5805487"/>
          </a:xfrm>
        </p:spPr>
        <p:txBody>
          <a:bodyPr/>
          <a:lstStyle/>
          <a:p>
            <a:pPr marL="274320" indent="-256032" fontAlgn="auto">
              <a:lnSpc>
                <a:spcPct val="80000"/>
              </a:lnSpc>
              <a:spcAft>
                <a:spcPts val="0"/>
              </a:spcAft>
              <a:buFont typeface="Wingdings" pitchFamily="2" charset="2"/>
              <a:buNone/>
              <a:defRPr/>
            </a:pPr>
            <a:r>
              <a:rPr lang="ru-RU" altLang="ru-RU" sz="1800" smtClean="0"/>
              <a:t>        Adobe Illustrator позволяет создавать векторные изображения любого уровня сложности, используя стандартные в этой области инструменты рисования и продвинутые возможности управления цветом, а интуитивно понятный интерфейс и легкий доступ ко всем функциям приложения обеспечивают профессиональный уровень контроля всего процесса создания графики. Благодаря тесной интеграции с другими приложениями Adobe, любые созданные векторные объекты можно импортировать в Adobe Flash Professional. В новой версии появился расширенный инструмент Live Color для более легкого выбора цвета и подбора сочетания цветов, улучшена функция выделения якорных точек и повышено быстродействие основных операций (перерисовка изображения, перемещение, масштабирование и трансформация объектов). Кроме того, добавлен инструмент Eraser, который стирает векторное изображение, точно так же, как это делается в растровом редакторе с обычной картинкой, введены новые шаблоны с предустановленными настройками проекта и добавлены другие нововведения. </a:t>
            </a:r>
          </a:p>
        </p:txBody>
      </p:sp>
      <p:sp>
        <p:nvSpPr>
          <p:cNvPr id="35843" name="Rectangle 2"/>
          <p:cNvSpPr>
            <a:spLocks noGrp="1" noChangeArrowheads="1"/>
          </p:cNvSpPr>
          <p:nvPr>
            <p:ph type="title"/>
          </p:nvPr>
        </p:nvSpPr>
        <p:spPr>
          <a:xfrm>
            <a:off x="827088" y="188913"/>
            <a:ext cx="8507412" cy="792162"/>
          </a:xfrm>
        </p:spPr>
        <p:txBody>
          <a:bodyPr/>
          <a:lstStyle/>
          <a:p>
            <a:pPr fontAlgn="auto">
              <a:spcAft>
                <a:spcPts val="0"/>
              </a:spcAft>
              <a:defRPr/>
            </a:pPr>
            <a:r>
              <a:rPr lang="ru-RU" altLang="ru-RU" sz="3200" b="1" u="sng" smtClean="0">
                <a:latin typeface="Times New Roman" pitchFamily="18" charset="0"/>
              </a:rPr>
              <a:t>Adobe Illustrator</a:t>
            </a:r>
            <a:r>
              <a:rPr lang="ru-RU" altLang="ru-RU" smtClean="0"/>
              <a:t> </a:t>
            </a:r>
            <a:endParaRPr lang="ru-RU" altLang="ru-RU" sz="4000" smtClean="0"/>
          </a:p>
        </p:txBody>
      </p:sp>
      <p:pic>
        <p:nvPicPr>
          <p:cNvPr id="34820" name="Рисунок 11" descr="Adobe Illustrator CS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1916113"/>
            <a:ext cx="1944687"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a:spLocks noGrp="1" noChangeArrowheads="1"/>
          </p:cNvSpPr>
          <p:nvPr>
            <p:ph idx="1"/>
          </p:nvPr>
        </p:nvSpPr>
        <p:spPr>
          <a:xfrm>
            <a:off x="3203575" y="1125538"/>
            <a:ext cx="5483225" cy="4679950"/>
          </a:xfrm>
        </p:spPr>
        <p:txBody>
          <a:bodyPr/>
          <a:lstStyle/>
          <a:p>
            <a:pPr marL="274320" indent="-256032" algn="just" fontAlgn="auto">
              <a:lnSpc>
                <a:spcPct val="80000"/>
              </a:lnSpc>
              <a:spcAft>
                <a:spcPts val="0"/>
              </a:spcAft>
              <a:buFont typeface="Wingdings" pitchFamily="2" charset="2"/>
              <a:buNone/>
              <a:defRPr/>
            </a:pPr>
            <a:r>
              <a:rPr lang="ru-RU" altLang="ru-RU" sz="1800" smtClean="0"/>
              <a:t>		</a:t>
            </a:r>
          </a:p>
          <a:p>
            <a:pPr marL="274320" indent="-256032" algn="just" fontAlgn="auto">
              <a:lnSpc>
                <a:spcPct val="80000"/>
              </a:lnSpc>
              <a:spcAft>
                <a:spcPts val="0"/>
              </a:spcAft>
              <a:buFont typeface="Wingdings" pitchFamily="2" charset="2"/>
              <a:buNone/>
              <a:defRPr/>
            </a:pPr>
            <a:r>
              <a:rPr lang="ru-RU" altLang="ru-RU" sz="1800" smtClean="0"/>
              <a:t>		Adobe Acrobat позволяет конвертировать электронные или бумажные документы - в том числе чертежи, документы, полученные с веб-сайтов или по электронной почте - в надежные PDF-файлы, которые легко просматривать, используя ПО Adobe Reade. Adobe Acrobat Standard позволяет предоставить общий доступ к файлам различных приложений, собранных в единый, высококачественный документ Adobe PDF. Разнообразные механизмы защиты помогут ограничить доступ к документам и гибко контролировать их использование. Документы будут оставаться под защитой даже после их распространения между многочисленными пользователями. </a:t>
            </a:r>
          </a:p>
        </p:txBody>
      </p:sp>
      <p:sp>
        <p:nvSpPr>
          <p:cNvPr id="158722" name="Rectangle 2"/>
          <p:cNvSpPr>
            <a:spLocks noGrp="1" noChangeArrowheads="1"/>
          </p:cNvSpPr>
          <p:nvPr>
            <p:ph type="title"/>
          </p:nvPr>
        </p:nvSpPr>
        <p:spPr>
          <a:xfrm>
            <a:off x="468313" y="381000"/>
            <a:ext cx="8218487" cy="584200"/>
          </a:xfrm>
        </p:spPr>
        <p:txBody>
          <a:bodyPr>
            <a:normAutofit fontScale="90000"/>
          </a:bodyPr>
          <a:lstStyle/>
          <a:p>
            <a:pPr fontAlgn="auto">
              <a:spcAft>
                <a:spcPts val="0"/>
              </a:spcAft>
              <a:defRPr/>
            </a:pPr>
            <a:r>
              <a:rPr lang="ru-RU" altLang="ru-RU" sz="3200" b="1" u="sng" smtClean="0">
                <a:latin typeface="Times New Roman" pitchFamily="18" charset="0"/>
              </a:rPr>
              <a:t>Adobe Acrobat</a:t>
            </a:r>
            <a:r>
              <a:rPr lang="ru-RU" altLang="ru-RU" sz="4000" smtClean="0"/>
              <a:t> </a:t>
            </a:r>
          </a:p>
        </p:txBody>
      </p:sp>
      <p:pic>
        <p:nvPicPr>
          <p:cNvPr id="35844" name="Рисунок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1557338"/>
            <a:ext cx="2276475" cy="352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txBox="1">
            <a:spLocks noChangeArrowheads="1"/>
          </p:cNvSpPr>
          <p:nvPr/>
        </p:nvSpPr>
        <p:spPr bwMode="auto">
          <a:xfrm>
            <a:off x="457200" y="549275"/>
            <a:ext cx="8229600" cy="554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3050" indent="-273050" eaLnBrk="0" hangingPunct="0">
              <a:defRPr>
                <a:solidFill>
                  <a:schemeClr val="tx1"/>
                </a:solidFill>
                <a:latin typeface="Tahoma" pitchFamily="34" charset="0"/>
              </a:defRPr>
            </a:lvl1pPr>
            <a:lvl2pPr marL="576263" indent="-273050" eaLnBrk="0" hangingPunct="0">
              <a:defRPr>
                <a:solidFill>
                  <a:schemeClr val="tx1"/>
                </a:solidFill>
                <a:latin typeface="Tahoma" pitchFamily="34" charset="0"/>
              </a:defRPr>
            </a:lvl2pPr>
            <a:lvl3pPr marL="855663" indent="-228600" eaLnBrk="0" hangingPunct="0">
              <a:defRPr>
                <a:solidFill>
                  <a:schemeClr val="tx1"/>
                </a:solidFill>
                <a:latin typeface="Tahoma" pitchFamily="34" charset="0"/>
              </a:defRPr>
            </a:lvl3pPr>
            <a:lvl4pPr marL="1143000" indent="-228600" eaLnBrk="0" hangingPunct="0">
              <a:defRPr>
                <a:solidFill>
                  <a:schemeClr val="tx1"/>
                </a:solidFill>
                <a:latin typeface="Tahoma" pitchFamily="34" charset="0"/>
              </a:defRPr>
            </a:lvl4pPr>
            <a:lvl5pPr marL="1462088" indent="-228600" eaLnBrk="0" hangingPunct="0">
              <a:defRPr>
                <a:solidFill>
                  <a:schemeClr val="tx1"/>
                </a:solidFill>
                <a:latin typeface="Tahoma" pitchFamily="34" charset="0"/>
              </a:defRPr>
            </a:lvl5pPr>
            <a:lvl6pPr marL="1919288" indent="-228600" eaLnBrk="0" fontAlgn="base" hangingPunct="0">
              <a:spcBef>
                <a:spcPct val="0"/>
              </a:spcBef>
              <a:spcAft>
                <a:spcPct val="0"/>
              </a:spcAft>
              <a:defRPr>
                <a:solidFill>
                  <a:schemeClr val="tx1"/>
                </a:solidFill>
                <a:latin typeface="Tahoma" pitchFamily="34" charset="0"/>
              </a:defRPr>
            </a:lvl6pPr>
            <a:lvl7pPr marL="2376488" indent="-228600" eaLnBrk="0" fontAlgn="base" hangingPunct="0">
              <a:spcBef>
                <a:spcPct val="0"/>
              </a:spcBef>
              <a:spcAft>
                <a:spcPct val="0"/>
              </a:spcAft>
              <a:defRPr>
                <a:solidFill>
                  <a:schemeClr val="tx1"/>
                </a:solidFill>
                <a:latin typeface="Tahoma" pitchFamily="34" charset="0"/>
              </a:defRPr>
            </a:lvl7pPr>
            <a:lvl8pPr marL="2833688" indent="-228600" eaLnBrk="0" fontAlgn="base" hangingPunct="0">
              <a:spcBef>
                <a:spcPct val="0"/>
              </a:spcBef>
              <a:spcAft>
                <a:spcPct val="0"/>
              </a:spcAft>
              <a:defRPr>
                <a:solidFill>
                  <a:schemeClr val="tx1"/>
                </a:solidFill>
                <a:latin typeface="Tahoma" pitchFamily="34" charset="0"/>
              </a:defRPr>
            </a:lvl8pPr>
            <a:lvl9pPr marL="3290888" indent="-228600" eaLnBrk="0" fontAlgn="base" hangingPunct="0">
              <a:spcBef>
                <a:spcPct val="0"/>
              </a:spcBef>
              <a:spcAft>
                <a:spcPct val="0"/>
              </a:spcAft>
              <a:defRPr>
                <a:solidFill>
                  <a:schemeClr val="tx1"/>
                </a:solidFill>
                <a:latin typeface="Tahoma" pitchFamily="34" charset="0"/>
              </a:defRPr>
            </a:lvl9pPr>
          </a:lstStyle>
          <a:p>
            <a:pPr eaLnBrk="1" hangingPunct="1">
              <a:lnSpc>
                <a:spcPct val="80000"/>
              </a:lnSpc>
              <a:spcBef>
                <a:spcPct val="20000"/>
              </a:spcBef>
              <a:buClr>
                <a:schemeClr val="accent1"/>
              </a:buClr>
              <a:buSzPct val="100000"/>
              <a:buFont typeface="Wingdings" pitchFamily="2" charset="2"/>
              <a:buNone/>
            </a:pPr>
            <a:r>
              <a:rPr lang="ru-RU" altLang="ru-RU" sz="1600" b="1">
                <a:latin typeface="Candara" pitchFamily="34" charset="0"/>
              </a:rPr>
              <a:t>Программное обеспечение ПК</a:t>
            </a:r>
            <a:r>
              <a:rPr lang="ru-RU" altLang="ru-RU" sz="1200">
                <a:latin typeface="Candara" pitchFamily="34" charset="0"/>
              </a:rPr>
              <a:t> делят на два вида:</a:t>
            </a:r>
          </a:p>
          <a:p>
            <a:pPr eaLnBrk="1" hangingPunct="1">
              <a:lnSpc>
                <a:spcPct val="80000"/>
              </a:lnSpc>
              <a:spcBef>
                <a:spcPct val="20000"/>
              </a:spcBef>
              <a:buClr>
                <a:schemeClr val="accent1"/>
              </a:buClr>
              <a:buSzPct val="100000"/>
              <a:buFont typeface="Symbol" pitchFamily="18" charset="2"/>
              <a:buChar char=""/>
            </a:pPr>
            <a:r>
              <a:rPr lang="ru-RU" altLang="ru-RU" sz="1200">
                <a:latin typeface="Candara" pitchFamily="34" charset="0"/>
              </a:rPr>
              <a:t>Системное программное обеспечение </a:t>
            </a:r>
          </a:p>
          <a:p>
            <a:pPr eaLnBrk="1" hangingPunct="1">
              <a:lnSpc>
                <a:spcPct val="80000"/>
              </a:lnSpc>
              <a:spcBef>
                <a:spcPct val="20000"/>
              </a:spcBef>
              <a:buClr>
                <a:schemeClr val="accent1"/>
              </a:buClr>
              <a:buSzPct val="100000"/>
              <a:buFont typeface="Symbol" pitchFamily="18" charset="2"/>
              <a:buChar char=""/>
            </a:pPr>
            <a:r>
              <a:rPr lang="ru-RU" altLang="ru-RU" sz="1200">
                <a:latin typeface="Candara" pitchFamily="34" charset="0"/>
              </a:rPr>
              <a:t>Прикладное программное обеспечение</a:t>
            </a:r>
          </a:p>
          <a:p>
            <a:pPr eaLnBrk="1" hangingPunct="1">
              <a:lnSpc>
                <a:spcPct val="80000"/>
              </a:lnSpc>
              <a:spcBef>
                <a:spcPct val="20000"/>
              </a:spcBef>
              <a:buClr>
                <a:schemeClr val="accent1"/>
              </a:buClr>
              <a:buSzPct val="100000"/>
              <a:buFont typeface="Wingdings" pitchFamily="2" charset="2"/>
              <a:buNone/>
            </a:pPr>
            <a:endParaRPr lang="ru-RU" altLang="ru-RU" sz="1200" b="1">
              <a:latin typeface="Candara" pitchFamily="34" charset="0"/>
            </a:endParaRPr>
          </a:p>
          <a:p>
            <a:pPr eaLnBrk="1" hangingPunct="1">
              <a:lnSpc>
                <a:spcPct val="80000"/>
              </a:lnSpc>
              <a:spcBef>
                <a:spcPct val="20000"/>
              </a:spcBef>
              <a:buClr>
                <a:schemeClr val="accent1"/>
              </a:buClr>
              <a:buSzPct val="100000"/>
              <a:buFont typeface="Wingdings" pitchFamily="2" charset="2"/>
              <a:buNone/>
            </a:pPr>
            <a:r>
              <a:rPr lang="ru-RU" altLang="ru-RU" sz="1200" b="1">
                <a:latin typeface="Candara" pitchFamily="34" charset="0"/>
              </a:rPr>
              <a:t>К</a:t>
            </a:r>
            <a:r>
              <a:rPr lang="ru-RU" altLang="ru-RU" sz="1200">
                <a:latin typeface="Candara" pitchFamily="34" charset="0"/>
              </a:rPr>
              <a:t> </a:t>
            </a:r>
            <a:r>
              <a:rPr lang="ru-RU" altLang="ru-RU" sz="1200" b="1">
                <a:latin typeface="Candara" pitchFamily="34" charset="0"/>
              </a:rPr>
              <a:t>системному ПО</a:t>
            </a:r>
            <a:r>
              <a:rPr lang="ru-RU" altLang="ru-RU" sz="1200">
                <a:latin typeface="Candara" pitchFamily="34" charset="0"/>
              </a:rPr>
              <a:t> относится </a:t>
            </a:r>
            <a:r>
              <a:rPr lang="ru-RU" altLang="ru-RU" sz="1200" b="1">
                <a:latin typeface="Candara" pitchFamily="34" charset="0"/>
              </a:rPr>
              <a:t>операционная система</a:t>
            </a:r>
            <a:r>
              <a:rPr lang="ru-RU" altLang="ru-RU" sz="1200">
                <a:latin typeface="Candara" pitchFamily="34" charset="0"/>
              </a:rPr>
              <a:t>, а также </a:t>
            </a:r>
            <a:r>
              <a:rPr lang="ru-RU" altLang="ru-RU" sz="1200" b="1">
                <a:latin typeface="Candara" pitchFamily="34" charset="0"/>
              </a:rPr>
              <a:t>программы-утилиты</a:t>
            </a:r>
            <a:r>
              <a:rPr lang="ru-RU" altLang="ru-RU" sz="1200">
                <a:latin typeface="Candara" pitchFamily="34" charset="0"/>
              </a:rPr>
              <a:t>, обеспечивающие дополнительные сервисные возможности, не входящие в операционную систему.</a:t>
            </a:r>
          </a:p>
          <a:p>
            <a:pPr eaLnBrk="1" hangingPunct="1">
              <a:lnSpc>
                <a:spcPct val="80000"/>
              </a:lnSpc>
              <a:spcBef>
                <a:spcPct val="20000"/>
              </a:spcBef>
              <a:buClr>
                <a:schemeClr val="accent1"/>
              </a:buClr>
              <a:buSzPct val="100000"/>
              <a:buFont typeface="Wingdings" pitchFamily="2" charset="2"/>
              <a:buNone/>
            </a:pPr>
            <a:endParaRPr lang="ru-RU" altLang="ru-RU" sz="1200">
              <a:latin typeface="Candara" pitchFamily="34" charset="0"/>
            </a:endParaRPr>
          </a:p>
          <a:p>
            <a:pPr algn="ctr" eaLnBrk="1" hangingPunct="1">
              <a:lnSpc>
                <a:spcPct val="80000"/>
              </a:lnSpc>
              <a:spcBef>
                <a:spcPct val="20000"/>
              </a:spcBef>
              <a:buClr>
                <a:schemeClr val="accent1"/>
              </a:buClr>
              <a:buSzPct val="100000"/>
              <a:buFont typeface="Wingdings" pitchFamily="2" charset="2"/>
              <a:buNone/>
            </a:pPr>
            <a:r>
              <a:rPr lang="ru-RU" altLang="ru-RU" sz="1200" b="1">
                <a:latin typeface="Candara" pitchFamily="34" charset="0"/>
              </a:rPr>
              <a:t>Операционная система — базовый комплекс компьютерных программ, обеспечивающий управление аппаратными средствами компьютера, работу с файлами, ввод и вывод данных, а также выполнение прикладных программ и утилит.				</a:t>
            </a:r>
          </a:p>
          <a:p>
            <a:pPr eaLnBrk="1" hangingPunct="1">
              <a:lnSpc>
                <a:spcPct val="80000"/>
              </a:lnSpc>
              <a:spcBef>
                <a:spcPct val="20000"/>
              </a:spcBef>
              <a:buClr>
                <a:schemeClr val="accent1"/>
              </a:buClr>
              <a:buSzPct val="100000"/>
              <a:buFont typeface="Wingdings" pitchFamily="2" charset="2"/>
              <a:buNone/>
            </a:pPr>
            <a:r>
              <a:rPr lang="ru-RU" altLang="ru-RU" sz="1200" b="1">
                <a:latin typeface="Candara" pitchFamily="34" charset="0"/>
              </a:rPr>
              <a:t>				                Классификация операционных систем:</a:t>
            </a:r>
            <a:endParaRPr lang="ru-RU" altLang="ru-RU" sz="1200">
              <a:latin typeface="Candara" pitchFamily="34" charset="0"/>
            </a:endParaRPr>
          </a:p>
          <a:p>
            <a:pPr eaLnBrk="1" hangingPunct="1">
              <a:lnSpc>
                <a:spcPct val="80000"/>
              </a:lnSpc>
              <a:spcBef>
                <a:spcPct val="20000"/>
              </a:spcBef>
              <a:buClr>
                <a:schemeClr val="accent1"/>
              </a:buClr>
              <a:buSzPct val="100000"/>
              <a:buFont typeface="Wingdings" pitchFamily="2" charset="2"/>
              <a:buNone/>
            </a:pPr>
            <a:r>
              <a:rPr lang="ru-RU" altLang="ru-RU" sz="1200">
                <a:latin typeface="Candara" pitchFamily="34" charset="0"/>
              </a:rPr>
              <a:t>				      - ДОС (дисковые операционные системы)	</a:t>
            </a:r>
          </a:p>
          <a:p>
            <a:pPr eaLnBrk="1" hangingPunct="1">
              <a:lnSpc>
                <a:spcPct val="80000"/>
              </a:lnSpc>
              <a:spcBef>
                <a:spcPct val="20000"/>
              </a:spcBef>
              <a:buClr>
                <a:schemeClr val="accent1"/>
              </a:buClr>
              <a:buSzPct val="100000"/>
              <a:buFont typeface="Wingdings" pitchFamily="2" charset="2"/>
              <a:buNone/>
            </a:pPr>
            <a:r>
              <a:rPr lang="ru-RU" altLang="ru-RU" sz="1200">
                <a:latin typeface="Candara" pitchFamily="34" charset="0"/>
              </a:rPr>
              <a:t>				       -ОС общего назначения</a:t>
            </a:r>
          </a:p>
          <a:p>
            <a:pPr eaLnBrk="1" hangingPunct="1">
              <a:lnSpc>
                <a:spcPct val="80000"/>
              </a:lnSpc>
              <a:spcBef>
                <a:spcPct val="20000"/>
              </a:spcBef>
              <a:buClr>
                <a:schemeClr val="accent1"/>
              </a:buClr>
              <a:buSzPct val="100000"/>
              <a:buFont typeface="Wingdings" pitchFamily="2" charset="2"/>
              <a:buNone/>
            </a:pPr>
            <a:r>
              <a:rPr lang="ru-RU" altLang="ru-RU" sz="1200">
                <a:latin typeface="Candara" pitchFamily="34" charset="0"/>
              </a:rPr>
              <a:t>				       -Системы виртуальных машин</a:t>
            </a:r>
          </a:p>
          <a:p>
            <a:pPr eaLnBrk="1" hangingPunct="1">
              <a:lnSpc>
                <a:spcPct val="80000"/>
              </a:lnSpc>
              <a:spcBef>
                <a:spcPct val="20000"/>
              </a:spcBef>
              <a:buClr>
                <a:schemeClr val="accent1"/>
              </a:buClr>
              <a:buSzPct val="100000"/>
              <a:buFont typeface="Wingdings" pitchFamily="2" charset="2"/>
              <a:buNone/>
            </a:pPr>
            <a:r>
              <a:rPr lang="ru-RU" altLang="ru-RU" sz="1200">
                <a:latin typeface="Candara" pitchFamily="34" charset="0"/>
              </a:rPr>
              <a:t>				      - Системы реального времени</a:t>
            </a:r>
          </a:p>
          <a:p>
            <a:pPr eaLnBrk="1" hangingPunct="1">
              <a:lnSpc>
                <a:spcPct val="80000"/>
              </a:lnSpc>
              <a:spcBef>
                <a:spcPct val="20000"/>
              </a:spcBef>
              <a:buClr>
                <a:schemeClr val="accent1"/>
              </a:buClr>
              <a:buSzPct val="100000"/>
              <a:buFont typeface="Wingdings" pitchFamily="2" charset="2"/>
              <a:buNone/>
            </a:pPr>
            <a:r>
              <a:rPr lang="ru-RU" altLang="ru-RU" sz="1200">
                <a:latin typeface="Candara" pitchFamily="34" charset="0"/>
              </a:rPr>
              <a:t>				       -Средства кросс-разработки</a:t>
            </a:r>
          </a:p>
          <a:p>
            <a:pPr eaLnBrk="1" hangingPunct="1">
              <a:lnSpc>
                <a:spcPct val="80000"/>
              </a:lnSpc>
              <a:spcBef>
                <a:spcPct val="20000"/>
              </a:spcBef>
              <a:buClr>
                <a:schemeClr val="accent1"/>
              </a:buClr>
              <a:buSzPct val="100000"/>
              <a:buFont typeface="Wingdings" pitchFamily="2" charset="2"/>
              <a:buNone/>
            </a:pPr>
            <a:r>
              <a:rPr lang="ru-RU" altLang="ru-RU" sz="1200">
                <a:latin typeface="Candara" pitchFamily="34" charset="0"/>
              </a:rPr>
              <a:t>				       -Системы промежуточных типов</a:t>
            </a:r>
          </a:p>
          <a:p>
            <a:pPr eaLnBrk="1" hangingPunct="1">
              <a:lnSpc>
                <a:spcPct val="80000"/>
              </a:lnSpc>
              <a:spcBef>
                <a:spcPct val="20000"/>
              </a:spcBef>
              <a:buClr>
                <a:schemeClr val="accent1"/>
              </a:buClr>
              <a:buSzPct val="100000"/>
              <a:buFont typeface="Wingdings" pitchFamily="2" charset="2"/>
              <a:buNone/>
            </a:pPr>
            <a:endParaRPr lang="ru-RU" altLang="ru-RU" sz="1200">
              <a:latin typeface="Candara" pitchFamily="34" charset="0"/>
            </a:endParaRPr>
          </a:p>
          <a:p>
            <a:pPr eaLnBrk="1" hangingPunct="1">
              <a:lnSpc>
                <a:spcPct val="80000"/>
              </a:lnSpc>
              <a:spcBef>
                <a:spcPct val="20000"/>
              </a:spcBef>
              <a:buClr>
                <a:schemeClr val="accent1"/>
              </a:buClr>
              <a:buSzPct val="100000"/>
              <a:buFont typeface="Wingdings" pitchFamily="2" charset="2"/>
              <a:buNone/>
            </a:pPr>
            <a:endParaRPr lang="ru-RU" altLang="ru-RU" sz="1200" b="1">
              <a:latin typeface="Candara" pitchFamily="34" charset="0"/>
            </a:endParaRPr>
          </a:p>
          <a:p>
            <a:pPr eaLnBrk="1" hangingPunct="1">
              <a:lnSpc>
                <a:spcPct val="80000"/>
              </a:lnSpc>
              <a:spcBef>
                <a:spcPct val="20000"/>
              </a:spcBef>
              <a:buClr>
                <a:schemeClr val="accent1"/>
              </a:buClr>
              <a:buSzPct val="100000"/>
              <a:buFont typeface="Wingdings" pitchFamily="2" charset="2"/>
              <a:buNone/>
            </a:pPr>
            <a:endParaRPr lang="ru-RU" altLang="ru-RU" sz="1200" b="1">
              <a:latin typeface="Candara" pitchFamily="34" charset="0"/>
            </a:endParaRPr>
          </a:p>
          <a:p>
            <a:pPr eaLnBrk="1" hangingPunct="1">
              <a:lnSpc>
                <a:spcPct val="80000"/>
              </a:lnSpc>
              <a:spcBef>
                <a:spcPct val="20000"/>
              </a:spcBef>
              <a:buClr>
                <a:schemeClr val="accent1"/>
              </a:buClr>
              <a:buSzPct val="100000"/>
              <a:buFont typeface="Wingdings" pitchFamily="2" charset="2"/>
              <a:buNone/>
            </a:pPr>
            <a:endParaRPr lang="ru-RU" altLang="ru-RU" sz="1200" b="1">
              <a:solidFill>
                <a:schemeClr val="tx2"/>
              </a:solidFill>
              <a:latin typeface="Candara" pitchFamily="34" charset="0"/>
            </a:endParaRPr>
          </a:p>
          <a:p>
            <a:pPr eaLnBrk="1" hangingPunct="1">
              <a:lnSpc>
                <a:spcPct val="80000"/>
              </a:lnSpc>
              <a:spcBef>
                <a:spcPct val="20000"/>
              </a:spcBef>
              <a:buClr>
                <a:schemeClr val="accent1"/>
              </a:buClr>
              <a:buSzPct val="100000"/>
              <a:buFont typeface="Wingdings" pitchFamily="2" charset="2"/>
              <a:buNone/>
            </a:pPr>
            <a:r>
              <a:rPr lang="ru-RU" altLang="ru-RU" sz="1200" b="1">
                <a:latin typeface="Candara" pitchFamily="34" charset="0"/>
              </a:rPr>
              <a:t>Функции операционных систем</a:t>
            </a:r>
            <a:r>
              <a:rPr lang="en-US" altLang="ru-RU" sz="1200" b="1">
                <a:latin typeface="Candara" pitchFamily="34" charset="0"/>
              </a:rPr>
              <a:t>:</a:t>
            </a:r>
            <a:endParaRPr lang="ru-RU" altLang="ru-RU" sz="1200">
              <a:latin typeface="Candara" pitchFamily="34" charset="0"/>
            </a:endParaRPr>
          </a:p>
          <a:p>
            <a:pPr eaLnBrk="1" hangingPunct="1">
              <a:lnSpc>
                <a:spcPct val="80000"/>
              </a:lnSpc>
              <a:spcBef>
                <a:spcPct val="20000"/>
              </a:spcBef>
              <a:buClr>
                <a:schemeClr val="accent1"/>
              </a:buClr>
              <a:buSzPct val="100000"/>
              <a:buFont typeface="Symbol" pitchFamily="18" charset="2"/>
              <a:buChar char=""/>
            </a:pPr>
            <a:r>
              <a:rPr lang="ru-RU" altLang="ru-RU" sz="1200">
                <a:latin typeface="Candara" pitchFamily="34" charset="0"/>
              </a:rPr>
              <a:t>Обеспечивать загрузку пользовательских программ в оперативную память и их исполнение</a:t>
            </a:r>
          </a:p>
          <a:p>
            <a:pPr eaLnBrk="1" hangingPunct="1">
              <a:lnSpc>
                <a:spcPct val="80000"/>
              </a:lnSpc>
              <a:spcBef>
                <a:spcPct val="20000"/>
              </a:spcBef>
              <a:buClr>
                <a:schemeClr val="accent1"/>
              </a:buClr>
              <a:buSzPct val="100000"/>
              <a:buFont typeface="Symbol" pitchFamily="18" charset="2"/>
              <a:buChar char=""/>
            </a:pPr>
            <a:r>
              <a:rPr lang="ru-RU" altLang="ru-RU" sz="1200">
                <a:latin typeface="Candara" pitchFamily="34" charset="0"/>
              </a:rPr>
              <a:t>Обеспечивать управление памятью</a:t>
            </a:r>
          </a:p>
          <a:p>
            <a:pPr eaLnBrk="1" hangingPunct="1">
              <a:lnSpc>
                <a:spcPct val="80000"/>
              </a:lnSpc>
              <a:spcBef>
                <a:spcPct val="20000"/>
              </a:spcBef>
              <a:buClr>
                <a:schemeClr val="accent1"/>
              </a:buClr>
              <a:buSzPct val="100000"/>
              <a:buFont typeface="Symbol" pitchFamily="18" charset="2"/>
              <a:buChar char=""/>
            </a:pPr>
            <a:r>
              <a:rPr lang="ru-RU" altLang="ru-RU" sz="1200">
                <a:latin typeface="Candara" pitchFamily="34" charset="0"/>
              </a:rPr>
              <a:t>Обеспечивать работу с устройствами долговременной памяти (магнитные диски, ленты, оптические диски, флэш-память)</a:t>
            </a:r>
          </a:p>
          <a:p>
            <a:pPr eaLnBrk="1" hangingPunct="1">
              <a:lnSpc>
                <a:spcPct val="80000"/>
              </a:lnSpc>
              <a:spcBef>
                <a:spcPct val="20000"/>
              </a:spcBef>
              <a:buClr>
                <a:schemeClr val="accent1"/>
              </a:buClr>
              <a:buSzPct val="100000"/>
              <a:buFont typeface="Symbol" pitchFamily="18" charset="2"/>
              <a:buChar char=""/>
            </a:pPr>
            <a:r>
              <a:rPr lang="ru-RU" altLang="ru-RU" sz="1200">
                <a:latin typeface="Candara" pitchFamily="34" charset="0"/>
              </a:rPr>
              <a:t>Предоставлять более или менее стандартизованный доступ к различным периферийным устройствам (терминалам, модемам, печатающим устройствам и т.д.)</a:t>
            </a:r>
          </a:p>
          <a:p>
            <a:pPr eaLnBrk="1" hangingPunct="1">
              <a:lnSpc>
                <a:spcPct val="80000"/>
              </a:lnSpc>
              <a:spcBef>
                <a:spcPct val="20000"/>
              </a:spcBef>
              <a:buClr>
                <a:schemeClr val="accent1"/>
              </a:buClr>
              <a:buSzPct val="100000"/>
              <a:buFont typeface="Symbol" pitchFamily="18" charset="2"/>
              <a:buChar char=""/>
            </a:pPr>
            <a:r>
              <a:rPr lang="ru-RU" altLang="ru-RU" sz="1200">
                <a:latin typeface="Candara" pitchFamily="34" charset="0"/>
              </a:rPr>
              <a:t>Предоставлять пользовательский интерфейс</a:t>
            </a:r>
          </a:p>
          <a:p>
            <a:pPr eaLnBrk="1" hangingPunct="1">
              <a:lnSpc>
                <a:spcPct val="80000"/>
              </a:lnSpc>
              <a:spcBef>
                <a:spcPct val="20000"/>
              </a:spcBef>
              <a:buClr>
                <a:schemeClr val="accent1"/>
              </a:buClr>
              <a:buSzPct val="100000"/>
              <a:buFont typeface="Wingdings" pitchFamily="2" charset="2"/>
              <a:buNone/>
            </a:pPr>
            <a:endParaRPr lang="ru-RU" altLang="ru-RU" sz="1200" b="1">
              <a:solidFill>
                <a:schemeClr val="tx2"/>
              </a:solidFill>
              <a:latin typeface="Candara" pitchFamily="34" charset="0"/>
            </a:endParaRPr>
          </a:p>
        </p:txBody>
      </p:sp>
      <p:sp>
        <p:nvSpPr>
          <p:cNvPr id="5" name="Rectangle 2"/>
          <p:cNvSpPr txBox="1">
            <a:spLocks noChangeArrowheads="1"/>
          </p:cNvSpPr>
          <p:nvPr/>
        </p:nvSpPr>
        <p:spPr>
          <a:xfrm>
            <a:off x="427038" y="1588"/>
            <a:ext cx="8289925" cy="647700"/>
          </a:xfrm>
          <a:prstGeom prst="rect">
            <a:avLst/>
          </a:prstGeom>
        </p:spPr>
        <p:txBody>
          <a:bodyPr anchor="ctr">
            <a:normAutofit fontScale="97500" lnSpcReduction="10000"/>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defRPr/>
            </a:pPr>
            <a:r>
              <a:rPr lang="ru-RU" altLang="ru-RU" sz="4000" dirty="0" smtClean="0">
                <a:solidFill>
                  <a:schemeClr val="tx1"/>
                </a:solidFill>
              </a:rPr>
              <a:t>Виды программного обеспечения</a:t>
            </a:r>
          </a:p>
        </p:txBody>
      </p:sp>
      <p:pic>
        <p:nvPicPr>
          <p:cNvPr id="9220" name="Рисунок 6"/>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38213" y="2265363"/>
            <a:ext cx="1039812"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Рисунок 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79613" y="2349500"/>
            <a:ext cx="917575"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Рисунок 8"/>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11188" y="2932113"/>
            <a:ext cx="717550" cy="94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Grp="1" noChangeArrowheads="1"/>
          </p:cNvSpPr>
          <p:nvPr>
            <p:ph idx="1"/>
          </p:nvPr>
        </p:nvSpPr>
        <p:spPr>
          <a:xfrm>
            <a:off x="457200" y="2133600"/>
            <a:ext cx="8229600" cy="2879725"/>
          </a:xfrm>
        </p:spPr>
        <p:txBody>
          <a:bodyPr/>
          <a:lstStyle/>
          <a:p>
            <a:pPr marL="274320" indent="-256032" algn="just" fontAlgn="auto">
              <a:spcAft>
                <a:spcPts val="0"/>
              </a:spcAft>
              <a:buFont typeface="Wingdings" pitchFamily="2" charset="2"/>
              <a:buNone/>
              <a:defRPr/>
            </a:pPr>
            <a:r>
              <a:rPr lang="ru-RU" altLang="ru-RU" sz="2800" smtClean="0">
                <a:latin typeface="Times New Roman" pitchFamily="18" charset="0"/>
              </a:rPr>
              <a:t>		Программы для создания небольших видеороликов, включающих видео- и звуковую дорожку, для записи и оцифровки видео в любительском и полупрофессиональном виде, для редактирования видео- и звуковой дорожки.</a:t>
            </a:r>
          </a:p>
        </p:txBody>
      </p:sp>
      <p:sp>
        <p:nvSpPr>
          <p:cNvPr id="37891" name="Rectangle 2"/>
          <p:cNvSpPr>
            <a:spLocks noGrp="1" noChangeArrowheads="1"/>
          </p:cNvSpPr>
          <p:nvPr>
            <p:ph type="title"/>
          </p:nvPr>
        </p:nvSpPr>
        <p:spPr>
          <a:xfrm>
            <a:off x="457200" y="381000"/>
            <a:ext cx="8229600" cy="887413"/>
          </a:xfrm>
        </p:spPr>
        <p:txBody>
          <a:bodyPr/>
          <a:lstStyle/>
          <a:p>
            <a:pPr fontAlgn="auto">
              <a:spcAft>
                <a:spcPts val="0"/>
              </a:spcAft>
              <a:defRPr/>
            </a:pPr>
            <a:r>
              <a:rPr lang="ru-RU" altLang="ru-RU" sz="3200" smtClean="0">
                <a:latin typeface="Times New Roman" pitchFamily="18" charset="0"/>
              </a:rPr>
              <a:t>Программы для мультимедиаредактирования</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idx="1"/>
          </p:nvPr>
        </p:nvSpPr>
        <p:spPr>
          <a:xfrm>
            <a:off x="3492500" y="1196975"/>
            <a:ext cx="5194300" cy="5256213"/>
          </a:xfrm>
        </p:spPr>
        <p:txBody>
          <a:bodyPr/>
          <a:lstStyle/>
          <a:p>
            <a:pPr marL="274320" indent="-256032" algn="just" fontAlgn="auto">
              <a:spcAft>
                <a:spcPts val="0"/>
              </a:spcAft>
              <a:buFont typeface="Wingdings" pitchFamily="2" charset="2"/>
              <a:buNone/>
              <a:defRPr/>
            </a:pPr>
            <a:r>
              <a:rPr lang="ru-RU" altLang="ru-RU" sz="1800" smtClean="0">
                <a:latin typeface="Times New Roman" pitchFamily="18" charset="0"/>
              </a:rPr>
              <a:t>		</a:t>
            </a:r>
            <a:r>
              <a:rPr lang="en-US" altLang="ru-RU" sz="1800" smtClean="0">
                <a:latin typeface="Times New Roman" pitchFamily="18" charset="0"/>
              </a:rPr>
              <a:t>Pinnacle Studio</a:t>
            </a:r>
            <a:r>
              <a:rPr lang="ru-RU" altLang="ru-RU" sz="1800" smtClean="0">
                <a:latin typeface="Times New Roman" pitchFamily="18" charset="0"/>
              </a:rPr>
              <a:t> - линейка программ для видеомонтажа. К ней относятся видеоредакторы </a:t>
            </a:r>
            <a:r>
              <a:rPr lang="en-US" altLang="ru-RU" sz="1800" smtClean="0">
                <a:latin typeface="Times New Roman" pitchFamily="18" charset="0"/>
              </a:rPr>
              <a:t>Studio</a:t>
            </a:r>
            <a:r>
              <a:rPr lang="ru-RU" altLang="ru-RU" sz="1800" smtClean="0">
                <a:latin typeface="Times New Roman" pitchFamily="18" charset="0"/>
              </a:rPr>
              <a:t>, </a:t>
            </a:r>
            <a:r>
              <a:rPr lang="en-US" altLang="ru-RU" sz="1800" smtClean="0">
                <a:latin typeface="Times New Roman" pitchFamily="18" charset="0"/>
              </a:rPr>
              <a:t>Studio Plus</a:t>
            </a:r>
            <a:r>
              <a:rPr lang="ru-RU" altLang="ru-RU" sz="1800" smtClean="0">
                <a:latin typeface="Times New Roman" pitchFamily="18" charset="0"/>
              </a:rPr>
              <a:t> и </a:t>
            </a:r>
            <a:r>
              <a:rPr lang="en-US" altLang="ru-RU" sz="1800" smtClean="0">
                <a:latin typeface="Times New Roman" pitchFamily="18" charset="0"/>
              </a:rPr>
              <a:t>Studio Ultimate</a:t>
            </a:r>
            <a:r>
              <a:rPr lang="ru-RU" altLang="ru-RU" sz="1800" smtClean="0">
                <a:latin typeface="Times New Roman" pitchFamily="18" charset="0"/>
              </a:rPr>
              <a:t>. . Среди нововведений стоит отметить инструмент </a:t>
            </a:r>
            <a:r>
              <a:rPr lang="en-US" altLang="ru-RU" sz="1800" smtClean="0">
                <a:latin typeface="Times New Roman" pitchFamily="18" charset="0"/>
              </a:rPr>
              <a:t>Pinnacle Montage</a:t>
            </a:r>
            <a:r>
              <a:rPr lang="ru-RU" altLang="ru-RU" sz="1800" smtClean="0">
                <a:latin typeface="Times New Roman" pitchFamily="18" charset="0"/>
              </a:rPr>
              <a:t>, при помощи которого можно выполнять композитинг и добавлять в проект интересные анимационные эффекты. . </a:t>
            </a:r>
            <a:r>
              <a:rPr lang="en-US" altLang="ru-RU" sz="1800" smtClean="0">
                <a:latin typeface="Times New Roman" pitchFamily="18" charset="0"/>
              </a:rPr>
              <a:t>Pinnacle Montage</a:t>
            </a:r>
            <a:r>
              <a:rPr lang="ru-RU" altLang="ru-RU" sz="1800" smtClean="0">
                <a:latin typeface="Times New Roman" pitchFamily="18" charset="0"/>
              </a:rPr>
              <a:t> включает более 80 шаблонов. Кроме этого, появилась поддержка маркеров на временной шкале, улучшена совместимость форматов, а именно импорт </a:t>
            </a:r>
            <a:r>
              <a:rPr lang="en-US" altLang="ru-RU" sz="1800" smtClean="0">
                <a:latin typeface="Times New Roman" pitchFamily="18" charset="0"/>
              </a:rPr>
              <a:t>PSD</a:t>
            </a:r>
            <a:r>
              <a:rPr lang="ru-RU" altLang="ru-RU" sz="1800" smtClean="0">
                <a:latin typeface="Times New Roman" pitchFamily="18" charset="0"/>
              </a:rPr>
              <a:t> и </a:t>
            </a:r>
            <a:r>
              <a:rPr lang="en-US" altLang="ru-RU" sz="1800" smtClean="0">
                <a:latin typeface="Times New Roman" pitchFamily="18" charset="0"/>
              </a:rPr>
              <a:t>GIF</a:t>
            </a:r>
            <a:r>
              <a:rPr lang="ru-RU" altLang="ru-RU" sz="1800" smtClean="0">
                <a:latin typeface="Times New Roman" pitchFamily="18" charset="0"/>
              </a:rPr>
              <a:t>, экспорт в </a:t>
            </a:r>
            <a:r>
              <a:rPr lang="en-US" altLang="ru-RU" sz="1800" smtClean="0">
                <a:latin typeface="Times New Roman" pitchFamily="18" charset="0"/>
              </a:rPr>
              <a:t>MP</a:t>
            </a:r>
            <a:r>
              <a:rPr lang="ru-RU" altLang="ru-RU" sz="1800" smtClean="0">
                <a:latin typeface="Times New Roman" pitchFamily="18" charset="0"/>
              </a:rPr>
              <a:t>3, </a:t>
            </a:r>
            <a:r>
              <a:rPr lang="en-US" altLang="ru-RU" sz="1800" smtClean="0">
                <a:latin typeface="Times New Roman" pitchFamily="18" charset="0"/>
              </a:rPr>
              <a:t>Flash Video</a:t>
            </a:r>
            <a:r>
              <a:rPr lang="ru-RU" altLang="ru-RU" sz="1800" smtClean="0">
                <a:latin typeface="Times New Roman" pitchFamily="18" charset="0"/>
              </a:rPr>
              <a:t>, </a:t>
            </a:r>
            <a:r>
              <a:rPr lang="en-US" altLang="ru-RU" sz="1800" smtClean="0">
                <a:latin typeface="Times New Roman" pitchFamily="18" charset="0"/>
              </a:rPr>
              <a:t>WAV</a:t>
            </a:r>
            <a:r>
              <a:rPr lang="ru-RU" altLang="ru-RU" sz="1800" smtClean="0">
                <a:latin typeface="Times New Roman" pitchFamily="18" charset="0"/>
              </a:rPr>
              <a:t> и 3</a:t>
            </a:r>
            <a:r>
              <a:rPr lang="en-US" altLang="ru-RU" sz="1800" smtClean="0">
                <a:latin typeface="Times New Roman" pitchFamily="18" charset="0"/>
              </a:rPr>
              <a:t>GP</a:t>
            </a:r>
            <a:r>
              <a:rPr lang="ru-RU" altLang="ru-RU" sz="1800" smtClean="0">
                <a:latin typeface="Times New Roman" pitchFamily="18" charset="0"/>
              </a:rPr>
              <a:t>, а также на </a:t>
            </a:r>
            <a:r>
              <a:rPr lang="en-US" altLang="ru-RU" sz="1800" smtClean="0">
                <a:latin typeface="Times New Roman" pitchFamily="18" charset="0"/>
              </a:rPr>
              <a:t>YouTube</a:t>
            </a:r>
            <a:r>
              <a:rPr lang="ru-RU" altLang="ru-RU" sz="1800" smtClean="0">
                <a:latin typeface="Times New Roman" pitchFamily="18" charset="0"/>
              </a:rPr>
              <a:t>. Есть инструменты для управления уровнем звука в проекте, возможность задавать громкость при помощи числовых значений, измеритель усредненной громкости на временной шкале, индикаторы максимальной громкости. </a:t>
            </a:r>
          </a:p>
        </p:txBody>
      </p:sp>
      <p:sp>
        <p:nvSpPr>
          <p:cNvPr id="38915" name="Rectangle 2"/>
          <p:cNvSpPr>
            <a:spLocks noGrp="1" noChangeArrowheads="1"/>
          </p:cNvSpPr>
          <p:nvPr>
            <p:ph type="title"/>
          </p:nvPr>
        </p:nvSpPr>
        <p:spPr>
          <a:xfrm>
            <a:off x="457200" y="381000"/>
            <a:ext cx="8229600" cy="671513"/>
          </a:xfrm>
        </p:spPr>
        <p:txBody>
          <a:bodyPr/>
          <a:lstStyle/>
          <a:p>
            <a:pPr fontAlgn="auto">
              <a:spcAft>
                <a:spcPts val="0"/>
              </a:spcAft>
              <a:defRPr/>
            </a:pPr>
            <a:r>
              <a:rPr lang="en-US" altLang="ru-RU" sz="3200" b="1" u="sng" smtClean="0">
                <a:latin typeface="Times New Roman" pitchFamily="18" charset="0"/>
              </a:rPr>
              <a:t>Pinnacle Studio</a:t>
            </a:r>
            <a:endParaRPr lang="ru-RU" altLang="ru-RU" sz="3200" b="1" u="sng" smtClean="0">
              <a:latin typeface="Times New Roman" pitchFamily="18" charset="0"/>
            </a:endParaRPr>
          </a:p>
        </p:txBody>
      </p:sp>
      <p:pic>
        <p:nvPicPr>
          <p:cNvPr id="37892" name="Рисунок 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2276475"/>
            <a:ext cx="2890837"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idx="1"/>
          </p:nvPr>
        </p:nvSpPr>
        <p:spPr>
          <a:xfrm>
            <a:off x="4284663" y="1341438"/>
            <a:ext cx="4475162" cy="5256212"/>
          </a:xfrm>
        </p:spPr>
        <p:txBody>
          <a:bodyPr/>
          <a:lstStyle/>
          <a:p>
            <a:pPr marL="274320" indent="-256032" fontAlgn="auto">
              <a:lnSpc>
                <a:spcPct val="80000"/>
              </a:lnSpc>
              <a:spcAft>
                <a:spcPts val="0"/>
              </a:spcAft>
              <a:buFont typeface="Wingdings" pitchFamily="2" charset="2"/>
              <a:buNone/>
              <a:defRPr/>
            </a:pPr>
            <a:r>
              <a:rPr lang="ru-RU" altLang="ru-RU" sz="1800" smtClean="0">
                <a:latin typeface="Times New Roman" pitchFamily="18" charset="0"/>
              </a:rPr>
              <a:t>		</a:t>
            </a:r>
            <a:r>
              <a:rPr lang="en-US" altLang="ru-RU" sz="1800" smtClean="0">
                <a:latin typeface="Times New Roman" pitchFamily="18" charset="0"/>
              </a:rPr>
              <a:t>Sound Forge</a:t>
            </a:r>
            <a:r>
              <a:rPr lang="ru-RU" altLang="ru-RU" sz="1800" smtClean="0">
                <a:latin typeface="Times New Roman" pitchFamily="18" charset="0"/>
              </a:rPr>
              <a:t> - один из лидеров среди звуковых редакторов. Включает в себя мощные средства обработки аудиосигнала, а также разнообразнейшие инструменты и спецэффекты. </a:t>
            </a:r>
            <a:r>
              <a:rPr lang="en-US" altLang="ru-RU" sz="1800" smtClean="0">
                <a:latin typeface="Times New Roman" pitchFamily="18" charset="0"/>
              </a:rPr>
              <a:t>Sound Forge</a:t>
            </a:r>
            <a:r>
              <a:rPr lang="ru-RU" altLang="ru-RU" sz="1800" smtClean="0">
                <a:latin typeface="Times New Roman" pitchFamily="18" charset="0"/>
              </a:rPr>
              <a:t> - это профессиональный программный набор продукции цифровой звукозаписи, включающий все, что необходимо на пути от необработанного звука до законченного продукта. Используется для создания и редактирования многоканальных звуковых файлов стерео, для быстроты и точности. Эффективно анализирует, делает запись и редактирует аудио. Оцифровывает и восстанавливает старые записи, накладывает акустические среды, проектирует звук для приложений мультимедиа и создает готовые к тиражированию компакт-диски.</a:t>
            </a:r>
          </a:p>
        </p:txBody>
      </p:sp>
      <p:sp>
        <p:nvSpPr>
          <p:cNvPr id="39939" name="Rectangle 2"/>
          <p:cNvSpPr>
            <a:spLocks noGrp="1" noChangeArrowheads="1"/>
          </p:cNvSpPr>
          <p:nvPr>
            <p:ph type="title"/>
          </p:nvPr>
        </p:nvSpPr>
        <p:spPr>
          <a:xfrm>
            <a:off x="457200" y="381000"/>
            <a:ext cx="8229600" cy="669925"/>
          </a:xfrm>
        </p:spPr>
        <p:txBody>
          <a:bodyPr/>
          <a:lstStyle/>
          <a:p>
            <a:pPr fontAlgn="auto">
              <a:spcAft>
                <a:spcPts val="0"/>
              </a:spcAft>
              <a:defRPr/>
            </a:pPr>
            <a:r>
              <a:rPr lang="en-US" altLang="ru-RU" sz="3200" b="1" u="sng" smtClean="0">
                <a:latin typeface="Times New Roman" pitchFamily="18" charset="0"/>
              </a:rPr>
              <a:t>Sony Sound Forge</a:t>
            </a:r>
            <a:endParaRPr lang="ru-RU" altLang="ru-RU" sz="3200" b="1" u="sng" smtClean="0">
              <a:latin typeface="Times New Roman" pitchFamily="18" charset="0"/>
            </a:endParaRPr>
          </a:p>
        </p:txBody>
      </p:sp>
      <p:pic>
        <p:nvPicPr>
          <p:cNvPr id="38916" name="Рисунок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450" y="2060575"/>
            <a:ext cx="2811463"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Grp="1" noChangeArrowheads="1"/>
          </p:cNvSpPr>
          <p:nvPr>
            <p:ph idx="1"/>
          </p:nvPr>
        </p:nvSpPr>
        <p:spPr>
          <a:xfrm>
            <a:off x="457200" y="1981200"/>
            <a:ext cx="8229600" cy="4400550"/>
          </a:xfrm>
        </p:spPr>
        <p:txBody>
          <a:bodyPr/>
          <a:lstStyle/>
          <a:p>
            <a:pPr marL="274320" indent="-256032" algn="just" fontAlgn="auto">
              <a:lnSpc>
                <a:spcPct val="80000"/>
              </a:lnSpc>
              <a:spcAft>
                <a:spcPts val="0"/>
              </a:spcAft>
              <a:buFont typeface="Wingdings" pitchFamily="2" charset="2"/>
              <a:buNone/>
              <a:defRPr/>
            </a:pPr>
            <a:r>
              <a:rPr lang="ru-RU" altLang="ru-RU" sz="1800" smtClean="0">
                <a:latin typeface="Times New Roman" pitchFamily="18" charset="0"/>
              </a:rPr>
              <a:t>		</a:t>
            </a:r>
            <a:r>
              <a:rPr lang="ru-RU" altLang="ru-RU" smtClean="0">
                <a:latin typeface="Times New Roman" pitchFamily="18" charset="0"/>
              </a:rPr>
              <a:t>Программы позволяют автоматизировать статистические исследования и анализ данных, выполнять имитационное моделирование, автоматизировать решение инженерных задач, использовать мощную среду технических вычислений в сочетании с технологиями параллельных вычислений на кластерах, локальных сетях и других многопроцессорных системах для решения задач, требующих громоздких вычислений в математике, а также в других областях, осуществлять интерактивные вычисления в сети Интернет, создавать web-сайты, посетители которых смогут решать математические задачи непосредственно в своих web-навигаторах</a:t>
            </a:r>
            <a:r>
              <a:rPr lang="ru-RU" altLang="ru-RU" sz="2000" smtClean="0">
                <a:latin typeface="Times New Roman" pitchFamily="18" charset="0"/>
              </a:rPr>
              <a:t> . </a:t>
            </a:r>
          </a:p>
        </p:txBody>
      </p:sp>
      <p:sp>
        <p:nvSpPr>
          <p:cNvPr id="40963" name="Rectangle 2"/>
          <p:cNvSpPr>
            <a:spLocks noGrp="1" noChangeArrowheads="1"/>
          </p:cNvSpPr>
          <p:nvPr>
            <p:ph type="title"/>
          </p:nvPr>
        </p:nvSpPr>
        <p:spPr>
          <a:xfrm>
            <a:off x="468313" y="404813"/>
            <a:ext cx="7543800" cy="914400"/>
          </a:xfrm>
        </p:spPr>
        <p:txBody>
          <a:bodyPr/>
          <a:lstStyle/>
          <a:p>
            <a:pPr fontAlgn="auto">
              <a:spcAft>
                <a:spcPts val="0"/>
              </a:spcAft>
              <a:defRPr/>
            </a:pPr>
            <a:r>
              <a:rPr lang="ru-RU" altLang="ru-RU" sz="3200" dirty="0" smtClean="0">
                <a:latin typeface="Times New Roman" pitchFamily="18" charset="0"/>
              </a:rPr>
              <a:t>Пакеты символьной математики и научных вычислений</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5" name="Rectangle 3"/>
          <p:cNvSpPr>
            <a:spLocks noGrp="1" noChangeArrowheads="1"/>
          </p:cNvSpPr>
          <p:nvPr>
            <p:ph idx="1"/>
          </p:nvPr>
        </p:nvSpPr>
        <p:spPr>
          <a:xfrm>
            <a:off x="250825" y="1052513"/>
            <a:ext cx="8447088" cy="5616575"/>
          </a:xfrm>
        </p:spPr>
        <p:txBody>
          <a:bodyPr>
            <a:normAutofit lnSpcReduction="10000"/>
          </a:bodyPr>
          <a:lstStyle/>
          <a:p>
            <a:pPr marL="274320" indent="-274320" algn="just" fontAlgn="auto">
              <a:lnSpc>
                <a:spcPct val="80000"/>
              </a:lnSpc>
              <a:spcAft>
                <a:spcPts val="0"/>
              </a:spcAft>
              <a:buFont typeface="Wingdings" pitchFamily="2" charset="2"/>
              <a:buNone/>
              <a:defRPr/>
            </a:pPr>
            <a:r>
              <a:rPr lang="ru-RU" altLang="ru-RU" sz="1000" smtClean="0">
                <a:latin typeface="Times New Roman" pitchFamily="18" charset="0"/>
              </a:rPr>
              <a:t>					</a:t>
            </a:r>
          </a:p>
          <a:p>
            <a:pPr marL="274320" indent="-274320" algn="just" fontAlgn="auto">
              <a:lnSpc>
                <a:spcPct val="80000"/>
              </a:lnSpc>
              <a:spcAft>
                <a:spcPts val="0"/>
              </a:spcAft>
              <a:buFont typeface="Wingdings" pitchFamily="2" charset="2"/>
              <a:buNone/>
              <a:defRPr/>
            </a:pPr>
            <a:endParaRPr lang="ru-RU" altLang="ru-RU" sz="1000" smtClean="0">
              <a:latin typeface="Times New Roman" pitchFamily="18" charset="0"/>
            </a:endParaRPr>
          </a:p>
          <a:p>
            <a:pPr marL="274320" indent="-274320" algn="just" fontAlgn="auto">
              <a:lnSpc>
                <a:spcPct val="80000"/>
              </a:lnSpc>
              <a:spcAft>
                <a:spcPts val="0"/>
              </a:spcAft>
              <a:buFont typeface="Wingdings" pitchFamily="2" charset="2"/>
              <a:buNone/>
              <a:defRPr/>
            </a:pPr>
            <a:r>
              <a:rPr lang="ru-RU" altLang="ru-RU" sz="1000" smtClean="0">
                <a:latin typeface="Times New Roman" pitchFamily="18" charset="0"/>
              </a:rPr>
              <a:t>					</a:t>
            </a:r>
            <a:r>
              <a:rPr lang="ru-RU" altLang="ru-RU" sz="1800" smtClean="0">
                <a:latin typeface="Times New Roman" pitchFamily="18" charset="0"/>
              </a:rPr>
              <a:t>Maplesoft, отделение Waterloo Maple Inc, 					является ведущим производителем 						современного математического программного 				обеспечения. Это мощная вычислительная 					система, предназначенная для выполнения 					сложных вычислений как аналитическими, так 				и численными методами. MAPLE 12 содержит 				поверенные, надежные и эффективные 					символьные и численные алгоритмы для 					решения огромного спектра математических 					задач, включая широко 	известные библиотечные численные алгоритмы компании NAG (Numeric Algorithm Groop). MAPLE 12 умеет выполнять сложные алгебраические преобразования и упрощения над полем комплексных чисел, находить конечные и бесконечные суммы, произведения, пределы и интегралы, решать в символьном виде и численно алгебраические (в том числе трансцендентные) системы уравнений и неравенств, находить все корни многочленов, решать аналитически и численно системы обыкновенных дифференциальных уравнений и уравнений в частных производных. В MAPLE включены пакеты подпрограмм для решения задач линейной и тензорной алгебры, Евклидовой и аналитической геометрии, теории чисел, теории вероятностей и математической статистики, комбинаторики, теории групп, интегральных преобразований, численной аппроксимации и линейной оптимизации (симплекс метод) а также задач финансовой математики и многих, многих других задач. </a:t>
            </a:r>
          </a:p>
        </p:txBody>
      </p:sp>
      <p:sp>
        <p:nvSpPr>
          <p:cNvPr id="41987" name="Rectangle 2"/>
          <p:cNvSpPr>
            <a:spLocks noGrp="1" noChangeArrowheads="1"/>
          </p:cNvSpPr>
          <p:nvPr>
            <p:ph type="title"/>
          </p:nvPr>
        </p:nvSpPr>
        <p:spPr>
          <a:xfrm>
            <a:off x="468313" y="381000"/>
            <a:ext cx="8218487" cy="844550"/>
          </a:xfrm>
        </p:spPr>
        <p:txBody>
          <a:bodyPr/>
          <a:lstStyle/>
          <a:p>
            <a:pPr fontAlgn="auto">
              <a:spcAft>
                <a:spcPts val="0"/>
              </a:spcAft>
              <a:defRPr/>
            </a:pPr>
            <a:r>
              <a:rPr lang="ru-RU" altLang="ru-RU" sz="3200" b="1" u="sng" smtClean="0">
                <a:latin typeface="Times New Roman" pitchFamily="18" charset="0"/>
              </a:rPr>
              <a:t>Maplesoft</a:t>
            </a:r>
          </a:p>
        </p:txBody>
      </p:sp>
      <p:pic>
        <p:nvPicPr>
          <p:cNvPr id="40964" name="Рисунок 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557338"/>
            <a:ext cx="3333750"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p:cNvSpPr>
            <a:spLocks noGrp="1" noChangeArrowheads="1"/>
          </p:cNvSpPr>
          <p:nvPr>
            <p:ph idx="1"/>
          </p:nvPr>
        </p:nvSpPr>
        <p:spPr>
          <a:xfrm>
            <a:off x="457200" y="1268413"/>
            <a:ext cx="8229600" cy="5256212"/>
          </a:xfrm>
        </p:spPr>
        <p:txBody>
          <a:bodyPr/>
          <a:lstStyle/>
          <a:p>
            <a:pPr marL="274320" indent="-256032" fontAlgn="auto">
              <a:lnSpc>
                <a:spcPct val="80000"/>
              </a:lnSpc>
              <a:spcAft>
                <a:spcPts val="0"/>
              </a:spcAft>
              <a:buFont typeface="Wingdings" pitchFamily="2" charset="2"/>
              <a:buNone/>
              <a:defRPr/>
            </a:pPr>
            <a:r>
              <a:rPr lang="ru-RU" altLang="ru-RU" sz="1800" smtClean="0">
                <a:latin typeface="Times New Roman" pitchFamily="18" charset="0"/>
              </a:rPr>
              <a:t>		STATISTICA - это система статистического анализа данных, включающая широкий набор аналитических процедур и методов:</a:t>
            </a:r>
          </a:p>
          <a:p>
            <a:pPr marL="274320" indent="-256032" fontAlgn="auto">
              <a:lnSpc>
                <a:spcPct val="80000"/>
              </a:lnSpc>
              <a:spcAft>
                <a:spcPts val="0"/>
              </a:spcAft>
              <a:buFont typeface="Wingdings" pitchFamily="2" charset="2"/>
              <a:buNone/>
              <a:defRPr/>
            </a:pPr>
            <a:r>
              <a:rPr lang="ru-RU" altLang="ru-RU" sz="1800" smtClean="0">
                <a:latin typeface="Times New Roman" pitchFamily="18" charset="0"/>
              </a:rPr>
              <a:t>			- более 100 различных типов графиков, </a:t>
            </a:r>
          </a:p>
          <a:p>
            <a:pPr marL="274320" indent="-256032" fontAlgn="auto">
              <a:lnSpc>
                <a:spcPct val="80000"/>
              </a:lnSpc>
              <a:spcAft>
                <a:spcPts val="0"/>
              </a:spcAft>
              <a:buFont typeface="Wingdings" pitchFamily="2" charset="2"/>
              <a:buNone/>
              <a:defRPr/>
            </a:pPr>
            <a:r>
              <a:rPr lang="ru-RU" altLang="ru-RU" sz="1800" smtClean="0">
                <a:latin typeface="Times New Roman" pitchFamily="18" charset="0"/>
              </a:rPr>
              <a:t>			- описательные и внутригрупповые статистики, </a:t>
            </a:r>
          </a:p>
          <a:p>
            <a:pPr marL="274320" indent="-256032" fontAlgn="auto">
              <a:lnSpc>
                <a:spcPct val="80000"/>
              </a:lnSpc>
              <a:spcAft>
                <a:spcPts val="0"/>
              </a:spcAft>
              <a:buFont typeface="Wingdings" pitchFamily="2" charset="2"/>
              <a:buNone/>
              <a:defRPr/>
            </a:pPr>
            <a:r>
              <a:rPr lang="ru-RU" altLang="ru-RU" sz="1800" smtClean="0">
                <a:latin typeface="Times New Roman" pitchFamily="18" charset="0"/>
              </a:rPr>
              <a:t>			- разведочный анализ данных, корреляции, </a:t>
            </a:r>
          </a:p>
          <a:p>
            <a:pPr marL="274320" indent="-256032" fontAlgn="auto">
              <a:lnSpc>
                <a:spcPct val="80000"/>
              </a:lnSpc>
              <a:spcAft>
                <a:spcPts val="0"/>
              </a:spcAft>
              <a:buFont typeface="Wingdings" pitchFamily="2" charset="2"/>
              <a:buNone/>
              <a:defRPr/>
            </a:pPr>
            <a:r>
              <a:rPr lang="ru-RU" altLang="ru-RU" sz="1800" smtClean="0">
                <a:latin typeface="Times New Roman" pitchFamily="18" charset="0"/>
              </a:rPr>
              <a:t>			- быстрые основные статистики и блоковые статистики, </a:t>
            </a:r>
          </a:p>
          <a:p>
            <a:pPr marL="274320" indent="-256032" fontAlgn="auto">
              <a:lnSpc>
                <a:spcPct val="80000"/>
              </a:lnSpc>
              <a:spcAft>
                <a:spcPts val="0"/>
              </a:spcAft>
              <a:buFont typeface="Wingdings" pitchFamily="2" charset="2"/>
              <a:buNone/>
              <a:defRPr/>
            </a:pPr>
            <a:r>
              <a:rPr lang="ru-RU" altLang="ru-RU" sz="1800" smtClean="0">
                <a:latin typeface="Times New Roman" pitchFamily="18" charset="0"/>
              </a:rPr>
              <a:t>			- интерактивный вероятностный калькулятор, </a:t>
            </a:r>
          </a:p>
          <a:p>
            <a:pPr marL="274320" indent="-256032" fontAlgn="auto">
              <a:lnSpc>
                <a:spcPct val="80000"/>
              </a:lnSpc>
              <a:spcAft>
                <a:spcPts val="0"/>
              </a:spcAft>
              <a:buFont typeface="Wingdings" pitchFamily="2" charset="2"/>
              <a:buNone/>
              <a:defRPr/>
            </a:pPr>
            <a:r>
              <a:rPr lang="ru-RU" altLang="ru-RU" sz="1800" smtClean="0">
                <a:latin typeface="Times New Roman" pitchFamily="18" charset="0"/>
              </a:rPr>
              <a:t>			- T-критерии (и другие критерии групповых различий), </a:t>
            </a:r>
          </a:p>
          <a:p>
            <a:pPr marL="274320" indent="-256032" fontAlgn="auto">
              <a:lnSpc>
                <a:spcPct val="80000"/>
              </a:lnSpc>
              <a:spcAft>
                <a:spcPts val="0"/>
              </a:spcAft>
              <a:buFont typeface="Wingdings" pitchFamily="2" charset="2"/>
              <a:buNone/>
              <a:defRPr/>
            </a:pPr>
            <a:r>
              <a:rPr lang="ru-RU" altLang="ru-RU" sz="1800" smtClean="0">
                <a:latin typeface="Times New Roman" pitchFamily="18" charset="0"/>
              </a:rPr>
              <a:t>			- таблицы частот, сопряженности, флагов и заголовков, </a:t>
            </a:r>
          </a:p>
          <a:p>
            <a:pPr marL="274320" indent="-256032" fontAlgn="auto">
              <a:lnSpc>
                <a:spcPct val="80000"/>
              </a:lnSpc>
              <a:spcAft>
                <a:spcPts val="0"/>
              </a:spcAft>
              <a:buFont typeface="Wingdings" pitchFamily="2" charset="2"/>
              <a:buNone/>
              <a:defRPr/>
            </a:pPr>
            <a:r>
              <a:rPr lang="ru-RU" altLang="ru-RU" sz="1800" smtClean="0">
                <a:latin typeface="Times New Roman" pitchFamily="18" charset="0"/>
              </a:rPr>
              <a:t>			- анализ многомерных откликов, </a:t>
            </a:r>
          </a:p>
          <a:p>
            <a:pPr marL="274320" indent="-256032" fontAlgn="auto">
              <a:lnSpc>
                <a:spcPct val="80000"/>
              </a:lnSpc>
              <a:spcAft>
                <a:spcPts val="0"/>
              </a:spcAft>
              <a:buFont typeface="Wingdings" pitchFamily="2" charset="2"/>
              <a:buNone/>
              <a:defRPr/>
            </a:pPr>
            <a:r>
              <a:rPr lang="ru-RU" altLang="ru-RU" sz="1800" smtClean="0">
                <a:latin typeface="Times New Roman" pitchFamily="18" charset="0"/>
              </a:rPr>
              <a:t>			- множественная регрессия, </a:t>
            </a:r>
          </a:p>
          <a:p>
            <a:pPr marL="274320" indent="-256032" fontAlgn="auto">
              <a:lnSpc>
                <a:spcPct val="80000"/>
              </a:lnSpc>
              <a:spcAft>
                <a:spcPts val="0"/>
              </a:spcAft>
              <a:buFont typeface="Wingdings" pitchFamily="2" charset="2"/>
              <a:buNone/>
              <a:defRPr/>
            </a:pPr>
            <a:r>
              <a:rPr lang="ru-RU" altLang="ru-RU" sz="1800" smtClean="0">
                <a:latin typeface="Times New Roman" pitchFamily="18" charset="0"/>
              </a:rPr>
              <a:t>			- непараметрические статистики, </a:t>
            </a:r>
          </a:p>
          <a:p>
            <a:pPr marL="274320" indent="-256032" fontAlgn="auto">
              <a:lnSpc>
                <a:spcPct val="80000"/>
              </a:lnSpc>
              <a:spcAft>
                <a:spcPts val="0"/>
              </a:spcAft>
              <a:buFont typeface="Wingdings" pitchFamily="2" charset="2"/>
              <a:buNone/>
              <a:defRPr/>
            </a:pPr>
            <a:r>
              <a:rPr lang="ru-RU" altLang="ru-RU" sz="1800" smtClean="0">
                <a:latin typeface="Times New Roman" pitchFamily="18" charset="0"/>
              </a:rPr>
              <a:t>			- общая модель дисперсионного и ковариационного анализа, </a:t>
            </a:r>
          </a:p>
          <a:p>
            <a:pPr marL="274320" indent="-256032" fontAlgn="auto">
              <a:lnSpc>
                <a:spcPct val="80000"/>
              </a:lnSpc>
              <a:spcAft>
                <a:spcPts val="0"/>
              </a:spcAft>
              <a:buFont typeface="Wingdings" pitchFamily="2" charset="2"/>
              <a:buNone/>
              <a:defRPr/>
            </a:pPr>
            <a:r>
              <a:rPr lang="ru-RU" altLang="ru-RU" sz="1800" smtClean="0">
                <a:latin typeface="Times New Roman" pitchFamily="18" charset="0"/>
              </a:rPr>
              <a:t>			- подгонка распределений и многое другое.</a:t>
            </a:r>
          </a:p>
          <a:p>
            <a:pPr marL="274320" indent="-256032" algn="just" fontAlgn="auto">
              <a:lnSpc>
                <a:spcPct val="80000"/>
              </a:lnSpc>
              <a:spcAft>
                <a:spcPts val="0"/>
              </a:spcAft>
              <a:buFont typeface="Wingdings" pitchFamily="2" charset="2"/>
              <a:buNone/>
              <a:defRPr/>
            </a:pPr>
            <a:r>
              <a:rPr lang="ru-RU" altLang="ru-RU" sz="1800" smtClean="0">
                <a:latin typeface="Times New Roman" pitchFamily="18" charset="0"/>
              </a:rPr>
              <a:t>		</a:t>
            </a:r>
          </a:p>
          <a:p>
            <a:pPr marL="274320" indent="-256032" algn="just" fontAlgn="auto">
              <a:lnSpc>
                <a:spcPct val="80000"/>
              </a:lnSpc>
              <a:spcAft>
                <a:spcPts val="0"/>
              </a:spcAft>
              <a:buFont typeface="Wingdings" pitchFamily="2" charset="2"/>
              <a:buNone/>
              <a:defRPr/>
            </a:pPr>
            <a:r>
              <a:rPr lang="ru-RU" altLang="ru-RU" sz="1800" smtClean="0">
                <a:latin typeface="Times New Roman" pitchFamily="18" charset="0"/>
              </a:rPr>
              <a:t>		Продукты серии STATISTICA основаны на самых современных технологиях, полностью соответствуют последним достижениям в области IT, позволяют решать любые задачи в области анализа и обработки данных, идеально подходят для решения практических задач в маркетинге, финансах, страховании, экономике, бизнесе, промышленности, медицине и т.д.</a:t>
            </a:r>
          </a:p>
        </p:txBody>
      </p:sp>
      <p:sp>
        <p:nvSpPr>
          <p:cNvPr id="43011" name="Rectangle 2"/>
          <p:cNvSpPr>
            <a:spLocks noGrp="1" noChangeArrowheads="1"/>
          </p:cNvSpPr>
          <p:nvPr>
            <p:ph type="title"/>
          </p:nvPr>
        </p:nvSpPr>
        <p:spPr>
          <a:xfrm>
            <a:off x="2771775" y="333375"/>
            <a:ext cx="8229600" cy="755650"/>
          </a:xfrm>
        </p:spPr>
        <p:txBody>
          <a:bodyPr/>
          <a:lstStyle/>
          <a:p>
            <a:pPr fontAlgn="auto">
              <a:spcAft>
                <a:spcPts val="0"/>
              </a:spcAft>
              <a:defRPr/>
            </a:pPr>
            <a:r>
              <a:rPr lang="ru-RU" altLang="ru-RU" sz="3200" b="1" u="sng" dirty="0" smtClean="0">
                <a:latin typeface="Times New Roman" pitchFamily="18" charset="0"/>
              </a:rPr>
              <a:t>STATISTICA</a:t>
            </a:r>
          </a:p>
        </p:txBody>
      </p:sp>
      <p:pic>
        <p:nvPicPr>
          <p:cNvPr id="41988" name="Рисунок 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350" y="188913"/>
            <a:ext cx="762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idx="1"/>
          </p:nvPr>
        </p:nvSpPr>
        <p:spPr>
          <a:xfrm>
            <a:off x="2627313" y="1557338"/>
            <a:ext cx="6059487" cy="5300662"/>
          </a:xfrm>
        </p:spPr>
        <p:txBody>
          <a:bodyPr/>
          <a:lstStyle/>
          <a:p>
            <a:pPr marL="274320" indent="-256032" algn="just" fontAlgn="auto">
              <a:lnSpc>
                <a:spcPct val="80000"/>
              </a:lnSpc>
              <a:spcAft>
                <a:spcPts val="0"/>
              </a:spcAft>
              <a:buFont typeface="Wingdings" pitchFamily="2" charset="2"/>
              <a:buNone/>
              <a:defRPr/>
            </a:pPr>
            <a:r>
              <a:rPr lang="ru-RU" altLang="ru-RU" sz="1400" smtClean="0"/>
              <a:t> 		</a:t>
            </a:r>
            <a:r>
              <a:rPr lang="ru-RU" altLang="ru-RU" sz="1600" b="1" smtClean="0">
                <a:latin typeface="Times New Roman" pitchFamily="18" charset="0"/>
              </a:rPr>
              <a:t>AutoCAD - превосходное средство двухмерного черчения и трехмерного проектирования, в нем предусмотрены широкие возможности адаптации к конкретным проектам, позволяющие выполнить необходимые настройки в соответствии с выбранным вами стилем работы.</a:t>
            </a:r>
            <a:r>
              <a:rPr lang="ru-RU" altLang="ru-RU" sz="1600" smtClean="0">
                <a:latin typeface="Times New Roman" pitchFamily="18" charset="0"/>
              </a:rPr>
              <a:t> </a:t>
            </a:r>
            <a:r>
              <a:rPr lang="ru-RU" altLang="ru-RU" sz="1600" b="1" smtClean="0">
                <a:latin typeface="Times New Roman" pitchFamily="18" charset="0"/>
              </a:rPr>
              <a:t>. AutoCAD - лидер среди приложений для черчения, детализации и концептуального проектирования. AutoCAD позволяет передавать свое видение проекта с помощью мощных средств визуализации, таких как анимация и реалистичное тонирование.</a:t>
            </a:r>
            <a:r>
              <a:rPr lang="ru-RU" altLang="ru-RU" sz="1600" smtClean="0">
                <a:latin typeface="Times New Roman" pitchFamily="18" charset="0"/>
              </a:rPr>
              <a:t> </a:t>
            </a:r>
            <a:r>
              <a:rPr lang="ru-RU" altLang="ru-RU" sz="1600" b="1" smtClean="0">
                <a:latin typeface="Times New Roman" pitchFamily="18" charset="0"/>
              </a:rPr>
              <a:t>AutoCAD поможет легко и быстро превратить модель в комплект рабочих чертежей. Специальные инструменты позволяют легко создавать любые разрезы и проекции и включать их затем в чертеж.</a:t>
            </a:r>
            <a:r>
              <a:rPr lang="ru-RU" altLang="ru-RU" sz="1600" smtClean="0">
                <a:latin typeface="Times New Roman" pitchFamily="18" charset="0"/>
              </a:rPr>
              <a:t> </a:t>
            </a:r>
            <a:r>
              <a:rPr lang="ru-RU" altLang="ru-RU" sz="1600" b="1" smtClean="0">
                <a:latin typeface="Times New Roman" pitchFamily="18" charset="0"/>
              </a:rPr>
              <a:t>AutoCAD развивает и без того мощные средства обмена данными, например: преобразование текущих DWG файлов в DWG ранних версий, экспорт и импорт DWF файлов с электронными пометками. Также усовершенствована возможность импорта DWF с целью использования в качестве подосновы для чертежа. Кроме того, в AutoCAD теперь есть возможность публиковать чертежи в формате Adobe PDF.</a:t>
            </a:r>
            <a:r>
              <a:rPr lang="ru-RU" altLang="ru-RU" sz="1600" smtClean="0">
                <a:latin typeface="Times New Roman" pitchFamily="18" charset="0"/>
              </a:rPr>
              <a:t> </a:t>
            </a:r>
          </a:p>
        </p:txBody>
      </p:sp>
      <p:sp>
        <p:nvSpPr>
          <p:cNvPr id="163842" name="Rectangle 2"/>
          <p:cNvSpPr>
            <a:spLocks noGrp="1" noChangeArrowheads="1"/>
          </p:cNvSpPr>
          <p:nvPr>
            <p:ph type="title"/>
          </p:nvPr>
        </p:nvSpPr>
        <p:spPr>
          <a:xfrm>
            <a:off x="457200" y="381000"/>
            <a:ext cx="8229600" cy="844550"/>
          </a:xfrm>
        </p:spPr>
        <p:txBody>
          <a:bodyPr>
            <a:normAutofit fontScale="90000"/>
          </a:bodyPr>
          <a:lstStyle/>
          <a:p>
            <a:pPr fontAlgn="auto">
              <a:spcAft>
                <a:spcPts val="0"/>
              </a:spcAft>
              <a:defRPr/>
            </a:pPr>
            <a:r>
              <a:rPr lang="ru-RU" altLang="ru-RU" sz="3200" smtClean="0">
                <a:latin typeface="Times New Roman" pitchFamily="18" charset="0"/>
              </a:rPr>
              <a:t>Системы автоматизированного проектирования</a:t>
            </a:r>
            <a:br>
              <a:rPr lang="ru-RU" altLang="ru-RU" sz="3200" smtClean="0">
                <a:latin typeface="Times New Roman" pitchFamily="18" charset="0"/>
              </a:rPr>
            </a:br>
            <a:r>
              <a:rPr lang="ru-RU" altLang="ru-RU" sz="3200" smtClean="0">
                <a:latin typeface="Times New Roman" pitchFamily="18" charset="0"/>
              </a:rPr>
              <a:t> </a:t>
            </a:r>
            <a:r>
              <a:rPr lang="ru-RU" altLang="ru-RU" sz="3200" b="1" u="sng" smtClean="0">
                <a:latin typeface="Times New Roman" pitchFamily="18" charset="0"/>
              </a:rPr>
              <a:t>AutoCAD</a:t>
            </a:r>
          </a:p>
        </p:txBody>
      </p:sp>
      <p:pic>
        <p:nvPicPr>
          <p:cNvPr id="43012" name="Рисунок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1628775"/>
            <a:ext cx="1439863"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3"/>
          <p:cNvSpPr>
            <a:spLocks noGrp="1" noChangeArrowheads="1"/>
          </p:cNvSpPr>
          <p:nvPr>
            <p:ph idx="1"/>
          </p:nvPr>
        </p:nvSpPr>
        <p:spPr>
          <a:xfrm>
            <a:off x="323850" y="1341438"/>
            <a:ext cx="8362950" cy="4789487"/>
          </a:xfrm>
        </p:spPr>
        <p:txBody>
          <a:bodyPr/>
          <a:lstStyle/>
          <a:p>
            <a:pPr marL="274320" indent="-256032" algn="just" fontAlgn="auto">
              <a:lnSpc>
                <a:spcPct val="80000"/>
              </a:lnSpc>
              <a:spcAft>
                <a:spcPts val="0"/>
              </a:spcAft>
              <a:buFont typeface="Wingdings" pitchFamily="2" charset="2"/>
              <a:buNone/>
              <a:defRPr/>
            </a:pPr>
            <a:r>
              <a:rPr lang="ru-RU" altLang="ru-RU" sz="2000" b="1" smtClean="0"/>
              <a:t>		</a:t>
            </a:r>
            <a:r>
              <a:rPr lang="en-US" altLang="ru-RU" sz="2000" smtClean="0">
                <a:latin typeface="Times New Roman" pitchFamily="18" charset="0"/>
              </a:rPr>
              <a:t>Rapid application development</a:t>
            </a:r>
            <a:r>
              <a:rPr lang="ru-RU" altLang="ru-RU" sz="2000" smtClean="0">
                <a:latin typeface="Times New Roman" pitchFamily="18" charset="0"/>
              </a:rPr>
              <a:t> (</a:t>
            </a:r>
            <a:r>
              <a:rPr lang="en-US" altLang="ru-RU" sz="2000" smtClean="0">
                <a:latin typeface="Times New Roman" pitchFamily="18" charset="0"/>
              </a:rPr>
              <a:t>RAD</a:t>
            </a:r>
            <a:r>
              <a:rPr lang="ru-RU" altLang="ru-RU" sz="2000" smtClean="0">
                <a:latin typeface="Times New Roman" pitchFamily="18" charset="0"/>
              </a:rPr>
              <a:t>) — методология разработки программного обеспечения с высокой частотой цикличности, подразумевающая обильное создание прототипов и применение </a:t>
            </a:r>
            <a:r>
              <a:rPr lang="en-US" altLang="ru-RU" sz="2000" smtClean="0">
                <a:latin typeface="Times New Roman" pitchFamily="18" charset="0"/>
              </a:rPr>
              <a:t>CASE</a:t>
            </a:r>
            <a:r>
              <a:rPr lang="ru-RU" altLang="ru-RU" sz="2000" smtClean="0">
                <a:latin typeface="Times New Roman" pitchFamily="18" charset="0"/>
              </a:rPr>
              <a:t>-средств. При этом функциональность приносится в ущерб времени разработки, необходимости постоянно выпускать работающие версии.</a:t>
            </a:r>
          </a:p>
          <a:p>
            <a:pPr marL="274320" indent="-256032" algn="just" fontAlgn="auto">
              <a:lnSpc>
                <a:spcPct val="80000"/>
              </a:lnSpc>
              <a:spcAft>
                <a:spcPts val="0"/>
              </a:spcAft>
              <a:buFont typeface="Wingdings" pitchFamily="2" charset="2"/>
              <a:buNone/>
              <a:defRPr/>
            </a:pPr>
            <a:endParaRPr lang="ru-RU" altLang="ru-RU" sz="2000" smtClean="0">
              <a:latin typeface="Times New Roman" pitchFamily="18" charset="0"/>
            </a:endParaRPr>
          </a:p>
          <a:p>
            <a:pPr marL="274320" indent="-256032" algn="ctr" fontAlgn="auto">
              <a:lnSpc>
                <a:spcPct val="80000"/>
              </a:lnSpc>
              <a:spcAft>
                <a:spcPts val="0"/>
              </a:spcAft>
              <a:buFont typeface="Wingdings" pitchFamily="2" charset="2"/>
              <a:buNone/>
              <a:defRPr/>
            </a:pPr>
            <a:r>
              <a:rPr lang="ru-RU" altLang="ru-RU" b="1" smtClean="0"/>
              <a:t>         </a:t>
            </a:r>
            <a:r>
              <a:rPr lang="en-US" altLang="ru-RU" b="1" u="sng" smtClean="0">
                <a:latin typeface="Times New Roman" pitchFamily="18" charset="0"/>
              </a:rPr>
              <a:t>Microsoft Visual Studio</a:t>
            </a:r>
            <a:endParaRPr lang="ru-RU" altLang="ru-RU" b="1" u="sng" smtClean="0">
              <a:latin typeface="Times New Roman" pitchFamily="18" charset="0"/>
            </a:endParaRPr>
          </a:p>
          <a:p>
            <a:pPr marL="274320" indent="-256032" algn="just" fontAlgn="auto">
              <a:lnSpc>
                <a:spcPct val="80000"/>
              </a:lnSpc>
              <a:spcAft>
                <a:spcPts val="0"/>
              </a:spcAft>
              <a:buFont typeface="Wingdings" pitchFamily="2" charset="2"/>
              <a:buNone/>
              <a:defRPr/>
            </a:pPr>
            <a:r>
              <a:rPr lang="ru-RU" altLang="ru-RU" sz="2000" b="1" smtClean="0"/>
              <a:t>			       </a:t>
            </a:r>
            <a:r>
              <a:rPr lang="en-US" altLang="ru-RU" sz="2000" smtClean="0">
                <a:latin typeface="Times New Roman" pitchFamily="18" charset="0"/>
              </a:rPr>
              <a:t>Microsoft Visual Studio</a:t>
            </a:r>
            <a:r>
              <a:rPr lang="ru-RU" altLang="ru-RU" sz="2000" smtClean="0">
                <a:latin typeface="Times New Roman" pitchFamily="18" charset="0"/>
              </a:rPr>
              <a:t> — линейка продуктов 			        компании 	Майкрософт, включающих 			        интегрированную среду разработки программного 			        обеспечения и ряд других инструментальных 			        средств. </a:t>
            </a:r>
            <a:r>
              <a:rPr lang="en-US" altLang="ru-RU" sz="2000" smtClean="0">
                <a:latin typeface="Times New Roman" pitchFamily="18" charset="0"/>
              </a:rPr>
              <a:t>Visual Studio</a:t>
            </a:r>
            <a:r>
              <a:rPr lang="ru-RU" altLang="ru-RU" sz="2000" smtClean="0">
                <a:latin typeface="Times New Roman" pitchFamily="18" charset="0"/>
              </a:rPr>
              <a:t> </a:t>
            </a:r>
            <a:r>
              <a:rPr lang="en-US" altLang="ru-RU" sz="2000" smtClean="0">
                <a:latin typeface="Times New Roman" pitchFamily="18" charset="0"/>
              </a:rPr>
              <a:t>NET Professional</a:t>
            </a:r>
            <a:r>
              <a:rPr lang="ru-RU" altLang="ru-RU" sz="2000" smtClean="0">
                <a:latin typeface="Times New Roman" pitchFamily="18" charset="0"/>
              </a:rPr>
              <a:t>  			        позволяет разработчикам быстро создавать 			        </a:t>
            </a:r>
            <a:r>
              <a:rPr lang="en-US" altLang="ru-RU" sz="2000" smtClean="0">
                <a:latin typeface="Times New Roman" pitchFamily="18" charset="0"/>
              </a:rPr>
              <a:t>Web</a:t>
            </a:r>
            <a:r>
              <a:rPr lang="ru-RU" altLang="ru-RU" sz="2000" smtClean="0">
                <a:latin typeface="Times New Roman" pitchFamily="18" charset="0"/>
              </a:rPr>
              <a:t>-сервисы на основе </a:t>
            </a:r>
            <a:r>
              <a:rPr lang="en-US" altLang="ru-RU" sz="2000" smtClean="0">
                <a:latin typeface="Times New Roman" pitchFamily="18" charset="0"/>
              </a:rPr>
              <a:t>XML</a:t>
            </a:r>
            <a:r>
              <a:rPr lang="ru-RU" altLang="ru-RU" sz="2000" smtClean="0">
                <a:latin typeface="Times New Roman" pitchFamily="18" charset="0"/>
              </a:rPr>
              <a:t> и приложения 		      	        следующего поколения для любых 				        устройств, подключенных к </a:t>
            </a:r>
            <a:r>
              <a:rPr lang="en-US" altLang="ru-RU" sz="2000" smtClean="0">
                <a:latin typeface="Times New Roman" pitchFamily="18" charset="0"/>
              </a:rPr>
              <a:t>Internet</a:t>
            </a:r>
            <a:r>
              <a:rPr lang="ru-RU" altLang="ru-RU" sz="2000" smtClean="0">
                <a:latin typeface="Times New Roman" pitchFamily="18" charset="0"/>
              </a:rPr>
              <a:t>.</a:t>
            </a:r>
          </a:p>
        </p:txBody>
      </p:sp>
      <p:sp>
        <p:nvSpPr>
          <p:cNvPr id="164866" name="Rectangle 2"/>
          <p:cNvSpPr>
            <a:spLocks noGrp="1" noChangeArrowheads="1"/>
          </p:cNvSpPr>
          <p:nvPr>
            <p:ph type="title"/>
          </p:nvPr>
        </p:nvSpPr>
        <p:spPr>
          <a:xfrm>
            <a:off x="250825" y="277813"/>
            <a:ext cx="8435975" cy="703262"/>
          </a:xfrm>
        </p:spPr>
        <p:txBody>
          <a:bodyPr>
            <a:normAutofit fontScale="90000"/>
          </a:bodyPr>
          <a:lstStyle/>
          <a:p>
            <a:pPr fontAlgn="auto">
              <a:spcAft>
                <a:spcPts val="0"/>
              </a:spcAft>
              <a:defRPr/>
            </a:pPr>
            <a:r>
              <a:rPr lang="ru-RU" altLang="ru-RU" sz="3200" smtClean="0">
                <a:latin typeface="Times New Roman" pitchFamily="18" charset="0"/>
              </a:rPr>
              <a:t>Системы программирования</a:t>
            </a:r>
            <a:r>
              <a:rPr lang="en-US" altLang="ru-RU" sz="3200" b="1" smtClean="0"/>
              <a:t> </a:t>
            </a:r>
            <a:r>
              <a:rPr lang="ru-RU" altLang="ru-RU" sz="3200" b="1" smtClean="0"/>
              <a:t/>
            </a:r>
            <a:br>
              <a:rPr lang="ru-RU" altLang="ru-RU" sz="3200" b="1" smtClean="0"/>
            </a:br>
            <a:r>
              <a:rPr lang="en-US" altLang="ru-RU" sz="3200" b="1" u="sng" smtClean="0">
                <a:latin typeface="Times New Roman" pitchFamily="18" charset="0"/>
              </a:rPr>
              <a:t>RAD</a:t>
            </a:r>
            <a:r>
              <a:rPr lang="ru-RU" altLang="ru-RU" sz="4000" smtClean="0"/>
              <a:t> </a:t>
            </a:r>
          </a:p>
        </p:txBody>
      </p:sp>
      <p:pic>
        <p:nvPicPr>
          <p:cNvPr id="44036" name="Рисунок 4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3068638"/>
            <a:ext cx="2166938" cy="280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3"/>
          <p:cNvSpPr>
            <a:spLocks noGrp="1" noChangeArrowheads="1"/>
          </p:cNvSpPr>
          <p:nvPr>
            <p:ph idx="1"/>
          </p:nvPr>
        </p:nvSpPr>
        <p:spPr>
          <a:xfrm>
            <a:off x="2700338" y="981075"/>
            <a:ext cx="5986462" cy="5149850"/>
          </a:xfrm>
        </p:spPr>
        <p:txBody>
          <a:bodyPr/>
          <a:lstStyle/>
          <a:p>
            <a:pPr marL="274320" indent="-256032" fontAlgn="auto">
              <a:lnSpc>
                <a:spcPct val="80000"/>
              </a:lnSpc>
              <a:spcAft>
                <a:spcPts val="0"/>
              </a:spcAft>
              <a:buFont typeface="Wingdings" pitchFamily="2" charset="2"/>
              <a:buNone/>
              <a:defRPr/>
            </a:pPr>
            <a:r>
              <a:rPr lang="ru-RU" altLang="ru-RU" sz="1400" b="1" smtClean="0"/>
              <a:t> </a:t>
            </a:r>
            <a:r>
              <a:rPr lang="en-US" altLang="ru-RU" sz="1400" b="1" smtClean="0"/>
              <a:t>Internet Explorer</a:t>
            </a:r>
            <a:r>
              <a:rPr lang="ru-RU" altLang="ru-RU" sz="1400" b="1" smtClean="0"/>
              <a:t> является наиболее широко используемым </a:t>
            </a:r>
            <a:r>
              <a:rPr lang="en-US" altLang="ru-RU" sz="1400" b="1" smtClean="0"/>
              <a:t>web</a:t>
            </a:r>
            <a:r>
              <a:rPr lang="ru-RU" altLang="ru-RU" sz="1400" b="1" smtClean="0"/>
              <a:t>-браузером. </a:t>
            </a:r>
            <a:r>
              <a:rPr lang="en-US" altLang="ru-RU" sz="1400" b="1" smtClean="0"/>
              <a:t>Internet Explorer</a:t>
            </a:r>
            <a:r>
              <a:rPr lang="ru-RU" altLang="ru-RU" sz="1400" b="1" smtClean="0"/>
              <a:t> 7 имеет вкладки, блокировщик всплывающих окон, фишинг-фильтр, встроенный </a:t>
            </a:r>
            <a:r>
              <a:rPr lang="en-US" altLang="ru-RU" sz="1400" b="1" smtClean="0"/>
              <a:t>RSS</a:t>
            </a:r>
            <a:r>
              <a:rPr lang="ru-RU" altLang="ru-RU" sz="1400" b="1" smtClean="0"/>
              <a:t>-агрегатор, поддержку интернациональных доменных имён, средств групповой политики и возможность автообновления через </a:t>
            </a:r>
            <a:r>
              <a:rPr lang="en-US" altLang="ru-RU" sz="1400" b="1" smtClean="0"/>
              <a:t>Windows Update</a:t>
            </a:r>
            <a:r>
              <a:rPr lang="ru-RU" altLang="ru-RU" sz="1400" b="1" smtClean="0"/>
              <a:t>. </a:t>
            </a:r>
            <a:r>
              <a:rPr lang="en-US" altLang="ru-RU" sz="1400" b="1" smtClean="0"/>
              <a:t>Windows</a:t>
            </a:r>
            <a:r>
              <a:rPr lang="ru-RU" altLang="ru-RU" sz="1400" b="1" smtClean="0"/>
              <a:t>-версия браузера основана на движке </a:t>
            </a:r>
            <a:r>
              <a:rPr lang="en-US" altLang="ru-RU" sz="1400" b="1" smtClean="0"/>
              <a:t>Trident</a:t>
            </a:r>
            <a:r>
              <a:rPr lang="ru-RU" altLang="ru-RU" sz="1400" b="1" smtClean="0"/>
              <a:t>, который поддерживает стандарты </a:t>
            </a:r>
            <a:r>
              <a:rPr lang="en-US" altLang="ru-RU" sz="1400" b="1" smtClean="0"/>
              <a:t>HTML</a:t>
            </a:r>
            <a:r>
              <a:rPr lang="ru-RU" altLang="ru-RU" sz="1400" b="1" smtClean="0"/>
              <a:t> 4.01, </a:t>
            </a:r>
            <a:r>
              <a:rPr lang="en-US" altLang="ru-RU" sz="1400" b="1" smtClean="0"/>
              <a:t>CSS Level</a:t>
            </a:r>
            <a:r>
              <a:rPr lang="ru-RU" altLang="ru-RU" sz="1400" b="1" smtClean="0"/>
              <a:t> 1, </a:t>
            </a:r>
            <a:r>
              <a:rPr lang="en-US" altLang="ru-RU" sz="1400" b="1" smtClean="0"/>
              <a:t>XML</a:t>
            </a:r>
            <a:r>
              <a:rPr lang="ru-RU" altLang="ru-RU" sz="1400" b="1" smtClean="0"/>
              <a:t> 1.0 и </a:t>
            </a:r>
            <a:r>
              <a:rPr lang="en-US" altLang="ru-RU" sz="1400" b="1" smtClean="0"/>
              <a:t>DOM Level</a:t>
            </a:r>
            <a:r>
              <a:rPr lang="ru-RU" altLang="ru-RU" sz="1400" b="1" smtClean="0"/>
              <a:t> 1 и частично </a:t>
            </a:r>
            <a:r>
              <a:rPr lang="en-US" altLang="ru-RU" sz="1400" b="1" smtClean="0"/>
              <a:t>CSS Level</a:t>
            </a:r>
            <a:r>
              <a:rPr lang="ru-RU" altLang="ru-RU" sz="1400" b="1" smtClean="0"/>
              <a:t> 2 и </a:t>
            </a:r>
            <a:r>
              <a:rPr lang="en-US" altLang="ru-RU" sz="1400" b="1" smtClean="0"/>
              <a:t>DOM Level</a:t>
            </a:r>
            <a:r>
              <a:rPr lang="ru-RU" altLang="ru-RU" sz="1400" b="1" smtClean="0"/>
              <a:t> 2, также имеет возможность подключения расширений, что реализуется через объектную модель компонентов (</a:t>
            </a:r>
            <a:r>
              <a:rPr lang="en-US" altLang="ru-RU" sz="1400" b="1" smtClean="0"/>
              <a:t>COM</a:t>
            </a:r>
            <a:r>
              <a:rPr lang="ru-RU" altLang="ru-RU" sz="1400" b="1" smtClean="0"/>
              <a:t>).</a:t>
            </a:r>
          </a:p>
          <a:p>
            <a:pPr marL="274320" indent="-256032" algn="ctr" fontAlgn="auto">
              <a:lnSpc>
                <a:spcPct val="80000"/>
              </a:lnSpc>
              <a:spcAft>
                <a:spcPts val="0"/>
              </a:spcAft>
              <a:buFont typeface="Wingdings" pitchFamily="2" charset="2"/>
              <a:buNone/>
              <a:defRPr/>
            </a:pPr>
            <a:endParaRPr lang="ru-RU" altLang="ru-RU" b="1" smtClean="0">
              <a:latin typeface="Times New Roman" pitchFamily="18" charset="0"/>
            </a:endParaRPr>
          </a:p>
          <a:p>
            <a:pPr marL="274320" indent="-256032" algn="ctr" fontAlgn="auto">
              <a:lnSpc>
                <a:spcPct val="80000"/>
              </a:lnSpc>
              <a:spcAft>
                <a:spcPts val="0"/>
              </a:spcAft>
              <a:buFont typeface="Wingdings" pitchFamily="2" charset="2"/>
              <a:buNone/>
              <a:defRPr/>
            </a:pPr>
            <a:r>
              <a:rPr lang="en-US" altLang="ru-RU" b="1" u="sng" smtClean="0">
                <a:latin typeface="Times New Roman" pitchFamily="18" charset="0"/>
              </a:rPr>
              <a:t>Opera</a:t>
            </a:r>
            <a:endParaRPr lang="ru-RU" altLang="ru-RU" b="1" u="sng" smtClean="0">
              <a:latin typeface="Times New Roman" pitchFamily="18" charset="0"/>
            </a:endParaRPr>
          </a:p>
          <a:p>
            <a:pPr marL="274320" indent="-256032" fontAlgn="auto">
              <a:lnSpc>
                <a:spcPct val="80000"/>
              </a:lnSpc>
              <a:spcAft>
                <a:spcPts val="0"/>
              </a:spcAft>
              <a:buFont typeface="Wingdings" pitchFamily="2" charset="2"/>
              <a:buNone/>
              <a:defRPr/>
            </a:pPr>
            <a:r>
              <a:rPr lang="en-US" altLang="ru-RU" sz="1400" b="1" smtClean="0"/>
              <a:t>Opera</a:t>
            </a:r>
            <a:r>
              <a:rPr lang="ru-RU" altLang="ru-RU" sz="1400" b="1" smtClean="0"/>
              <a:t> 10.0 </a:t>
            </a:r>
            <a:r>
              <a:rPr lang="en-US" altLang="ru-RU" sz="1400" b="1" smtClean="0"/>
              <a:t>Build</a:t>
            </a:r>
            <a:r>
              <a:rPr lang="ru-RU" altLang="ru-RU" sz="1400" b="1" smtClean="0"/>
              <a:t> 1139 </a:t>
            </a:r>
            <a:r>
              <a:rPr lang="en-US" altLang="ru-RU" sz="1400" b="1" smtClean="0"/>
              <a:t>Alpha</a:t>
            </a:r>
            <a:r>
              <a:rPr lang="ru-RU" altLang="ru-RU" sz="1400" b="1" smtClean="0"/>
              <a:t> 1 - Компактный и в то же время мощный пакет коммуникационных программ, состоящий из быстрого браузера с многодокументным интерфейсом (</a:t>
            </a:r>
            <a:r>
              <a:rPr lang="en-US" altLang="ru-RU" sz="1400" b="1" smtClean="0"/>
              <a:t>MDI</a:t>
            </a:r>
            <a:r>
              <a:rPr lang="ru-RU" altLang="ru-RU" sz="1400" b="1" smtClean="0"/>
              <a:t>), почтовой программы и модуля для получения новостей с веб-сайтов в формате </a:t>
            </a:r>
            <a:r>
              <a:rPr lang="en-US" altLang="ru-RU" sz="1400" b="1" smtClean="0"/>
              <a:t>RSS</a:t>
            </a:r>
            <a:r>
              <a:rPr lang="ru-RU" altLang="ru-RU" sz="1400" b="1" smtClean="0"/>
              <a:t>. Кроме этого, имеется неплохой встроенный загрузчик файлов, в т.ч. через сеть </a:t>
            </a:r>
            <a:r>
              <a:rPr lang="en-US" altLang="ru-RU" sz="1400" b="1" smtClean="0"/>
              <a:t>BitTorrent</a:t>
            </a:r>
            <a:r>
              <a:rPr lang="ru-RU" altLang="ru-RU" sz="1400" b="1" smtClean="0"/>
              <a:t>, а также возможность использования виджетов - небольших программ, выполняющих те или иные функции (чаще всего - вывод желаемой информации прямо на рабочий стол).</a:t>
            </a:r>
          </a:p>
          <a:p>
            <a:pPr marL="274320" indent="-256032" fontAlgn="auto">
              <a:lnSpc>
                <a:spcPct val="80000"/>
              </a:lnSpc>
              <a:spcAft>
                <a:spcPts val="0"/>
              </a:spcAft>
              <a:buFont typeface="Wingdings" pitchFamily="2" charset="2"/>
              <a:buNone/>
              <a:defRPr/>
            </a:pPr>
            <a:r>
              <a:rPr lang="ru-RU" altLang="ru-RU" sz="1400" smtClean="0"/>
              <a:t> </a:t>
            </a:r>
          </a:p>
        </p:txBody>
      </p:sp>
      <p:sp>
        <p:nvSpPr>
          <p:cNvPr id="165890" name="Rectangle 2"/>
          <p:cNvSpPr>
            <a:spLocks noGrp="1" noChangeArrowheads="1"/>
          </p:cNvSpPr>
          <p:nvPr>
            <p:ph type="title"/>
          </p:nvPr>
        </p:nvSpPr>
        <p:spPr>
          <a:xfrm>
            <a:off x="457200" y="381000"/>
            <a:ext cx="8229600" cy="669925"/>
          </a:xfrm>
        </p:spPr>
        <p:txBody>
          <a:bodyPr>
            <a:normAutofit fontScale="90000"/>
          </a:bodyPr>
          <a:lstStyle/>
          <a:p>
            <a:pPr fontAlgn="auto">
              <a:spcAft>
                <a:spcPts val="0"/>
              </a:spcAft>
              <a:defRPr/>
            </a:pPr>
            <a:r>
              <a:rPr lang="ru-RU" altLang="ru-RU" sz="3200" b="1" smtClean="0">
                <a:latin typeface="Times New Roman" pitchFamily="18" charset="0"/>
              </a:rPr>
              <a:t>                     </a:t>
            </a:r>
            <a:r>
              <a:rPr lang="en-US" altLang="ru-RU" sz="3200" b="1" u="sng" smtClean="0">
                <a:latin typeface="Times New Roman" pitchFamily="18" charset="0"/>
              </a:rPr>
              <a:t>Windows Internet Explorer</a:t>
            </a:r>
            <a:r>
              <a:rPr lang="en-US" altLang="ru-RU" sz="4000" smtClean="0"/>
              <a:t> </a:t>
            </a:r>
            <a:endParaRPr lang="ru-RU" altLang="ru-RU" sz="4000" smtClean="0"/>
          </a:p>
        </p:txBody>
      </p:sp>
      <p:pic>
        <p:nvPicPr>
          <p:cNvPr id="45060" name="Рисунок 6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125538"/>
            <a:ext cx="2400300"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1" name="Рисунок 8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4149725"/>
            <a:ext cx="2400300"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p:cNvSpPr>
            <a:spLocks noGrp="1" noChangeArrowheads="1"/>
          </p:cNvSpPr>
          <p:nvPr>
            <p:ph idx="1"/>
          </p:nvPr>
        </p:nvSpPr>
        <p:spPr>
          <a:xfrm>
            <a:off x="468313" y="836613"/>
            <a:ext cx="8218487" cy="5616575"/>
          </a:xfrm>
        </p:spPr>
        <p:txBody>
          <a:bodyPr/>
          <a:lstStyle/>
          <a:p>
            <a:pPr marL="274320" indent="-256032" fontAlgn="auto">
              <a:lnSpc>
                <a:spcPct val="80000"/>
              </a:lnSpc>
              <a:spcAft>
                <a:spcPts val="0"/>
              </a:spcAft>
              <a:buFont typeface="Wingdings" pitchFamily="2" charset="2"/>
              <a:buNone/>
              <a:defRPr/>
            </a:pPr>
            <a:r>
              <a:rPr lang="ru-RU" altLang="ru-RU" sz="1400" b="1" smtClean="0"/>
              <a:t>		</a:t>
            </a:r>
          </a:p>
          <a:p>
            <a:pPr marL="274320" indent="-256032" fontAlgn="auto">
              <a:lnSpc>
                <a:spcPct val="80000"/>
              </a:lnSpc>
              <a:spcAft>
                <a:spcPts val="0"/>
              </a:spcAft>
              <a:buFont typeface="Wingdings" pitchFamily="2" charset="2"/>
              <a:buNone/>
              <a:defRPr/>
            </a:pPr>
            <a:endParaRPr lang="ru-RU" altLang="ru-RU" sz="1400" b="1" smtClean="0"/>
          </a:p>
          <a:p>
            <a:pPr marL="274320" indent="-256032" fontAlgn="auto">
              <a:lnSpc>
                <a:spcPct val="80000"/>
              </a:lnSpc>
              <a:spcAft>
                <a:spcPts val="0"/>
              </a:spcAft>
              <a:buFont typeface="Wingdings" pitchFamily="2" charset="2"/>
              <a:buNone/>
              <a:defRPr/>
            </a:pPr>
            <a:r>
              <a:rPr lang="ru-RU" altLang="ru-RU" sz="1800" b="1" smtClean="0"/>
              <a:t>		</a:t>
            </a:r>
            <a:r>
              <a:rPr lang="en-US" altLang="ru-RU" sz="1800" smtClean="0"/>
              <a:t>ReGet Deluxe 5.2.330 Personal - Популярный менеджер загрузок. </a:t>
            </a:r>
            <a:r>
              <a:rPr lang="ru-RU" altLang="ru-RU" sz="1800" smtClean="0"/>
              <a:t>Перечислять все его возможности особого смысла не имеет - </a:t>
            </a:r>
            <a:r>
              <a:rPr lang="en-US" altLang="ru-RU" sz="1800" smtClean="0"/>
              <a:t>ReGet Deluxe</a:t>
            </a:r>
            <a:r>
              <a:rPr lang="ru-RU" altLang="ru-RU" sz="1800" smtClean="0"/>
              <a:t> имеет практически все функции, необходимые для быстрой и удобной загрузки файлов (многопоточная загрузка, встроенный </a:t>
            </a:r>
            <a:r>
              <a:rPr lang="en-US" altLang="ru-RU" sz="1800" smtClean="0"/>
              <a:t>ftp</a:t>
            </a:r>
            <a:r>
              <a:rPr lang="ru-RU" altLang="ru-RU" sz="1800" smtClean="0"/>
              <a:t>-клиент, встроенная система поиска файлов, их антивирусная проверка, планировщик заданий, автодозвон, докачка файлов и т.д. и т.п.).</a:t>
            </a:r>
          </a:p>
          <a:p>
            <a:pPr marL="274320" indent="-256032" algn="ctr" fontAlgn="auto">
              <a:lnSpc>
                <a:spcPct val="80000"/>
              </a:lnSpc>
              <a:spcAft>
                <a:spcPts val="0"/>
              </a:spcAft>
              <a:buFont typeface="Wingdings" pitchFamily="2" charset="2"/>
              <a:buNone/>
              <a:defRPr/>
            </a:pPr>
            <a:endParaRPr lang="ru-RU" altLang="ru-RU" sz="1800" smtClean="0"/>
          </a:p>
          <a:p>
            <a:pPr marL="274320" indent="-256032" algn="ctr" fontAlgn="auto">
              <a:lnSpc>
                <a:spcPct val="80000"/>
              </a:lnSpc>
              <a:spcAft>
                <a:spcPts val="0"/>
              </a:spcAft>
              <a:buFont typeface="Wingdings" pitchFamily="2" charset="2"/>
              <a:buNone/>
              <a:defRPr/>
            </a:pPr>
            <a:r>
              <a:rPr lang="en-US" altLang="ru-RU" sz="2800" b="1" u="sng" smtClean="0">
                <a:latin typeface="Times New Roman" pitchFamily="18" charset="0"/>
              </a:rPr>
              <a:t>FlashGet</a:t>
            </a:r>
            <a:r>
              <a:rPr lang="ru-RU" altLang="ru-RU" sz="2800" smtClean="0"/>
              <a:t> </a:t>
            </a:r>
          </a:p>
          <a:p>
            <a:pPr marL="274320" indent="-256032" fontAlgn="auto">
              <a:lnSpc>
                <a:spcPct val="80000"/>
              </a:lnSpc>
              <a:spcAft>
                <a:spcPts val="0"/>
              </a:spcAft>
              <a:buFont typeface="Wingdings" pitchFamily="2" charset="2"/>
              <a:buNone/>
              <a:defRPr/>
            </a:pPr>
            <a:r>
              <a:rPr lang="ru-RU" altLang="ru-RU" sz="1400" b="1" smtClean="0"/>
              <a:t>		</a:t>
            </a:r>
          </a:p>
          <a:p>
            <a:pPr marL="274320" indent="-256032" fontAlgn="auto">
              <a:lnSpc>
                <a:spcPct val="80000"/>
              </a:lnSpc>
              <a:spcAft>
                <a:spcPts val="0"/>
              </a:spcAft>
              <a:buFont typeface="Wingdings" pitchFamily="2" charset="2"/>
              <a:buNone/>
              <a:defRPr/>
            </a:pPr>
            <a:endParaRPr lang="ru-RU" altLang="ru-RU" sz="1400" b="1" smtClean="0"/>
          </a:p>
          <a:p>
            <a:pPr marL="274320" indent="-256032" fontAlgn="auto">
              <a:lnSpc>
                <a:spcPct val="80000"/>
              </a:lnSpc>
              <a:spcAft>
                <a:spcPts val="0"/>
              </a:spcAft>
              <a:buFont typeface="Wingdings" pitchFamily="2" charset="2"/>
              <a:buNone/>
              <a:defRPr/>
            </a:pPr>
            <a:r>
              <a:rPr lang="ru-RU" altLang="ru-RU" sz="1400" b="1" smtClean="0"/>
              <a:t>		</a:t>
            </a:r>
          </a:p>
          <a:p>
            <a:pPr marL="274320" indent="-256032" fontAlgn="auto">
              <a:lnSpc>
                <a:spcPct val="80000"/>
              </a:lnSpc>
              <a:spcAft>
                <a:spcPts val="0"/>
              </a:spcAft>
              <a:buFont typeface="Wingdings" pitchFamily="2" charset="2"/>
              <a:buNone/>
              <a:defRPr/>
            </a:pPr>
            <a:r>
              <a:rPr lang="ru-RU" altLang="ru-RU" sz="1800" b="1" smtClean="0"/>
              <a:t>		</a:t>
            </a:r>
          </a:p>
          <a:p>
            <a:pPr marL="274320" indent="-256032" fontAlgn="auto">
              <a:lnSpc>
                <a:spcPct val="80000"/>
              </a:lnSpc>
              <a:spcAft>
                <a:spcPts val="0"/>
              </a:spcAft>
              <a:buFont typeface="Wingdings" pitchFamily="2" charset="2"/>
              <a:buNone/>
              <a:defRPr/>
            </a:pPr>
            <a:r>
              <a:rPr lang="ru-RU" altLang="ru-RU" sz="1800" smtClean="0"/>
              <a:t>		Программа для скачивания файлов из Интернета. Программа </a:t>
            </a:r>
            <a:r>
              <a:rPr lang="en-US" altLang="ru-RU" sz="1800" smtClean="0"/>
              <a:t>FlashGet</a:t>
            </a:r>
            <a:r>
              <a:rPr lang="ru-RU" altLang="ru-RU" sz="1800" smtClean="0"/>
              <a:t> разрабатывалась с учётом того, чтобы достичь максимальной скорости загрузки файлов. Отдельное внимание в </a:t>
            </a:r>
            <a:r>
              <a:rPr lang="en-US" altLang="ru-RU" sz="1800" smtClean="0"/>
              <a:t>FlashGet</a:t>
            </a:r>
            <a:r>
              <a:rPr lang="ru-RU" altLang="ru-RU" sz="1800" smtClean="0"/>
              <a:t> уделяется управлению файлами после загрузки, их автоматической сортировке. </a:t>
            </a:r>
            <a:r>
              <a:rPr lang="en-US" altLang="ru-RU" sz="1800" smtClean="0"/>
              <a:t>FlashGet</a:t>
            </a:r>
            <a:r>
              <a:rPr lang="ru-RU" altLang="ru-RU" sz="1800" smtClean="0"/>
              <a:t> может автоматически разбивать файлы на части и загружать каждую часть одновременно. Программа </a:t>
            </a:r>
            <a:r>
              <a:rPr lang="en-US" altLang="ru-RU" sz="1800" smtClean="0"/>
              <a:t>FlashGet</a:t>
            </a:r>
            <a:r>
              <a:rPr lang="ru-RU" altLang="ru-RU" sz="1800" smtClean="0"/>
              <a:t> умеет перехватывать ссылки из браузеров </a:t>
            </a:r>
            <a:r>
              <a:rPr lang="en-US" altLang="ru-RU" sz="1800" smtClean="0"/>
              <a:t>Internet Explorer</a:t>
            </a:r>
            <a:r>
              <a:rPr lang="ru-RU" altLang="ru-RU" sz="1800" smtClean="0"/>
              <a:t>, </a:t>
            </a:r>
            <a:r>
              <a:rPr lang="en-US" altLang="ru-RU" sz="1800" smtClean="0"/>
              <a:t>Netscape</a:t>
            </a:r>
            <a:r>
              <a:rPr lang="ru-RU" altLang="ru-RU" sz="1800" smtClean="0"/>
              <a:t>, </a:t>
            </a:r>
            <a:r>
              <a:rPr lang="en-US" altLang="ru-RU" sz="1800" smtClean="0"/>
              <a:t>Opera</a:t>
            </a:r>
            <a:r>
              <a:rPr lang="ru-RU" altLang="ru-RU" sz="1800" smtClean="0"/>
              <a:t>.</a:t>
            </a:r>
          </a:p>
        </p:txBody>
      </p:sp>
      <p:sp>
        <p:nvSpPr>
          <p:cNvPr id="47107" name="Rectangle 2"/>
          <p:cNvSpPr>
            <a:spLocks noGrp="1" noChangeArrowheads="1"/>
          </p:cNvSpPr>
          <p:nvPr>
            <p:ph type="title"/>
          </p:nvPr>
        </p:nvSpPr>
        <p:spPr>
          <a:xfrm>
            <a:off x="2627313" y="387350"/>
            <a:ext cx="8229600" cy="584200"/>
          </a:xfrm>
        </p:spPr>
        <p:txBody>
          <a:bodyPr/>
          <a:lstStyle/>
          <a:p>
            <a:pPr fontAlgn="auto">
              <a:spcAft>
                <a:spcPts val="0"/>
              </a:spcAft>
              <a:defRPr/>
            </a:pPr>
            <a:r>
              <a:rPr lang="en-US" altLang="ru-RU" sz="3200" b="1" u="sng" dirty="0" err="1" smtClean="0">
                <a:latin typeface="Times New Roman" pitchFamily="18" charset="0"/>
              </a:rPr>
              <a:t>ReGet</a:t>
            </a:r>
            <a:r>
              <a:rPr lang="en-US" altLang="ru-RU" sz="3200" b="1" u="sng" dirty="0" smtClean="0">
                <a:latin typeface="Times New Roman" pitchFamily="18" charset="0"/>
              </a:rPr>
              <a:t> Deluxe</a:t>
            </a:r>
            <a:endParaRPr lang="ru-RU" altLang="ru-RU" sz="3200" b="1" u="sng" dirty="0" smtClean="0">
              <a:latin typeface="Times New Roman" pitchFamily="18" charset="0"/>
            </a:endParaRPr>
          </a:p>
        </p:txBody>
      </p:sp>
      <p:pic>
        <p:nvPicPr>
          <p:cNvPr id="46084" name="Рисунок 9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333375"/>
            <a:ext cx="1728788"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5" name="Рисунок 1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650" y="3284538"/>
            <a:ext cx="2089150"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Структура и назначение программного обеспечения"/>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84163" y="2349500"/>
            <a:ext cx="5057775" cy="353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Прямоугольник 5"/>
          <p:cNvSpPr/>
          <p:nvPr/>
        </p:nvSpPr>
        <p:spPr>
          <a:xfrm>
            <a:off x="179388" y="5883275"/>
            <a:ext cx="4572000" cy="414338"/>
          </a:xfrm>
          <a:prstGeom prst="rect">
            <a:avLst/>
          </a:prstGeom>
        </p:spPr>
        <p:txBody>
          <a:bodyPr>
            <a:spAutoFit/>
          </a:bodyPr>
          <a:lstStyle/>
          <a:p>
            <a:pPr>
              <a:defRPr/>
            </a:pPr>
            <a:r>
              <a:rPr lang="ru-RU" altLang="ru-RU" sz="1050" b="1" dirty="0">
                <a:solidFill>
                  <a:srgbClr val="000000"/>
                </a:solidFill>
                <a:latin typeface="lucida grande"/>
              </a:rPr>
              <a:t>Рис. 1</a:t>
            </a:r>
            <a:r>
              <a:rPr lang="ru-RU" altLang="ru-RU" sz="1050" b="1" dirty="0">
                <a:solidFill>
                  <a:srgbClr val="000000"/>
                </a:solidFill>
                <a:latin typeface="Tahoma"/>
              </a:rPr>
              <a:t> </a:t>
            </a:r>
            <a:r>
              <a:rPr lang="ru-RU" altLang="ru-RU" sz="1050" dirty="0">
                <a:solidFill>
                  <a:srgbClr val="000000"/>
                </a:solidFill>
                <a:latin typeface="lucida grande"/>
              </a:rPr>
              <a:t>Структура и назначение программного обеспечения</a:t>
            </a:r>
          </a:p>
          <a:p>
            <a:pPr>
              <a:defRPr/>
            </a:pPr>
            <a:endParaRPr lang="ru-RU" sz="1050" dirty="0"/>
          </a:p>
        </p:txBody>
      </p:sp>
      <p:sp>
        <p:nvSpPr>
          <p:cNvPr id="10244" name="TextBox 6"/>
          <p:cNvSpPr txBox="1">
            <a:spLocks noChangeArrowheads="1"/>
          </p:cNvSpPr>
          <p:nvPr/>
        </p:nvSpPr>
        <p:spPr bwMode="auto">
          <a:xfrm>
            <a:off x="1331913" y="334963"/>
            <a:ext cx="62833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r>
              <a:rPr lang="ru-RU" altLang="ru-RU">
                <a:solidFill>
                  <a:srgbClr val="000000"/>
                </a:solidFill>
                <a:latin typeface="lucida grande"/>
              </a:rPr>
              <a:t>Структура и назначение программного обеспечения</a:t>
            </a:r>
          </a:p>
        </p:txBody>
      </p:sp>
      <p:sp>
        <p:nvSpPr>
          <p:cNvPr id="8" name="TextBox 7"/>
          <p:cNvSpPr txBox="1"/>
          <p:nvPr/>
        </p:nvSpPr>
        <p:spPr>
          <a:xfrm>
            <a:off x="395288" y="1162050"/>
            <a:ext cx="7345362" cy="646113"/>
          </a:xfrm>
          <a:prstGeom prst="rect">
            <a:avLst/>
          </a:prstGeom>
          <a:noFill/>
        </p:spPr>
        <p:txBody>
          <a:bodyPr>
            <a:spAutoFit/>
          </a:bodyPr>
          <a:lstStyle/>
          <a:p>
            <a:pPr>
              <a:defRPr/>
            </a:pPr>
            <a:r>
              <a:rPr lang="ru-RU" dirty="0">
                <a:solidFill>
                  <a:schemeClr val="tx1">
                    <a:lumMod val="95000"/>
                    <a:lumOff val="5000"/>
                  </a:schemeClr>
                </a:solidFill>
              </a:rPr>
              <a:t>Оба типа программного обеспечения взаимосвязаны и могут быть представлены в виде диаграммы, изображенной на рис. 1</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1" name="Rectangle 3"/>
          <p:cNvSpPr>
            <a:spLocks noGrp="1" noChangeArrowheads="1"/>
          </p:cNvSpPr>
          <p:nvPr>
            <p:ph idx="1"/>
          </p:nvPr>
        </p:nvSpPr>
        <p:spPr>
          <a:xfrm>
            <a:off x="395288" y="1916113"/>
            <a:ext cx="8229600" cy="4114800"/>
          </a:xfrm>
        </p:spPr>
        <p:txBody>
          <a:bodyPr>
            <a:normAutofit fontScale="85000" lnSpcReduction="20000"/>
          </a:bodyPr>
          <a:lstStyle/>
          <a:p>
            <a:pPr marL="609600" indent="-609600" fontAlgn="auto">
              <a:lnSpc>
                <a:spcPct val="80000"/>
              </a:lnSpc>
              <a:spcAft>
                <a:spcPts val="0"/>
              </a:spcAft>
              <a:buFont typeface="Wingdings" pitchFamily="2" charset="2"/>
              <a:buNone/>
              <a:defRPr/>
            </a:pPr>
            <a:r>
              <a:rPr lang="ru-RU" altLang="ru-RU" sz="1800" dirty="0" smtClean="0"/>
              <a:t>1. Какие существуют виды программного обеспечения ПК?  ( 2 слайд )</a:t>
            </a:r>
          </a:p>
          <a:p>
            <a:pPr marL="609600" indent="-609600" fontAlgn="auto">
              <a:lnSpc>
                <a:spcPct val="80000"/>
              </a:lnSpc>
              <a:spcAft>
                <a:spcPts val="0"/>
              </a:spcAft>
              <a:buFont typeface="Wingdings" pitchFamily="2" charset="2"/>
              <a:buNone/>
              <a:defRPr/>
            </a:pPr>
            <a:r>
              <a:rPr lang="ru-RU" altLang="ru-RU" sz="1800" dirty="0" smtClean="0"/>
              <a:t>2. Что такое операционная система?  ( 2 слайд )</a:t>
            </a:r>
          </a:p>
          <a:p>
            <a:pPr marL="609600" indent="-609600" fontAlgn="auto">
              <a:lnSpc>
                <a:spcPct val="80000"/>
              </a:lnSpc>
              <a:spcAft>
                <a:spcPts val="0"/>
              </a:spcAft>
              <a:buFont typeface="Wingdings" pitchFamily="2" charset="2"/>
              <a:buNone/>
              <a:defRPr/>
            </a:pPr>
            <a:r>
              <a:rPr lang="ru-RU" altLang="ru-RU" sz="1800" dirty="0" smtClean="0"/>
              <a:t>3. Классификация и функции ОС.  ( 2 слайд )</a:t>
            </a:r>
          </a:p>
          <a:p>
            <a:pPr marL="609600" indent="-609600" fontAlgn="auto">
              <a:lnSpc>
                <a:spcPct val="80000"/>
              </a:lnSpc>
              <a:spcAft>
                <a:spcPts val="0"/>
              </a:spcAft>
              <a:buFont typeface="Wingdings" pitchFamily="2" charset="2"/>
              <a:buNone/>
              <a:defRPr/>
            </a:pPr>
            <a:r>
              <a:rPr lang="ru-RU" altLang="ru-RU" sz="1800" dirty="0" smtClean="0"/>
              <a:t>4. Виды программ-утилит.  ( 3 слайд )</a:t>
            </a:r>
          </a:p>
          <a:p>
            <a:pPr marL="609600" indent="-609600" fontAlgn="auto">
              <a:lnSpc>
                <a:spcPct val="80000"/>
              </a:lnSpc>
              <a:spcAft>
                <a:spcPts val="0"/>
              </a:spcAft>
              <a:buFont typeface="Wingdings" pitchFamily="2" charset="2"/>
              <a:buNone/>
              <a:defRPr/>
            </a:pPr>
            <a:r>
              <a:rPr lang="ru-RU" altLang="ru-RU" sz="1800" dirty="0" smtClean="0"/>
              <a:t>5. Функции и виды утилит для определения аппаратного состава ПК и диагностики его узлов.  ( 4 слайд )</a:t>
            </a:r>
          </a:p>
          <a:p>
            <a:pPr marL="609600" indent="-609600" fontAlgn="auto">
              <a:lnSpc>
                <a:spcPct val="80000"/>
              </a:lnSpc>
              <a:spcAft>
                <a:spcPts val="0"/>
              </a:spcAft>
              <a:buFont typeface="Wingdings" pitchFamily="2" charset="2"/>
              <a:buNone/>
              <a:defRPr/>
            </a:pPr>
            <a:r>
              <a:rPr lang="ru-RU" altLang="ru-RU" sz="1800" dirty="0" smtClean="0"/>
              <a:t>6. Для чего нужны антивирусные программы.   ( 9 слайд )</a:t>
            </a:r>
          </a:p>
          <a:p>
            <a:pPr marL="609600" indent="-609600" fontAlgn="auto">
              <a:lnSpc>
                <a:spcPct val="80000"/>
              </a:lnSpc>
              <a:spcAft>
                <a:spcPts val="0"/>
              </a:spcAft>
              <a:buFont typeface="Wingdings" pitchFamily="2" charset="2"/>
              <a:buNone/>
              <a:defRPr/>
            </a:pPr>
            <a:r>
              <a:rPr lang="ru-RU" altLang="ru-RU" sz="1800" dirty="0" smtClean="0"/>
              <a:t>7. Виды антивирусных программ.  ( 10-12 слайды )</a:t>
            </a:r>
          </a:p>
          <a:p>
            <a:pPr marL="609600" indent="-609600" fontAlgn="auto">
              <a:lnSpc>
                <a:spcPct val="80000"/>
              </a:lnSpc>
              <a:spcAft>
                <a:spcPts val="0"/>
              </a:spcAft>
              <a:buFont typeface="Wingdings" pitchFamily="2" charset="2"/>
              <a:buNone/>
              <a:defRPr/>
            </a:pPr>
            <a:r>
              <a:rPr lang="ru-RU" altLang="ru-RU" sz="1800" dirty="0" smtClean="0"/>
              <a:t>8. Что позволяют программы для архивации данных?  ( 13 слайд )</a:t>
            </a:r>
          </a:p>
          <a:p>
            <a:pPr marL="609600" indent="-609600" fontAlgn="auto">
              <a:lnSpc>
                <a:spcPct val="80000"/>
              </a:lnSpc>
              <a:spcAft>
                <a:spcPts val="0"/>
              </a:spcAft>
              <a:buFont typeface="Wingdings" pitchFamily="2" charset="2"/>
              <a:buNone/>
              <a:defRPr/>
            </a:pPr>
            <a:r>
              <a:rPr lang="ru-RU" altLang="ru-RU" sz="1800" dirty="0" smtClean="0"/>
              <a:t>9. С помощью каких программ можно осуществить запись на </a:t>
            </a:r>
            <a:r>
              <a:rPr lang="en-US" altLang="ru-RU" sz="1800" dirty="0" smtClean="0"/>
              <a:t>CD </a:t>
            </a:r>
            <a:r>
              <a:rPr lang="ru-RU" altLang="ru-RU" sz="1800" dirty="0" smtClean="0"/>
              <a:t>и </a:t>
            </a:r>
            <a:r>
              <a:rPr lang="en-US" altLang="ru-RU" sz="1800" dirty="0" smtClean="0"/>
              <a:t>DVD</a:t>
            </a:r>
            <a:r>
              <a:rPr lang="ru-RU" altLang="ru-RU" sz="1800" dirty="0" smtClean="0"/>
              <a:t>?     ( 15 слайд )</a:t>
            </a:r>
          </a:p>
          <a:p>
            <a:pPr marL="609600" indent="-609600" fontAlgn="auto">
              <a:lnSpc>
                <a:spcPct val="80000"/>
              </a:lnSpc>
              <a:spcAft>
                <a:spcPts val="0"/>
              </a:spcAft>
              <a:buFont typeface="Wingdings" pitchFamily="2" charset="2"/>
              <a:buNone/>
              <a:defRPr/>
            </a:pPr>
            <a:r>
              <a:rPr lang="ru-RU" altLang="ru-RU" sz="1800" dirty="0" smtClean="0"/>
              <a:t>10. Предназначение аудио- и </a:t>
            </a:r>
            <a:r>
              <a:rPr lang="ru-RU" altLang="ru-RU" sz="1800" dirty="0" err="1" smtClean="0"/>
              <a:t>видеоконверторов</a:t>
            </a:r>
            <a:r>
              <a:rPr lang="ru-RU" altLang="ru-RU" sz="1800" dirty="0" smtClean="0"/>
              <a:t>.  ( 17 слайд )</a:t>
            </a:r>
          </a:p>
          <a:p>
            <a:pPr marL="609600" indent="-609600" fontAlgn="auto">
              <a:lnSpc>
                <a:spcPct val="80000"/>
              </a:lnSpc>
              <a:spcAft>
                <a:spcPts val="0"/>
              </a:spcAft>
              <a:buFont typeface="Wingdings" pitchFamily="2" charset="2"/>
              <a:buNone/>
              <a:defRPr/>
            </a:pPr>
            <a:r>
              <a:rPr lang="ru-RU" altLang="ru-RU" sz="1800" dirty="0" smtClean="0"/>
              <a:t>11. Виды прикладного программного обеспечения.  ( 20 слайд )</a:t>
            </a:r>
          </a:p>
          <a:p>
            <a:pPr marL="609600" indent="-609600" fontAlgn="auto">
              <a:lnSpc>
                <a:spcPct val="80000"/>
              </a:lnSpc>
              <a:spcAft>
                <a:spcPts val="0"/>
              </a:spcAft>
              <a:buFont typeface="Wingdings" pitchFamily="2" charset="2"/>
              <a:buNone/>
              <a:defRPr/>
            </a:pPr>
            <a:r>
              <a:rPr lang="ru-RU" altLang="ru-RU" sz="1800" dirty="0" smtClean="0"/>
              <a:t>12. Приложение </a:t>
            </a:r>
            <a:r>
              <a:rPr lang="en-US" altLang="ru-RU" sz="1800" dirty="0" smtClean="0"/>
              <a:t>Microsoft Office </a:t>
            </a:r>
            <a:r>
              <a:rPr lang="ru-RU" altLang="ru-RU" sz="1800" dirty="0" smtClean="0"/>
              <a:t>и его функции.  ( 21 слайд )</a:t>
            </a:r>
          </a:p>
          <a:p>
            <a:pPr marL="609600" indent="-609600" fontAlgn="auto">
              <a:spcAft>
                <a:spcPts val="0"/>
              </a:spcAft>
              <a:buFont typeface="Symbol" pitchFamily="18" charset="2"/>
              <a:buNone/>
              <a:defRPr/>
            </a:pPr>
            <a:r>
              <a:rPr lang="ru-RU" altLang="ru-RU" sz="1800" dirty="0"/>
              <a:t>13. Графические и издательские программы.  ( 22-26 слайды )</a:t>
            </a:r>
          </a:p>
          <a:p>
            <a:pPr marL="609600" indent="-609600" fontAlgn="auto">
              <a:spcAft>
                <a:spcPts val="0"/>
              </a:spcAft>
              <a:buFont typeface="Symbol" pitchFamily="18" charset="2"/>
              <a:buNone/>
              <a:defRPr/>
            </a:pPr>
            <a:r>
              <a:rPr lang="ru-RU" altLang="ru-RU" sz="1800" dirty="0"/>
              <a:t>14. Средства для </a:t>
            </a:r>
            <a:r>
              <a:rPr lang="ru-RU" altLang="ru-RU" sz="1800" dirty="0" err="1"/>
              <a:t>мультимедиаредактирования</a:t>
            </a:r>
            <a:r>
              <a:rPr lang="ru-RU" altLang="ru-RU" sz="1800" dirty="0"/>
              <a:t>.  ( 27-29 слайды )</a:t>
            </a:r>
          </a:p>
          <a:p>
            <a:pPr marL="609600" indent="-609600" fontAlgn="auto">
              <a:spcAft>
                <a:spcPts val="0"/>
              </a:spcAft>
              <a:buFont typeface="Symbol" pitchFamily="18" charset="2"/>
              <a:buNone/>
              <a:defRPr/>
            </a:pPr>
            <a:r>
              <a:rPr lang="ru-RU" altLang="ru-RU" sz="1800" dirty="0"/>
              <a:t>15. С помощью каких программ можно выполнять математические вычисления и какие?  ( 30-32 слайды )</a:t>
            </a:r>
          </a:p>
          <a:p>
            <a:pPr marL="609600" indent="-609600" fontAlgn="auto">
              <a:spcAft>
                <a:spcPts val="0"/>
              </a:spcAft>
              <a:buFont typeface="Symbol" pitchFamily="18" charset="2"/>
              <a:buNone/>
              <a:defRPr/>
            </a:pPr>
            <a:r>
              <a:rPr lang="ru-RU" altLang="ru-RU" sz="1800" dirty="0"/>
              <a:t>16. Использование автоматизированного проектирования.  ( 33 слайд )</a:t>
            </a:r>
          </a:p>
          <a:p>
            <a:pPr marL="609600" indent="-609600" fontAlgn="auto">
              <a:spcAft>
                <a:spcPts val="0"/>
              </a:spcAft>
              <a:buFont typeface="Symbol" pitchFamily="18" charset="2"/>
              <a:buNone/>
              <a:defRPr/>
            </a:pPr>
            <a:r>
              <a:rPr lang="ru-RU" altLang="ru-RU" sz="1800" dirty="0"/>
              <a:t>17. Виды интернет-программ, их предназначение и преимущество каждой.  ( 35-36 слайды )</a:t>
            </a:r>
          </a:p>
          <a:p>
            <a:pPr marL="609600" indent="-609600" fontAlgn="auto">
              <a:lnSpc>
                <a:spcPct val="80000"/>
              </a:lnSpc>
              <a:spcAft>
                <a:spcPts val="0"/>
              </a:spcAft>
              <a:buFont typeface="Wingdings" pitchFamily="2" charset="2"/>
              <a:buNone/>
              <a:defRPr/>
            </a:pPr>
            <a:endParaRPr lang="ru-RU" altLang="ru-RU" sz="1800" dirty="0" smtClean="0"/>
          </a:p>
          <a:p>
            <a:pPr marL="609600" indent="-609600" fontAlgn="auto">
              <a:lnSpc>
                <a:spcPct val="80000"/>
              </a:lnSpc>
              <a:spcAft>
                <a:spcPts val="0"/>
              </a:spcAft>
              <a:defRPr/>
            </a:pPr>
            <a:endParaRPr lang="ru-RU" altLang="ru-RU" sz="1800" dirty="0" smtClean="0"/>
          </a:p>
          <a:p>
            <a:pPr marL="609600" indent="-609600" fontAlgn="auto">
              <a:lnSpc>
                <a:spcPct val="80000"/>
              </a:lnSpc>
              <a:spcAft>
                <a:spcPts val="0"/>
              </a:spcAft>
              <a:defRPr/>
            </a:pPr>
            <a:endParaRPr lang="ru-RU" altLang="ru-RU" sz="1800" dirty="0" smtClean="0"/>
          </a:p>
          <a:p>
            <a:pPr marL="609600" indent="-609600" fontAlgn="auto">
              <a:lnSpc>
                <a:spcPct val="80000"/>
              </a:lnSpc>
              <a:spcAft>
                <a:spcPts val="0"/>
              </a:spcAft>
              <a:buFont typeface="Wingdings" pitchFamily="2" charset="2"/>
              <a:buNone/>
              <a:defRPr/>
            </a:pPr>
            <a:endParaRPr lang="ru-RU" altLang="ru-RU" sz="1800" dirty="0" smtClean="0"/>
          </a:p>
        </p:txBody>
      </p:sp>
      <p:sp>
        <p:nvSpPr>
          <p:cNvPr id="48131" name="Rectangle 2"/>
          <p:cNvSpPr>
            <a:spLocks noGrp="1" noChangeArrowheads="1"/>
          </p:cNvSpPr>
          <p:nvPr>
            <p:ph type="title"/>
          </p:nvPr>
        </p:nvSpPr>
        <p:spPr>
          <a:xfrm>
            <a:off x="539750" y="620713"/>
            <a:ext cx="7543800" cy="914400"/>
          </a:xfrm>
        </p:spPr>
        <p:txBody>
          <a:bodyPr/>
          <a:lstStyle/>
          <a:p>
            <a:pPr fontAlgn="auto">
              <a:spcAft>
                <a:spcPts val="0"/>
              </a:spcAft>
              <a:defRPr/>
            </a:pPr>
            <a:r>
              <a:rPr lang="ru-RU" altLang="ru-RU" dirty="0" smtClean="0"/>
              <a:t>Вопросы для самоконтроля:</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Объект 2"/>
          <p:cNvGraphicFramePr>
            <a:graphicFrameLocks noGrp="1"/>
          </p:cNvGraphicFramePr>
          <p:nvPr>
            <p:ph idx="1"/>
          </p:nvPr>
        </p:nvGraphicFramePr>
        <p:xfrm>
          <a:off x="539750" y="3616325"/>
          <a:ext cx="7404100" cy="3028950"/>
        </p:xfrm>
        <a:graphic>
          <a:graphicData uri="http://schemas.openxmlformats.org/drawingml/2006/table">
            <a:tbl>
              <a:tblPr>
                <a:tableStyleId>{5C22544A-7EE6-4342-B048-85BDC9FD1C3A}</a:tableStyleId>
              </a:tblPr>
              <a:tblGrid>
                <a:gridCol w="924560"/>
                <a:gridCol w="925830"/>
                <a:gridCol w="924560"/>
                <a:gridCol w="924560"/>
                <a:gridCol w="925195"/>
                <a:gridCol w="926465"/>
                <a:gridCol w="926465"/>
                <a:gridCol w="926465"/>
              </a:tblGrid>
              <a:tr h="331470">
                <a:tc gridSpan="8">
                  <a:txBody>
                    <a:bodyPr/>
                    <a:lstStyle/>
                    <a:p>
                      <a:pPr algn="l">
                        <a:lnSpc>
                          <a:spcPct val="115000"/>
                        </a:lnSpc>
                        <a:spcAft>
                          <a:spcPts val="1000"/>
                        </a:spcAft>
                      </a:pPr>
                      <a:r>
                        <a:rPr lang="ru-RU" sz="1100" dirty="0">
                          <a:effectLst/>
                        </a:rPr>
                        <a:t>Программное обеспечение</a:t>
                      </a:r>
                      <a:endParaRPr lang="ru-RU" sz="1100" dirty="0">
                        <a:effectLst/>
                        <a:latin typeface="Calibri"/>
                        <a:ea typeface="Calibri"/>
                        <a:cs typeface="Times New Roman"/>
                      </a:endParaRPr>
                    </a:p>
                  </a:txBody>
                  <a:tcPr marL="68580" marR="68580" marT="0" marB="0"/>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605790">
                <a:tc gridSpan="4">
                  <a:txBody>
                    <a:bodyPr/>
                    <a:lstStyle/>
                    <a:p>
                      <a:pPr algn="l">
                        <a:lnSpc>
                          <a:spcPct val="115000"/>
                        </a:lnSpc>
                        <a:spcAft>
                          <a:spcPts val="1000"/>
                        </a:spcAft>
                      </a:pPr>
                      <a:r>
                        <a:rPr lang="ru-RU" sz="1100">
                          <a:effectLst/>
                        </a:rPr>
                        <a:t>Системное программное обеспечение</a:t>
                      </a:r>
                      <a:endParaRPr lang="ru-RU" sz="1100">
                        <a:effectLst/>
                        <a:latin typeface="Calibri"/>
                        <a:ea typeface="Calibri"/>
                        <a:cs typeface="Times New Roman"/>
                      </a:endParaRPr>
                    </a:p>
                  </a:txBody>
                  <a:tcPr marL="68580" marR="68580" marT="0" marB="0"/>
                </a:tc>
                <a:tc hMerge="1">
                  <a:txBody>
                    <a:bodyPr/>
                    <a:lstStyle/>
                    <a:p>
                      <a:endParaRPr lang="ru-RU"/>
                    </a:p>
                  </a:txBody>
                  <a:tcPr/>
                </a:tc>
                <a:tc hMerge="1">
                  <a:txBody>
                    <a:bodyPr/>
                    <a:lstStyle/>
                    <a:p>
                      <a:endParaRPr lang="ru-RU"/>
                    </a:p>
                  </a:txBody>
                  <a:tcPr/>
                </a:tc>
                <a:tc hMerge="1">
                  <a:txBody>
                    <a:bodyPr/>
                    <a:lstStyle/>
                    <a:p>
                      <a:endParaRPr lang="ru-RU"/>
                    </a:p>
                  </a:txBody>
                  <a:tcPr/>
                </a:tc>
                <a:tc rowSpan="2">
                  <a:txBody>
                    <a:bodyPr/>
                    <a:lstStyle/>
                    <a:p>
                      <a:pPr algn="l">
                        <a:lnSpc>
                          <a:spcPct val="115000"/>
                        </a:lnSpc>
                        <a:spcAft>
                          <a:spcPts val="1000"/>
                        </a:spcAft>
                      </a:pPr>
                      <a:r>
                        <a:rPr lang="ru-RU" sz="1100">
                          <a:effectLst/>
                        </a:rPr>
                        <a:t>Системы програм-я</a:t>
                      </a:r>
                      <a:endParaRPr lang="ru-RU" sz="1100">
                        <a:effectLst/>
                        <a:latin typeface="Calibri"/>
                        <a:ea typeface="Calibri"/>
                        <a:cs typeface="Times New Roman"/>
                      </a:endParaRPr>
                    </a:p>
                  </a:txBody>
                  <a:tcPr marL="68580" marR="68580" marT="0" marB="0"/>
                </a:tc>
                <a:tc gridSpan="3">
                  <a:txBody>
                    <a:bodyPr/>
                    <a:lstStyle/>
                    <a:p>
                      <a:pPr algn="l">
                        <a:lnSpc>
                          <a:spcPct val="115000"/>
                        </a:lnSpc>
                        <a:spcAft>
                          <a:spcPts val="1000"/>
                        </a:spcAft>
                      </a:pPr>
                      <a:r>
                        <a:rPr lang="ru-RU" sz="1100">
                          <a:effectLst/>
                        </a:rPr>
                        <a:t>Прикладное программное обеспечение</a:t>
                      </a:r>
                      <a:endParaRPr lang="ru-RU" sz="1100">
                        <a:effectLst/>
                        <a:latin typeface="Calibri"/>
                        <a:ea typeface="Calibri"/>
                        <a:cs typeface="Times New Roman"/>
                      </a:endParaRPr>
                    </a:p>
                  </a:txBody>
                  <a:tcPr marL="68580" marR="68580" marT="0" marB="0"/>
                </a:tc>
                <a:tc hMerge="1">
                  <a:txBody>
                    <a:bodyPr/>
                    <a:lstStyle/>
                    <a:p>
                      <a:endParaRPr lang="ru-RU"/>
                    </a:p>
                  </a:txBody>
                  <a:tcPr/>
                </a:tc>
                <a:tc hMerge="1">
                  <a:txBody>
                    <a:bodyPr/>
                    <a:lstStyle/>
                    <a:p>
                      <a:endParaRPr lang="ru-RU"/>
                    </a:p>
                  </a:txBody>
                  <a:tcPr/>
                </a:tc>
              </a:tr>
              <a:tr h="1428750">
                <a:tc>
                  <a:txBody>
                    <a:bodyPr/>
                    <a:lstStyle/>
                    <a:p>
                      <a:pPr algn="l">
                        <a:lnSpc>
                          <a:spcPct val="115000"/>
                        </a:lnSpc>
                        <a:spcAft>
                          <a:spcPts val="1000"/>
                        </a:spcAft>
                      </a:pPr>
                      <a:r>
                        <a:rPr lang="ru-RU" sz="1100">
                          <a:effectLst/>
                        </a:rPr>
                        <a:t>Операц. системы</a:t>
                      </a:r>
                      <a:endParaRPr lang="ru-RU" sz="1100">
                        <a:effectLst/>
                        <a:latin typeface="Calibri"/>
                        <a:ea typeface="Calibri"/>
                        <a:cs typeface="Times New Roman"/>
                      </a:endParaRPr>
                    </a:p>
                  </a:txBody>
                  <a:tcPr marL="68580" marR="68580" marT="0" marB="0"/>
                </a:tc>
                <a:tc>
                  <a:txBody>
                    <a:bodyPr/>
                    <a:lstStyle/>
                    <a:p>
                      <a:pPr algn="l">
                        <a:lnSpc>
                          <a:spcPct val="115000"/>
                        </a:lnSpc>
                        <a:spcAft>
                          <a:spcPts val="1000"/>
                        </a:spcAft>
                      </a:pPr>
                      <a:r>
                        <a:rPr lang="ru-RU" sz="1100">
                          <a:effectLst/>
                        </a:rPr>
                        <a:t>Диал. оболочки</a:t>
                      </a:r>
                      <a:endParaRPr lang="ru-RU" sz="1100">
                        <a:effectLst/>
                        <a:latin typeface="Calibri"/>
                        <a:ea typeface="Calibri"/>
                        <a:cs typeface="Times New Roman"/>
                      </a:endParaRPr>
                    </a:p>
                  </a:txBody>
                  <a:tcPr marL="68580" marR="68580" marT="0" marB="0"/>
                </a:tc>
                <a:tc>
                  <a:txBody>
                    <a:bodyPr/>
                    <a:lstStyle/>
                    <a:p>
                      <a:pPr algn="l">
                        <a:lnSpc>
                          <a:spcPct val="115000"/>
                        </a:lnSpc>
                        <a:spcAft>
                          <a:spcPts val="1000"/>
                        </a:spcAft>
                      </a:pPr>
                      <a:r>
                        <a:rPr lang="ru-RU" sz="1100">
                          <a:effectLst/>
                        </a:rPr>
                        <a:t>Драй-</a:t>
                      </a:r>
                      <a:br>
                        <a:rPr lang="ru-RU" sz="1100">
                          <a:effectLst/>
                        </a:rPr>
                      </a:br>
                      <a:r>
                        <a:rPr lang="ru-RU" sz="1100">
                          <a:effectLst/>
                        </a:rPr>
                        <a:t>веры</a:t>
                      </a:r>
                      <a:endParaRPr lang="ru-RU" sz="1100">
                        <a:effectLst/>
                        <a:latin typeface="Calibri"/>
                        <a:ea typeface="Calibri"/>
                        <a:cs typeface="Times New Roman"/>
                      </a:endParaRPr>
                    </a:p>
                  </a:txBody>
                  <a:tcPr marL="68580" marR="68580" marT="0" marB="0"/>
                </a:tc>
                <a:tc>
                  <a:txBody>
                    <a:bodyPr/>
                    <a:lstStyle/>
                    <a:p>
                      <a:pPr algn="l">
                        <a:lnSpc>
                          <a:spcPct val="115000"/>
                        </a:lnSpc>
                        <a:spcAft>
                          <a:spcPts val="1000"/>
                        </a:spcAft>
                      </a:pPr>
                      <a:r>
                        <a:rPr lang="ru-RU" sz="1100">
                          <a:effectLst/>
                        </a:rPr>
                        <a:t>Ути-</a:t>
                      </a:r>
                      <a:br>
                        <a:rPr lang="ru-RU" sz="1100">
                          <a:effectLst/>
                        </a:rPr>
                      </a:br>
                      <a:r>
                        <a:rPr lang="ru-RU" sz="1100">
                          <a:effectLst/>
                        </a:rPr>
                        <a:t>литы</a:t>
                      </a:r>
                      <a:endParaRPr lang="ru-RU" sz="1100">
                        <a:effectLst/>
                        <a:latin typeface="Calibri"/>
                        <a:ea typeface="Calibri"/>
                        <a:cs typeface="Times New Roman"/>
                      </a:endParaRPr>
                    </a:p>
                  </a:txBody>
                  <a:tcPr marL="68580" marR="68580" marT="0" marB="0"/>
                </a:tc>
                <a:tc vMerge="1">
                  <a:txBody>
                    <a:bodyPr/>
                    <a:lstStyle/>
                    <a:p>
                      <a:endParaRPr lang="ru-RU"/>
                    </a:p>
                  </a:txBody>
                  <a:tcPr/>
                </a:tc>
                <a:tc>
                  <a:txBody>
                    <a:bodyPr/>
                    <a:lstStyle/>
                    <a:p>
                      <a:pPr algn="l">
                        <a:lnSpc>
                          <a:spcPct val="115000"/>
                        </a:lnSpc>
                        <a:spcAft>
                          <a:spcPts val="1000"/>
                        </a:spcAft>
                      </a:pPr>
                      <a:r>
                        <a:rPr lang="ru-RU" sz="1100">
                          <a:effectLst/>
                        </a:rPr>
                        <a:t>Программы общего назначения</a:t>
                      </a:r>
                      <a:endParaRPr lang="ru-RU" sz="1100">
                        <a:effectLst/>
                        <a:latin typeface="Calibri"/>
                        <a:ea typeface="Calibri"/>
                        <a:cs typeface="Times New Roman"/>
                      </a:endParaRPr>
                    </a:p>
                  </a:txBody>
                  <a:tcPr marL="68580" marR="68580" marT="0" marB="0"/>
                </a:tc>
                <a:tc>
                  <a:txBody>
                    <a:bodyPr/>
                    <a:lstStyle/>
                    <a:p>
                      <a:pPr algn="l">
                        <a:lnSpc>
                          <a:spcPct val="115000"/>
                        </a:lnSpc>
                        <a:spcAft>
                          <a:spcPts val="1000"/>
                        </a:spcAft>
                      </a:pPr>
                      <a:r>
                        <a:rPr lang="ru-RU" sz="1100">
                          <a:effectLst/>
                        </a:rPr>
                        <a:t>Программы спец. назначения</a:t>
                      </a:r>
                      <a:endParaRPr lang="ru-RU" sz="1100">
                        <a:effectLst/>
                        <a:latin typeface="Calibri"/>
                        <a:ea typeface="Calibri"/>
                        <a:cs typeface="Times New Roman"/>
                      </a:endParaRPr>
                    </a:p>
                  </a:txBody>
                  <a:tcPr marL="68580" marR="68580" marT="0" marB="0"/>
                </a:tc>
                <a:tc>
                  <a:txBody>
                    <a:bodyPr/>
                    <a:lstStyle/>
                    <a:p>
                      <a:pPr algn="l">
                        <a:lnSpc>
                          <a:spcPct val="115000"/>
                        </a:lnSpc>
                        <a:spcAft>
                          <a:spcPts val="1000"/>
                        </a:spcAft>
                      </a:pPr>
                      <a:r>
                        <a:rPr lang="ru-RU" sz="1100">
                          <a:effectLst/>
                        </a:rPr>
                        <a:t>Программы профес. уровня</a:t>
                      </a:r>
                      <a:endParaRPr lang="ru-RU" sz="1100">
                        <a:effectLst/>
                        <a:latin typeface="Calibri"/>
                        <a:ea typeface="Calibri"/>
                        <a:cs typeface="Times New Roman"/>
                      </a:endParaRPr>
                    </a:p>
                  </a:txBody>
                  <a:tcPr marL="68580" marR="68580" marT="0" marB="0"/>
                </a:tc>
              </a:tr>
              <a:tr h="331470">
                <a:tc>
                  <a:txBody>
                    <a:bodyPr/>
                    <a:lstStyle/>
                    <a:p>
                      <a:pPr algn="l">
                        <a:lnSpc>
                          <a:spcPct val="115000"/>
                        </a:lnSpc>
                        <a:spcAft>
                          <a:spcPts val="1000"/>
                        </a:spcAft>
                      </a:pPr>
                      <a:r>
                        <a:rPr lang="ru-RU" sz="1100">
                          <a:effectLst/>
                        </a:rPr>
                        <a:t> </a:t>
                      </a:r>
                      <a:endParaRPr lang="ru-RU" sz="1100">
                        <a:effectLst/>
                        <a:latin typeface="Calibri"/>
                        <a:ea typeface="Calibri"/>
                        <a:cs typeface="Times New Roman"/>
                      </a:endParaRPr>
                    </a:p>
                  </a:txBody>
                  <a:tcPr marL="68580" marR="68580" marT="0" marB="0"/>
                </a:tc>
                <a:tc>
                  <a:txBody>
                    <a:bodyPr/>
                    <a:lstStyle/>
                    <a:p>
                      <a:pPr algn="l">
                        <a:lnSpc>
                          <a:spcPct val="115000"/>
                        </a:lnSpc>
                        <a:spcAft>
                          <a:spcPts val="1000"/>
                        </a:spcAft>
                      </a:pPr>
                      <a:r>
                        <a:rPr lang="ru-RU" sz="1100">
                          <a:effectLst/>
                        </a:rPr>
                        <a:t> </a:t>
                      </a:r>
                      <a:endParaRPr lang="ru-RU" sz="1100">
                        <a:effectLst/>
                        <a:latin typeface="Calibri"/>
                        <a:ea typeface="Calibri"/>
                        <a:cs typeface="Times New Roman"/>
                      </a:endParaRPr>
                    </a:p>
                  </a:txBody>
                  <a:tcPr marL="68580" marR="68580" marT="0" marB="0"/>
                </a:tc>
                <a:tc>
                  <a:txBody>
                    <a:bodyPr/>
                    <a:lstStyle/>
                    <a:p>
                      <a:pPr algn="l">
                        <a:lnSpc>
                          <a:spcPct val="115000"/>
                        </a:lnSpc>
                        <a:spcAft>
                          <a:spcPts val="1000"/>
                        </a:spcAft>
                      </a:pPr>
                      <a:r>
                        <a:rPr lang="ru-RU" sz="1100">
                          <a:effectLst/>
                        </a:rPr>
                        <a:t> </a:t>
                      </a:r>
                      <a:endParaRPr lang="ru-RU" sz="1100">
                        <a:effectLst/>
                        <a:latin typeface="Calibri"/>
                        <a:ea typeface="Calibri"/>
                        <a:cs typeface="Times New Roman"/>
                      </a:endParaRPr>
                    </a:p>
                  </a:txBody>
                  <a:tcPr marL="68580" marR="68580" marT="0" marB="0"/>
                </a:tc>
                <a:tc>
                  <a:txBody>
                    <a:bodyPr/>
                    <a:lstStyle/>
                    <a:p>
                      <a:pPr algn="l">
                        <a:lnSpc>
                          <a:spcPct val="115000"/>
                        </a:lnSpc>
                        <a:spcAft>
                          <a:spcPts val="1000"/>
                        </a:spcAft>
                      </a:pPr>
                      <a:r>
                        <a:rPr lang="ru-RU" sz="1100">
                          <a:effectLst/>
                        </a:rPr>
                        <a:t> </a:t>
                      </a:r>
                      <a:endParaRPr lang="ru-RU" sz="1100">
                        <a:effectLst/>
                        <a:latin typeface="Calibri"/>
                        <a:ea typeface="Calibri"/>
                        <a:cs typeface="Times New Roman"/>
                      </a:endParaRPr>
                    </a:p>
                  </a:txBody>
                  <a:tcPr marL="68580" marR="68580" marT="0" marB="0"/>
                </a:tc>
                <a:tc>
                  <a:txBody>
                    <a:bodyPr/>
                    <a:lstStyle/>
                    <a:p>
                      <a:pPr algn="l">
                        <a:lnSpc>
                          <a:spcPct val="115000"/>
                        </a:lnSpc>
                        <a:spcAft>
                          <a:spcPts val="1000"/>
                        </a:spcAft>
                      </a:pPr>
                      <a:r>
                        <a:rPr lang="ru-RU" sz="1100">
                          <a:effectLst/>
                        </a:rPr>
                        <a:t> </a:t>
                      </a:r>
                      <a:endParaRPr lang="ru-RU" sz="1100">
                        <a:effectLst/>
                        <a:latin typeface="Calibri"/>
                        <a:ea typeface="Calibri"/>
                        <a:cs typeface="Times New Roman"/>
                      </a:endParaRPr>
                    </a:p>
                  </a:txBody>
                  <a:tcPr marL="68580" marR="68580" marT="0" marB="0"/>
                </a:tc>
                <a:tc>
                  <a:txBody>
                    <a:bodyPr/>
                    <a:lstStyle/>
                    <a:p>
                      <a:pPr algn="l">
                        <a:lnSpc>
                          <a:spcPct val="115000"/>
                        </a:lnSpc>
                        <a:spcAft>
                          <a:spcPts val="1000"/>
                        </a:spcAft>
                      </a:pPr>
                      <a:r>
                        <a:rPr lang="ru-RU" sz="1100">
                          <a:effectLst/>
                        </a:rPr>
                        <a:t> </a:t>
                      </a:r>
                      <a:endParaRPr lang="ru-RU" sz="1100">
                        <a:effectLst/>
                        <a:latin typeface="Calibri"/>
                        <a:ea typeface="Calibri"/>
                        <a:cs typeface="Times New Roman"/>
                      </a:endParaRPr>
                    </a:p>
                  </a:txBody>
                  <a:tcPr marL="68580" marR="68580" marT="0" marB="0"/>
                </a:tc>
                <a:tc>
                  <a:txBody>
                    <a:bodyPr/>
                    <a:lstStyle/>
                    <a:p>
                      <a:pPr algn="l">
                        <a:lnSpc>
                          <a:spcPct val="115000"/>
                        </a:lnSpc>
                        <a:spcAft>
                          <a:spcPts val="1000"/>
                        </a:spcAft>
                      </a:pPr>
                      <a:r>
                        <a:rPr lang="ru-RU" sz="1100">
                          <a:effectLst/>
                        </a:rPr>
                        <a:t> </a:t>
                      </a:r>
                      <a:endParaRPr lang="ru-RU" sz="1100">
                        <a:effectLst/>
                        <a:latin typeface="Calibri"/>
                        <a:ea typeface="Calibri"/>
                        <a:cs typeface="Times New Roman"/>
                      </a:endParaRPr>
                    </a:p>
                  </a:txBody>
                  <a:tcPr marL="68580" marR="68580" marT="0" marB="0"/>
                </a:tc>
                <a:tc>
                  <a:txBody>
                    <a:bodyPr/>
                    <a:lstStyle/>
                    <a:p>
                      <a:pPr algn="l">
                        <a:lnSpc>
                          <a:spcPct val="115000"/>
                        </a:lnSpc>
                        <a:spcAft>
                          <a:spcPts val="1000"/>
                        </a:spcAft>
                      </a:pPr>
                      <a:r>
                        <a:rPr lang="ru-RU" sz="1100">
                          <a:effectLst/>
                        </a:rPr>
                        <a:t> </a:t>
                      </a:r>
                      <a:endParaRPr lang="ru-RU" sz="1100">
                        <a:effectLst/>
                        <a:latin typeface="Calibri"/>
                        <a:ea typeface="Calibri"/>
                        <a:cs typeface="Times New Roman"/>
                      </a:endParaRPr>
                    </a:p>
                  </a:txBody>
                  <a:tcPr marL="68580" marR="68580" marT="0" marB="0"/>
                </a:tc>
              </a:tr>
              <a:tr h="331470">
                <a:tc>
                  <a:txBody>
                    <a:bodyPr/>
                    <a:lstStyle/>
                    <a:p>
                      <a:pPr algn="l">
                        <a:lnSpc>
                          <a:spcPct val="115000"/>
                        </a:lnSpc>
                        <a:spcAft>
                          <a:spcPts val="1000"/>
                        </a:spcAft>
                      </a:pPr>
                      <a:r>
                        <a:rPr lang="ru-RU" sz="1100">
                          <a:effectLst/>
                        </a:rPr>
                        <a:t> </a:t>
                      </a:r>
                      <a:endParaRPr lang="ru-RU" sz="1100">
                        <a:effectLst/>
                        <a:latin typeface="Calibri"/>
                        <a:ea typeface="Calibri"/>
                        <a:cs typeface="Times New Roman"/>
                      </a:endParaRPr>
                    </a:p>
                  </a:txBody>
                  <a:tcPr marL="68580" marR="68580" marT="0" marB="0"/>
                </a:tc>
                <a:tc>
                  <a:txBody>
                    <a:bodyPr/>
                    <a:lstStyle/>
                    <a:p>
                      <a:pPr algn="l">
                        <a:lnSpc>
                          <a:spcPct val="115000"/>
                        </a:lnSpc>
                        <a:spcAft>
                          <a:spcPts val="1000"/>
                        </a:spcAft>
                      </a:pPr>
                      <a:r>
                        <a:rPr lang="ru-RU" sz="1100">
                          <a:effectLst/>
                        </a:rPr>
                        <a:t> </a:t>
                      </a:r>
                      <a:endParaRPr lang="ru-RU" sz="1100">
                        <a:effectLst/>
                        <a:latin typeface="Calibri"/>
                        <a:ea typeface="Calibri"/>
                        <a:cs typeface="Times New Roman"/>
                      </a:endParaRPr>
                    </a:p>
                  </a:txBody>
                  <a:tcPr marL="68580" marR="68580" marT="0" marB="0"/>
                </a:tc>
                <a:tc>
                  <a:txBody>
                    <a:bodyPr/>
                    <a:lstStyle/>
                    <a:p>
                      <a:pPr algn="l">
                        <a:lnSpc>
                          <a:spcPct val="115000"/>
                        </a:lnSpc>
                        <a:spcAft>
                          <a:spcPts val="1000"/>
                        </a:spcAft>
                      </a:pPr>
                      <a:r>
                        <a:rPr lang="ru-RU" sz="1100">
                          <a:effectLst/>
                        </a:rPr>
                        <a:t> </a:t>
                      </a:r>
                      <a:endParaRPr lang="ru-RU" sz="1100">
                        <a:effectLst/>
                        <a:latin typeface="Calibri"/>
                        <a:ea typeface="Calibri"/>
                        <a:cs typeface="Times New Roman"/>
                      </a:endParaRPr>
                    </a:p>
                  </a:txBody>
                  <a:tcPr marL="68580" marR="68580" marT="0" marB="0"/>
                </a:tc>
                <a:tc>
                  <a:txBody>
                    <a:bodyPr/>
                    <a:lstStyle/>
                    <a:p>
                      <a:pPr algn="l">
                        <a:lnSpc>
                          <a:spcPct val="115000"/>
                        </a:lnSpc>
                        <a:spcAft>
                          <a:spcPts val="1000"/>
                        </a:spcAft>
                      </a:pPr>
                      <a:r>
                        <a:rPr lang="ru-RU" sz="1100">
                          <a:effectLst/>
                        </a:rPr>
                        <a:t> </a:t>
                      </a:r>
                      <a:endParaRPr lang="ru-RU" sz="1100">
                        <a:effectLst/>
                        <a:latin typeface="Calibri"/>
                        <a:ea typeface="Calibri"/>
                        <a:cs typeface="Times New Roman"/>
                      </a:endParaRPr>
                    </a:p>
                  </a:txBody>
                  <a:tcPr marL="68580" marR="68580" marT="0" marB="0"/>
                </a:tc>
                <a:tc>
                  <a:txBody>
                    <a:bodyPr/>
                    <a:lstStyle/>
                    <a:p>
                      <a:pPr algn="l">
                        <a:lnSpc>
                          <a:spcPct val="115000"/>
                        </a:lnSpc>
                        <a:spcAft>
                          <a:spcPts val="1000"/>
                        </a:spcAft>
                      </a:pPr>
                      <a:r>
                        <a:rPr lang="ru-RU" sz="1100">
                          <a:effectLst/>
                        </a:rPr>
                        <a:t> </a:t>
                      </a:r>
                      <a:endParaRPr lang="ru-RU" sz="1100">
                        <a:effectLst/>
                        <a:latin typeface="Calibri"/>
                        <a:ea typeface="Calibri"/>
                        <a:cs typeface="Times New Roman"/>
                      </a:endParaRPr>
                    </a:p>
                  </a:txBody>
                  <a:tcPr marL="68580" marR="68580" marT="0" marB="0"/>
                </a:tc>
                <a:tc>
                  <a:txBody>
                    <a:bodyPr/>
                    <a:lstStyle/>
                    <a:p>
                      <a:pPr algn="l">
                        <a:lnSpc>
                          <a:spcPct val="115000"/>
                        </a:lnSpc>
                        <a:spcAft>
                          <a:spcPts val="1000"/>
                        </a:spcAft>
                      </a:pPr>
                      <a:r>
                        <a:rPr lang="ru-RU" sz="1100">
                          <a:effectLst/>
                        </a:rPr>
                        <a:t> </a:t>
                      </a:r>
                      <a:endParaRPr lang="ru-RU" sz="1100">
                        <a:effectLst/>
                        <a:latin typeface="Calibri"/>
                        <a:ea typeface="Calibri"/>
                        <a:cs typeface="Times New Roman"/>
                      </a:endParaRPr>
                    </a:p>
                  </a:txBody>
                  <a:tcPr marL="68580" marR="68580" marT="0" marB="0"/>
                </a:tc>
                <a:tc>
                  <a:txBody>
                    <a:bodyPr/>
                    <a:lstStyle/>
                    <a:p>
                      <a:pPr algn="l">
                        <a:lnSpc>
                          <a:spcPct val="115000"/>
                        </a:lnSpc>
                        <a:spcAft>
                          <a:spcPts val="1000"/>
                        </a:spcAft>
                      </a:pPr>
                      <a:r>
                        <a:rPr lang="ru-RU" sz="1100">
                          <a:effectLst/>
                        </a:rPr>
                        <a:t> </a:t>
                      </a:r>
                      <a:endParaRPr lang="ru-RU" sz="1100">
                        <a:effectLst/>
                        <a:latin typeface="Calibri"/>
                        <a:ea typeface="Calibri"/>
                        <a:cs typeface="Times New Roman"/>
                      </a:endParaRPr>
                    </a:p>
                  </a:txBody>
                  <a:tcPr marL="68580" marR="68580" marT="0" marB="0"/>
                </a:tc>
                <a:tc>
                  <a:txBody>
                    <a:bodyPr/>
                    <a:lstStyle/>
                    <a:p>
                      <a:pPr algn="l">
                        <a:lnSpc>
                          <a:spcPct val="115000"/>
                        </a:lnSpc>
                        <a:spcAft>
                          <a:spcPts val="1000"/>
                        </a:spcAft>
                      </a:pPr>
                      <a:r>
                        <a:rPr lang="ru-RU" sz="1100" dirty="0">
                          <a:effectLst/>
                        </a:rPr>
                        <a:t> </a:t>
                      </a:r>
                      <a:endParaRPr lang="ru-RU" sz="1100" dirty="0">
                        <a:effectLst/>
                        <a:latin typeface="Calibri"/>
                        <a:ea typeface="Calibri"/>
                        <a:cs typeface="Times New Roman"/>
                      </a:endParaRPr>
                    </a:p>
                  </a:txBody>
                  <a:tcPr marL="68580" marR="68580" marT="0" marB="0"/>
                </a:tc>
              </a:tr>
            </a:tbl>
          </a:graphicData>
        </a:graphic>
      </p:graphicFrame>
      <p:sp>
        <p:nvSpPr>
          <p:cNvPr id="49154" name="Заголовок 2"/>
          <p:cNvSpPr>
            <a:spLocks noGrp="1"/>
          </p:cNvSpPr>
          <p:nvPr>
            <p:ph type="title"/>
          </p:nvPr>
        </p:nvSpPr>
        <p:spPr>
          <a:xfrm>
            <a:off x="395288" y="188913"/>
            <a:ext cx="7543800" cy="914400"/>
          </a:xfrm>
        </p:spPr>
        <p:txBody>
          <a:bodyPr/>
          <a:lstStyle/>
          <a:p>
            <a:pPr fontAlgn="auto">
              <a:spcAft>
                <a:spcPts val="0"/>
              </a:spcAft>
              <a:defRPr/>
            </a:pPr>
            <a:r>
              <a:rPr lang="ru-RU" altLang="ru-RU" dirty="0" smtClean="0"/>
              <a:t>Домашнее Задание</a:t>
            </a:r>
          </a:p>
        </p:txBody>
      </p:sp>
      <p:sp>
        <p:nvSpPr>
          <p:cNvPr id="48175" name="TextBox 5"/>
          <p:cNvSpPr txBox="1">
            <a:spLocks noChangeArrowheads="1"/>
          </p:cNvSpPr>
          <p:nvPr/>
        </p:nvSpPr>
        <p:spPr bwMode="auto">
          <a:xfrm>
            <a:off x="107950" y="1268413"/>
            <a:ext cx="9001125"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r>
              <a:rPr lang="ru-RU" altLang="ru-RU" sz="1600">
                <a:latin typeface="Helvetica Neue"/>
              </a:rPr>
              <a:t>Выясните, к какому классу </a:t>
            </a:r>
            <a:r>
              <a:rPr lang="ru-RU" altLang="ru-RU" sz="1600"/>
              <a:t>–</a:t>
            </a:r>
            <a:r>
              <a:rPr lang="ru-RU" altLang="ru-RU" sz="1600">
                <a:latin typeface="Helvetica Neue"/>
              </a:rPr>
              <a:t> текстовым или графическим редакторам, драйверам, системам программирования, программам профессионального назначения и т.д. </a:t>
            </a:r>
            <a:r>
              <a:rPr lang="ru-RU" altLang="ru-RU" sz="1600"/>
              <a:t>–</a:t>
            </a:r>
            <a:r>
              <a:rPr lang="ru-RU" altLang="ru-RU" sz="1600">
                <a:latin typeface="Helvetica Neue"/>
              </a:rPr>
              <a:t> относятся следующие программы:</a:t>
            </a:r>
            <a:endParaRPr lang="ru-RU" altLang="ru-RU" sz="1600"/>
          </a:p>
          <a:p>
            <a:r>
              <a:rPr lang="ru-RU" altLang="ru-RU" sz="1600" i="1">
                <a:latin typeface="Helvetica Neue"/>
              </a:rPr>
              <a:t>Norton Commander, WinRar, keyboard.drv, </a:t>
            </a:r>
            <a:r>
              <a:rPr lang="ru-RU" altLang="ru-RU" sz="1600" i="1"/>
              <a:t>“</a:t>
            </a:r>
            <a:r>
              <a:rPr lang="ru-RU" altLang="ru-RU" sz="1600" i="1">
                <a:latin typeface="Helvetica Neue"/>
              </a:rPr>
              <a:t>1С Предприятие</a:t>
            </a:r>
            <a:r>
              <a:rPr lang="ru-RU" altLang="ru-RU" sz="1600" i="1"/>
              <a:t>”</a:t>
            </a:r>
            <a:r>
              <a:rPr lang="ru-RU" altLang="ru-RU" sz="1600" i="1">
                <a:latin typeface="Helvetica Neue"/>
              </a:rPr>
              <a:t>, MS Word, FoxPro, 3D Studio, C+, Фортран, Linux, Блокнот, mouse.drv, MS Excel, Adobe Photoshop, Macromedia Flash, Компас 3D, Pascal, QIP, Си, Basic, AVP Касперского, Windows7, Paint, Outlook Express, HTML, Dr Web, MS Access, Nero Premium, </a:t>
            </a:r>
            <a:r>
              <a:rPr lang="ru-RU" altLang="ru-RU" sz="1600" i="1"/>
              <a:t>“</a:t>
            </a:r>
            <a:r>
              <a:rPr lang="ru-RU" altLang="ru-RU" sz="1600" i="1">
                <a:latin typeface="Helvetica Neue"/>
              </a:rPr>
              <a:t>Консультант Плюс</a:t>
            </a:r>
            <a:r>
              <a:rPr lang="ru-RU" altLang="ru-RU" sz="1600" i="1"/>
              <a:t>”</a:t>
            </a:r>
            <a:r>
              <a:rPr lang="ru-RU" altLang="ru-RU" sz="1600" i="1">
                <a:latin typeface="Helvetica Neue"/>
              </a:rPr>
              <a:t>, sound.drv.</a:t>
            </a:r>
            <a:endParaRPr lang="ru-RU" altLang="ru-RU" sz="1600"/>
          </a:p>
          <a:p>
            <a:r>
              <a:rPr lang="ru-RU" altLang="ru-RU" sz="1600">
                <a:latin typeface="Helvetica Neue"/>
              </a:rPr>
              <a:t>Распределите их по группам в ячейки таблицы:</a:t>
            </a:r>
            <a:endParaRPr lang="ru-RU" altLang="ru-RU" sz="16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68313" y="333375"/>
            <a:ext cx="7085012" cy="1617663"/>
          </a:xfrm>
        </p:spPr>
        <p:txBody>
          <a:bodyPr/>
          <a:lstStyle/>
          <a:p>
            <a:pPr marL="274320" indent="-274320" fontAlgn="auto">
              <a:spcAft>
                <a:spcPts val="0"/>
              </a:spcAft>
              <a:defRPr/>
            </a:pPr>
            <a:r>
              <a:rPr lang="ru-RU" dirty="0"/>
              <a:t>системное программное обеспечение;</a:t>
            </a:r>
          </a:p>
          <a:p>
            <a:pPr marL="274320" indent="-274320" fontAlgn="auto">
              <a:spcAft>
                <a:spcPts val="0"/>
              </a:spcAft>
              <a:defRPr/>
            </a:pPr>
            <a:r>
              <a:rPr lang="ru-RU" dirty="0"/>
              <a:t>прикладное программное обеспечение;</a:t>
            </a:r>
          </a:p>
          <a:p>
            <a:pPr marL="274320" indent="-274320" fontAlgn="auto">
              <a:spcAft>
                <a:spcPts val="0"/>
              </a:spcAft>
              <a:defRPr/>
            </a:pPr>
            <a:r>
              <a:rPr lang="ru-RU" dirty="0"/>
              <a:t>инструментальное программное обеспечение.</a:t>
            </a:r>
          </a:p>
          <a:p>
            <a:pPr marL="0" indent="0" fontAlgn="auto">
              <a:spcAft>
                <a:spcPts val="0"/>
              </a:spcAft>
              <a:buFont typeface="Symbol" pitchFamily="18" charset="2"/>
              <a:buNone/>
              <a:defRPr/>
            </a:pPr>
            <a:endParaRPr lang="ru-RU" dirty="0"/>
          </a:p>
        </p:txBody>
      </p:sp>
      <p:sp>
        <p:nvSpPr>
          <p:cNvPr id="12291" name="Заголовок 2"/>
          <p:cNvSpPr>
            <a:spLocks noGrp="1"/>
          </p:cNvSpPr>
          <p:nvPr>
            <p:ph type="title"/>
          </p:nvPr>
        </p:nvSpPr>
        <p:spPr>
          <a:xfrm>
            <a:off x="1042988" y="1730375"/>
            <a:ext cx="7543800" cy="914400"/>
          </a:xfrm>
        </p:spPr>
        <p:txBody>
          <a:bodyPr/>
          <a:lstStyle/>
          <a:p>
            <a:pPr fontAlgn="auto">
              <a:spcAft>
                <a:spcPts val="0"/>
              </a:spcAft>
              <a:defRPr/>
            </a:pPr>
            <a:r>
              <a:rPr lang="ru-RU" altLang="ru-RU" sz="2000" dirty="0" smtClean="0"/>
              <a:t>Для поддержки информационной технологии в этих областях выделяют соответственно три класса программных продуктов, представленных на рис. 2:</a:t>
            </a:r>
          </a:p>
        </p:txBody>
      </p:sp>
      <p:pic>
        <p:nvPicPr>
          <p:cNvPr id="11268" name="Picture 2" descr="Классы программных продуктов"/>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43063" y="2636838"/>
            <a:ext cx="5857875" cy="344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TextBox 3"/>
          <p:cNvSpPr txBox="1">
            <a:spLocks noChangeArrowheads="1"/>
          </p:cNvSpPr>
          <p:nvPr/>
        </p:nvSpPr>
        <p:spPr bwMode="auto">
          <a:xfrm>
            <a:off x="2555875" y="6110288"/>
            <a:ext cx="42481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r>
              <a:rPr lang="ru-RU" altLang="ru-RU" sz="1200"/>
              <a:t>Рис. 2</a:t>
            </a:r>
            <a:r>
              <a:rPr lang="ru-RU" altLang="ru-RU" sz="1200" b="1"/>
              <a:t> </a:t>
            </a:r>
            <a:r>
              <a:rPr lang="ru-RU" altLang="ru-RU" sz="1200"/>
              <a:t>Классы программных продуктов</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1" name="Rectangle 3"/>
          <p:cNvSpPr>
            <a:spLocks noGrp="1" noChangeArrowheads="1"/>
          </p:cNvSpPr>
          <p:nvPr>
            <p:ph idx="1"/>
          </p:nvPr>
        </p:nvSpPr>
        <p:spPr>
          <a:xfrm>
            <a:off x="2051050" y="1916113"/>
            <a:ext cx="6096000" cy="3657600"/>
          </a:xfrm>
        </p:spPr>
        <p:txBody>
          <a:bodyPr>
            <a:normAutofit fontScale="85000" lnSpcReduction="10000"/>
          </a:bodyPr>
          <a:lstStyle/>
          <a:p>
            <a:pPr marL="274320" indent="-274320" fontAlgn="auto">
              <a:lnSpc>
                <a:spcPct val="90000"/>
              </a:lnSpc>
              <a:spcAft>
                <a:spcPts val="0"/>
              </a:spcAft>
              <a:buFont typeface="Wingdings" pitchFamily="2" charset="2"/>
              <a:buNone/>
              <a:defRPr/>
            </a:pPr>
            <a:r>
              <a:rPr lang="ru-RU" altLang="ru-RU" sz="2800" b="1" dirty="0" smtClean="0"/>
              <a:t>К программам-утилитам относятся:</a:t>
            </a:r>
            <a:endParaRPr lang="ru-RU" altLang="ru-RU" sz="2800" dirty="0" smtClean="0"/>
          </a:p>
          <a:p>
            <a:pPr marL="274320" indent="-274320" fontAlgn="auto">
              <a:lnSpc>
                <a:spcPct val="90000"/>
              </a:lnSpc>
              <a:spcAft>
                <a:spcPts val="0"/>
              </a:spcAft>
              <a:defRPr/>
            </a:pPr>
            <a:r>
              <a:rPr lang="ru-RU" altLang="ru-RU" sz="2800" dirty="0" smtClean="0"/>
              <a:t>Утилиты для определения аппаратного состава ПК и диагностики его узлов</a:t>
            </a:r>
          </a:p>
          <a:p>
            <a:pPr marL="274320" indent="-274320" fontAlgn="auto">
              <a:lnSpc>
                <a:spcPct val="90000"/>
              </a:lnSpc>
              <a:spcAft>
                <a:spcPts val="0"/>
              </a:spcAft>
              <a:defRPr/>
            </a:pPr>
            <a:r>
              <a:rPr lang="ru-RU" altLang="ru-RU" sz="2800" dirty="0" smtClean="0"/>
              <a:t>Антивирусные программы</a:t>
            </a:r>
          </a:p>
          <a:p>
            <a:pPr marL="274320" indent="-274320" fontAlgn="auto">
              <a:lnSpc>
                <a:spcPct val="90000"/>
              </a:lnSpc>
              <a:spcAft>
                <a:spcPts val="0"/>
              </a:spcAft>
              <a:defRPr/>
            </a:pPr>
            <a:r>
              <a:rPr lang="ru-RU" altLang="ru-RU" sz="2800" dirty="0" smtClean="0"/>
              <a:t>Программы для архивации данных</a:t>
            </a:r>
          </a:p>
          <a:p>
            <a:pPr marL="274320" indent="-274320" fontAlgn="auto">
              <a:lnSpc>
                <a:spcPct val="90000"/>
              </a:lnSpc>
              <a:spcAft>
                <a:spcPts val="0"/>
              </a:spcAft>
              <a:defRPr/>
            </a:pPr>
            <a:r>
              <a:rPr lang="ru-RU" altLang="ru-RU" sz="2800" dirty="0" smtClean="0"/>
              <a:t>Программные средства для записи </a:t>
            </a:r>
            <a:r>
              <a:rPr lang="en-US" altLang="ru-RU" sz="2800" dirty="0" smtClean="0"/>
              <a:t>CD</a:t>
            </a:r>
            <a:r>
              <a:rPr lang="ru-RU" altLang="ru-RU" sz="2800" dirty="0" smtClean="0"/>
              <a:t> и </a:t>
            </a:r>
            <a:r>
              <a:rPr lang="en-US" altLang="ru-RU" sz="2800" dirty="0" smtClean="0"/>
              <a:t>DVD</a:t>
            </a:r>
            <a:r>
              <a:rPr lang="ru-RU" altLang="ru-RU" sz="2800" dirty="0" smtClean="0"/>
              <a:t> дисков</a:t>
            </a:r>
          </a:p>
          <a:p>
            <a:pPr marL="274320" indent="-274320" fontAlgn="auto">
              <a:lnSpc>
                <a:spcPct val="90000"/>
              </a:lnSpc>
              <a:spcAft>
                <a:spcPts val="0"/>
              </a:spcAft>
              <a:defRPr/>
            </a:pPr>
            <a:r>
              <a:rPr lang="ru-RU" altLang="ru-RU" sz="2800" dirty="0" smtClean="0"/>
              <a:t>Графические, аудио-, </a:t>
            </a:r>
            <a:r>
              <a:rPr lang="ru-RU" altLang="ru-RU" sz="2800" dirty="0" err="1" smtClean="0"/>
              <a:t>видеоконверторы</a:t>
            </a:r>
            <a:endParaRPr lang="ru-RU" altLang="ru-RU" sz="2800" dirty="0" smtClean="0"/>
          </a:p>
          <a:p>
            <a:pPr marL="274320" indent="-274320" fontAlgn="auto">
              <a:lnSpc>
                <a:spcPct val="90000"/>
              </a:lnSpc>
              <a:spcAft>
                <a:spcPts val="0"/>
              </a:spcAft>
              <a:buFont typeface="Wingdings" pitchFamily="2" charset="2"/>
              <a:buNone/>
              <a:defRPr/>
            </a:pPr>
            <a:r>
              <a:rPr lang="ru-RU" altLang="ru-RU" sz="2800" dirty="0" smtClean="0"/>
              <a:t>  и другие.</a:t>
            </a:r>
            <a:endParaRPr lang="ru-RU" altLang="ru-RU" sz="2800" b="1" dirty="0" smtClean="0"/>
          </a:p>
          <a:p>
            <a:pPr marL="274320" indent="-274320" fontAlgn="auto">
              <a:lnSpc>
                <a:spcPct val="90000"/>
              </a:lnSpc>
              <a:spcAft>
                <a:spcPts val="0"/>
              </a:spcAft>
              <a:buFont typeface="Wingdings" pitchFamily="2" charset="2"/>
              <a:buNone/>
              <a:defRPr/>
            </a:pPr>
            <a:endParaRPr lang="ru-RU" altLang="ru-RU" sz="2800" dirty="0" smtClean="0"/>
          </a:p>
        </p:txBody>
      </p:sp>
      <p:sp>
        <p:nvSpPr>
          <p:cNvPr id="13315" name="Rectangle 2"/>
          <p:cNvSpPr>
            <a:spLocks noGrp="1" noChangeArrowheads="1"/>
          </p:cNvSpPr>
          <p:nvPr>
            <p:ph type="title"/>
          </p:nvPr>
        </p:nvSpPr>
        <p:spPr>
          <a:xfrm>
            <a:off x="395288" y="23813"/>
            <a:ext cx="7543800" cy="914400"/>
          </a:xfrm>
        </p:spPr>
        <p:txBody>
          <a:bodyPr/>
          <a:lstStyle/>
          <a:p>
            <a:pPr fontAlgn="auto">
              <a:spcAft>
                <a:spcPts val="0"/>
              </a:spcAft>
              <a:defRPr/>
            </a:pPr>
            <a:r>
              <a:rPr lang="ru-RU" altLang="ru-RU" smtClean="0"/>
              <a:t>Утилиты</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a:xfrm>
            <a:off x="457200" y="2349500"/>
            <a:ext cx="8229600" cy="3746500"/>
          </a:xfrm>
        </p:spPr>
        <p:txBody>
          <a:bodyPr/>
          <a:lstStyle/>
          <a:p>
            <a:pPr marL="274320" indent="-256032" algn="just" fontAlgn="auto">
              <a:spcAft>
                <a:spcPts val="0"/>
              </a:spcAft>
              <a:buFont typeface="Wingdings" pitchFamily="2" charset="2"/>
              <a:buNone/>
              <a:defRPr/>
            </a:pPr>
            <a:r>
              <a:rPr lang="ru-RU" altLang="ru-RU" smtClean="0"/>
              <a:t>		</a:t>
            </a:r>
            <a:r>
              <a:rPr lang="ru-RU" altLang="ru-RU" sz="2800" smtClean="0">
                <a:latin typeface="Times New Roman" pitchFamily="18" charset="0"/>
              </a:rPr>
              <a:t>Это программы для создания, удаления, изменения и конвертации разделов жесткого диска, для диагностики и резервирования данных, для восстановления операционной системы после сбоя, восстановление случайно удаленных файлов.</a:t>
            </a:r>
          </a:p>
        </p:txBody>
      </p:sp>
      <p:sp>
        <p:nvSpPr>
          <p:cNvPr id="14339" name="Rectangle 2"/>
          <p:cNvSpPr>
            <a:spLocks noGrp="1" noChangeArrowheads="1"/>
          </p:cNvSpPr>
          <p:nvPr>
            <p:ph type="title"/>
          </p:nvPr>
        </p:nvSpPr>
        <p:spPr/>
        <p:txBody>
          <a:bodyPr/>
          <a:lstStyle/>
          <a:p>
            <a:pPr fontAlgn="auto">
              <a:spcAft>
                <a:spcPts val="0"/>
              </a:spcAft>
              <a:defRPr/>
            </a:pPr>
            <a:r>
              <a:rPr lang="ru-RU" altLang="ru-RU" sz="3600" smtClean="0">
                <a:latin typeface="Times New Roman" pitchFamily="18" charset="0"/>
              </a:rPr>
              <a:t>Утилиты для определения аппаратного состава ПК и диагностики его узлов</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idx="1"/>
          </p:nvPr>
        </p:nvSpPr>
        <p:spPr>
          <a:xfrm>
            <a:off x="2987675" y="2636838"/>
            <a:ext cx="5843588" cy="3671887"/>
          </a:xfrm>
        </p:spPr>
        <p:txBody>
          <a:bodyPr/>
          <a:lstStyle/>
          <a:p>
            <a:pPr marL="274320" indent="-256032" algn="just" fontAlgn="auto">
              <a:lnSpc>
                <a:spcPct val="80000"/>
              </a:lnSpc>
              <a:spcAft>
                <a:spcPts val="0"/>
              </a:spcAft>
              <a:buFont typeface="Wingdings" pitchFamily="2" charset="2"/>
              <a:buNone/>
              <a:defRPr/>
            </a:pPr>
            <a:r>
              <a:rPr lang="ru-RU" altLang="ru-RU" sz="1400" smtClean="0">
                <a:latin typeface="Times New Roman" pitchFamily="18" charset="0"/>
              </a:rPr>
              <a:t>	</a:t>
            </a:r>
            <a:r>
              <a:rPr lang="ru-RU" altLang="ru-RU" sz="1800" smtClean="0">
                <a:latin typeface="Times New Roman" pitchFamily="18" charset="0"/>
              </a:rPr>
              <a:t>       </a:t>
            </a:r>
            <a:r>
              <a:rPr lang="en-US" altLang="ru-RU" sz="1800" smtClean="0">
                <a:latin typeface="Times New Roman" pitchFamily="18" charset="0"/>
              </a:rPr>
              <a:t>SiSoftware Sandra</a:t>
            </a:r>
            <a:r>
              <a:rPr lang="ru-RU" altLang="ru-RU" sz="1800" smtClean="0">
                <a:latin typeface="Times New Roman" pitchFamily="18" charset="0"/>
              </a:rPr>
              <a:t> - это информационная и диагностическая программа, которая предоставляет практически всю информацию о вашем аппаратном и программном обеспечении. Используя </a:t>
            </a:r>
            <a:r>
              <a:rPr lang="en-US" altLang="ru-RU" sz="1800" smtClean="0">
                <a:latin typeface="Times New Roman" pitchFamily="18" charset="0"/>
              </a:rPr>
              <a:t>SiSoftware Sandra</a:t>
            </a:r>
            <a:r>
              <a:rPr lang="ru-RU" altLang="ru-RU" sz="1800" smtClean="0">
                <a:latin typeface="Times New Roman" pitchFamily="18" charset="0"/>
              </a:rPr>
              <a:t>, можно получить информацию о процессоре, чипсете, видеоадаптере, портах, принтерах, звуковой карте, памяти, сети, процессах </a:t>
            </a:r>
            <a:r>
              <a:rPr lang="en-US" altLang="ru-RU" sz="1800" smtClean="0">
                <a:latin typeface="Times New Roman" pitchFamily="18" charset="0"/>
              </a:rPr>
              <a:t>Windows</a:t>
            </a:r>
            <a:r>
              <a:rPr lang="ru-RU" altLang="ru-RU" sz="1800" smtClean="0">
                <a:latin typeface="Times New Roman" pitchFamily="18" charset="0"/>
              </a:rPr>
              <a:t>, </a:t>
            </a:r>
            <a:r>
              <a:rPr lang="en-US" altLang="ru-RU" sz="1800" smtClean="0">
                <a:latin typeface="Times New Roman" pitchFamily="18" charset="0"/>
              </a:rPr>
              <a:t>AGP</a:t>
            </a:r>
            <a:r>
              <a:rPr lang="ru-RU" altLang="ru-RU" sz="1800" smtClean="0">
                <a:latin typeface="Times New Roman" pitchFamily="18" charset="0"/>
              </a:rPr>
              <a:t>, </a:t>
            </a:r>
            <a:r>
              <a:rPr lang="en-US" altLang="ru-RU" sz="1800" smtClean="0">
                <a:latin typeface="Times New Roman" pitchFamily="18" charset="0"/>
              </a:rPr>
              <a:t>PCIe</a:t>
            </a:r>
            <a:r>
              <a:rPr lang="ru-RU" altLang="ru-RU" sz="1800" smtClean="0">
                <a:latin typeface="Times New Roman" pitchFamily="18" charset="0"/>
              </a:rPr>
              <a:t>, соединениях </a:t>
            </a:r>
            <a:r>
              <a:rPr lang="en-US" altLang="ru-RU" sz="1800" smtClean="0">
                <a:latin typeface="Times New Roman" pitchFamily="18" charset="0"/>
              </a:rPr>
              <a:t>ODBC</a:t>
            </a:r>
            <a:r>
              <a:rPr lang="ru-RU" altLang="ru-RU" sz="1800" smtClean="0">
                <a:latin typeface="Times New Roman" pitchFamily="18" charset="0"/>
              </a:rPr>
              <a:t>, </a:t>
            </a:r>
            <a:r>
              <a:rPr lang="en-US" altLang="ru-RU" sz="1800" smtClean="0">
                <a:latin typeface="Times New Roman" pitchFamily="18" charset="0"/>
              </a:rPr>
              <a:t>USB</a:t>
            </a:r>
            <a:r>
              <a:rPr lang="ru-RU" altLang="ru-RU" sz="1800" smtClean="0">
                <a:latin typeface="Times New Roman" pitchFamily="18" charset="0"/>
              </a:rPr>
              <a:t>2, 1394/</a:t>
            </a:r>
            <a:r>
              <a:rPr lang="en-US" altLang="ru-RU" sz="1800" smtClean="0">
                <a:latin typeface="Times New Roman" pitchFamily="18" charset="0"/>
              </a:rPr>
              <a:t>Firewire</a:t>
            </a:r>
            <a:r>
              <a:rPr lang="ru-RU" altLang="ru-RU" sz="1800" smtClean="0">
                <a:latin typeface="Times New Roman" pitchFamily="18" charset="0"/>
              </a:rPr>
              <a:t> и т.д. Можно сохранять/печатать/отправлять по почте или факсу/загружать на сервер или вставлять в базы данных ADO/ODBC отчеты в текстовом, HTML, XML, SMS/DMI или RPT формате. Все тесты оптимизированы для работы на SMP/SMT (Hyper-Threading) системах, поддерживают до 32/64 процессоров, в зависимости от платформы. </a:t>
            </a:r>
            <a:endParaRPr lang="en-US" altLang="ru-RU" sz="1800" u="sng" smtClean="0">
              <a:latin typeface="Times New Roman" pitchFamily="18" charset="0"/>
            </a:endParaRPr>
          </a:p>
        </p:txBody>
      </p:sp>
      <p:sp>
        <p:nvSpPr>
          <p:cNvPr id="141314" name="Rectangle 2"/>
          <p:cNvSpPr>
            <a:spLocks noGrp="1" noChangeArrowheads="1"/>
          </p:cNvSpPr>
          <p:nvPr>
            <p:ph type="title"/>
          </p:nvPr>
        </p:nvSpPr>
        <p:spPr>
          <a:xfrm>
            <a:off x="539750" y="381000"/>
            <a:ext cx="8147050" cy="1103313"/>
          </a:xfrm>
        </p:spPr>
        <p:txBody>
          <a:bodyPr>
            <a:normAutofit fontScale="90000"/>
          </a:bodyPr>
          <a:lstStyle/>
          <a:p>
            <a:pPr fontAlgn="auto">
              <a:spcAft>
                <a:spcPts val="0"/>
              </a:spcAft>
              <a:defRPr/>
            </a:pPr>
            <a:r>
              <a:rPr lang="ru-RU" altLang="ru-RU" sz="4000" smtClean="0">
                <a:latin typeface="Times New Roman" pitchFamily="18" charset="0"/>
              </a:rPr>
              <a:t/>
            </a:r>
            <a:br>
              <a:rPr lang="ru-RU" altLang="ru-RU" sz="4000" smtClean="0">
                <a:latin typeface="Times New Roman" pitchFamily="18" charset="0"/>
              </a:rPr>
            </a:br>
            <a:r>
              <a:rPr lang="ru-RU" altLang="ru-RU" sz="3200" b="1" u="sng" smtClean="0">
                <a:latin typeface="Times New Roman" pitchFamily="18" charset="0"/>
              </a:rPr>
              <a:t>Пакет </a:t>
            </a:r>
            <a:r>
              <a:rPr lang="en-US" altLang="ru-RU" sz="3200" b="1" u="sng" smtClean="0">
                <a:latin typeface="Times New Roman" pitchFamily="18" charset="0"/>
              </a:rPr>
              <a:t>SiSoftware Sandra Professional</a:t>
            </a:r>
            <a:r>
              <a:rPr lang="en-US" altLang="ru-RU" sz="3200" u="sng" smtClean="0">
                <a:latin typeface="Times New Roman" pitchFamily="18" charset="0"/>
              </a:rPr>
              <a:t/>
            </a:r>
            <a:br>
              <a:rPr lang="en-US" altLang="ru-RU" sz="3200" u="sng" smtClean="0">
                <a:latin typeface="Times New Roman" pitchFamily="18" charset="0"/>
              </a:rPr>
            </a:br>
            <a:endParaRPr lang="ru-RU" altLang="ru-RU" sz="3200" u="sng" smtClean="0">
              <a:latin typeface="Times New Roman" pitchFamily="18" charset="0"/>
            </a:endParaRPr>
          </a:p>
        </p:txBody>
      </p:sp>
      <p:pic>
        <p:nvPicPr>
          <p:cNvPr id="14340" name="Рисунок 136"/>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92275" y="1628775"/>
            <a:ext cx="57150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Рисунок 130"/>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1188" y="3068638"/>
            <a:ext cx="1981200" cy="29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idx="1"/>
          </p:nvPr>
        </p:nvSpPr>
        <p:spPr>
          <a:xfrm>
            <a:off x="2700338" y="1052513"/>
            <a:ext cx="5986462" cy="4752975"/>
          </a:xfrm>
        </p:spPr>
        <p:txBody>
          <a:bodyPr/>
          <a:lstStyle/>
          <a:p>
            <a:pPr marL="274320" indent="-256032" algn="just" fontAlgn="auto">
              <a:lnSpc>
                <a:spcPct val="80000"/>
              </a:lnSpc>
              <a:spcAft>
                <a:spcPts val="0"/>
              </a:spcAft>
              <a:buFont typeface="Wingdings" pitchFamily="2" charset="2"/>
              <a:buNone/>
              <a:defRPr/>
            </a:pPr>
            <a:r>
              <a:rPr lang="ru-RU" altLang="ru-RU" sz="1600" smtClean="0">
                <a:latin typeface="Times New Roman" pitchFamily="18" charset="0"/>
              </a:rPr>
              <a:t>		   </a:t>
            </a:r>
            <a:r>
              <a:rPr lang="ru-RU" altLang="ru-RU" sz="1800" smtClean="0">
                <a:latin typeface="Times New Roman" pitchFamily="18" charset="0"/>
              </a:rPr>
              <a:t>Используются в качестве графических методов 	    тестирования производительности ПК.</a:t>
            </a:r>
          </a:p>
          <a:p>
            <a:pPr marL="274320" indent="-256032" algn="just" fontAlgn="auto">
              <a:lnSpc>
                <a:spcPct val="80000"/>
              </a:lnSpc>
              <a:spcAft>
                <a:spcPts val="0"/>
              </a:spcAft>
              <a:buFont typeface="Wingdings" pitchFamily="2" charset="2"/>
              <a:buNone/>
              <a:defRPr/>
            </a:pPr>
            <a:endParaRPr lang="ru-RU" altLang="ru-RU" sz="1800" smtClean="0">
              <a:latin typeface="Times New Roman" pitchFamily="18" charset="0"/>
            </a:endParaRPr>
          </a:p>
          <a:p>
            <a:pPr marL="274320" indent="-256032" algn="just" fontAlgn="auto">
              <a:lnSpc>
                <a:spcPct val="80000"/>
              </a:lnSpc>
              <a:spcAft>
                <a:spcPts val="0"/>
              </a:spcAft>
              <a:buFont typeface="Wingdings" pitchFamily="2" charset="2"/>
              <a:buNone/>
              <a:defRPr/>
            </a:pPr>
            <a:endParaRPr lang="ru-RU" altLang="ru-RU" sz="1800" smtClean="0"/>
          </a:p>
          <a:p>
            <a:pPr marL="274320" indent="-256032" algn="just" fontAlgn="auto">
              <a:lnSpc>
                <a:spcPct val="80000"/>
              </a:lnSpc>
              <a:spcAft>
                <a:spcPts val="0"/>
              </a:spcAft>
              <a:buFont typeface="Wingdings" pitchFamily="2" charset="2"/>
              <a:buNone/>
              <a:defRPr/>
            </a:pPr>
            <a:r>
              <a:rPr lang="ru-RU" altLang="ru-RU" sz="1800" smtClean="0">
                <a:latin typeface="Times New Roman" pitchFamily="18" charset="0"/>
              </a:rPr>
              <a:t>		На сегодняшний день пакет 3DMark06 является единственным средством для тестирования систем на базе многоядерных процессоров, при помощи которого возможно сравнивать относительную производительность систем топ-класса. Однако оптимизаций последнего уже не хватает для динамично развивающихся технологий. 3</a:t>
            </a:r>
            <a:r>
              <a:rPr lang="en-US" altLang="ru-RU" sz="1800" smtClean="0">
                <a:latin typeface="Times New Roman" pitchFamily="18" charset="0"/>
              </a:rPr>
              <a:t>DMark</a:t>
            </a:r>
            <a:r>
              <a:rPr lang="ru-RU" altLang="ru-RU" sz="1800" smtClean="0">
                <a:latin typeface="Times New Roman" pitchFamily="18" charset="0"/>
              </a:rPr>
              <a:t> включает в себя четыре игровых теста, а также тесты процессора, отдельных 3</a:t>
            </a:r>
            <a:r>
              <a:rPr lang="en-US" altLang="ru-RU" sz="1800" smtClean="0">
                <a:latin typeface="Times New Roman" pitchFamily="18" charset="0"/>
              </a:rPr>
              <a:t>D</a:t>
            </a:r>
            <a:r>
              <a:rPr lang="ru-RU" altLang="ru-RU" sz="1800" smtClean="0">
                <a:latin typeface="Times New Roman" pitchFamily="18" charset="0"/>
              </a:rPr>
              <a:t>-компонент, качества изображения. Тест процессора позволяет оценить его роль при типичной работе с 3</a:t>
            </a:r>
            <a:r>
              <a:rPr lang="en-US" altLang="ru-RU" sz="1800" smtClean="0">
                <a:latin typeface="Times New Roman" pitchFamily="18" charset="0"/>
              </a:rPr>
              <a:t>D</a:t>
            </a:r>
            <a:r>
              <a:rPr lang="ru-RU" altLang="ru-RU" sz="1800" smtClean="0">
                <a:latin typeface="Times New Roman" pitchFamily="18" charset="0"/>
              </a:rPr>
              <a:t>. Тесты 3</a:t>
            </a:r>
            <a:r>
              <a:rPr lang="en-US" altLang="ru-RU" sz="1800" smtClean="0">
                <a:latin typeface="Times New Roman" pitchFamily="18" charset="0"/>
              </a:rPr>
              <a:t>D</a:t>
            </a:r>
            <a:r>
              <a:rPr lang="ru-RU" altLang="ru-RU" sz="1800" smtClean="0">
                <a:latin typeface="Times New Roman" pitchFamily="18" charset="0"/>
              </a:rPr>
              <a:t>-компонент "изолируют" производительность ключевых возможностей, преимущественно, связанных с шейдерами. Ряд тестов качества изображения помогает понять насколько хорошо видеокарта "уживается" с драйверами.</a:t>
            </a:r>
          </a:p>
        </p:txBody>
      </p:sp>
      <p:sp>
        <p:nvSpPr>
          <p:cNvPr id="16387" name="Rectangle 2"/>
          <p:cNvSpPr>
            <a:spLocks noGrp="1" noChangeArrowheads="1"/>
          </p:cNvSpPr>
          <p:nvPr>
            <p:ph type="title"/>
          </p:nvPr>
        </p:nvSpPr>
        <p:spPr>
          <a:xfrm>
            <a:off x="539750" y="381000"/>
            <a:ext cx="8147050" cy="673100"/>
          </a:xfrm>
        </p:spPr>
        <p:txBody>
          <a:bodyPr/>
          <a:lstStyle/>
          <a:p>
            <a:pPr fontAlgn="auto">
              <a:spcAft>
                <a:spcPts val="0"/>
              </a:spcAft>
              <a:defRPr/>
            </a:pPr>
            <a:r>
              <a:rPr lang="ru-RU" altLang="ru-RU" sz="3200" b="1" u="sng" smtClean="0">
                <a:latin typeface="Times New Roman" pitchFamily="18" charset="0"/>
              </a:rPr>
              <a:t>Программы </a:t>
            </a:r>
            <a:r>
              <a:rPr lang="en-US" altLang="ru-RU" sz="3200" b="1" u="sng" smtClean="0">
                <a:latin typeface="Times New Roman" pitchFamily="18" charset="0"/>
              </a:rPr>
              <a:t>Futuremark BDmarkOS Pro</a:t>
            </a:r>
            <a:endParaRPr lang="ru-RU" altLang="ru-RU" sz="3200" b="1" u="sng" smtClean="0">
              <a:latin typeface="Times New Roman" pitchFamily="18" charset="0"/>
            </a:endParaRPr>
          </a:p>
        </p:txBody>
      </p:sp>
      <p:pic>
        <p:nvPicPr>
          <p:cNvPr id="15364" name="Рисунок 10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125538"/>
            <a:ext cx="3333750"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Рисунок 1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2133600"/>
            <a:ext cx="2033587" cy="309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Базовая">
  <a:themeElements>
    <a:clrScheme name="Базовая">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Базовая">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азовая">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1116</TotalTime>
  <Words>1336</Words>
  <Application>Microsoft Office PowerPoint</Application>
  <PresentationFormat>Экран (4:3)</PresentationFormat>
  <Paragraphs>254</Paragraphs>
  <Slides>41</Slides>
  <Notes>0</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1</vt:i4>
      </vt:variant>
      <vt:variant>
        <vt:lpstr>Заголовки слайдов</vt:lpstr>
      </vt:variant>
      <vt:variant>
        <vt:i4>41</vt:i4>
      </vt:variant>
    </vt:vector>
  </HeadingPairs>
  <TitlesOfParts>
    <vt:vector size="52" baseType="lpstr">
      <vt:lpstr>Tahoma</vt:lpstr>
      <vt:lpstr>Arial</vt:lpstr>
      <vt:lpstr>Palatino Linotype</vt:lpstr>
      <vt:lpstr>Wingdings</vt:lpstr>
      <vt:lpstr>Calibri</vt:lpstr>
      <vt:lpstr>Symbol</vt:lpstr>
      <vt:lpstr>Candara</vt:lpstr>
      <vt:lpstr>lucida grande</vt:lpstr>
      <vt:lpstr>Times New Roman</vt:lpstr>
      <vt:lpstr>Helvetica Neue</vt:lpstr>
      <vt:lpstr>Базовая</vt:lpstr>
      <vt:lpstr>СПБГБПОУ «Индустриально-судостроительный лицей» Информатика и ИКТ</vt:lpstr>
      <vt:lpstr>Тема: Виды программного обеспечения</vt:lpstr>
      <vt:lpstr>Презентация PowerPoint</vt:lpstr>
      <vt:lpstr>Презентация PowerPoint</vt:lpstr>
      <vt:lpstr>Для поддержки информационной технологии в этих областях выделяют соответственно три класса программных продуктов, представленных на рис. 2:</vt:lpstr>
      <vt:lpstr>Утилиты</vt:lpstr>
      <vt:lpstr>Утилиты для определения аппаратного состава ПК и диагностики его узлов</vt:lpstr>
      <vt:lpstr> Пакет SiSoftware Sandra Professional </vt:lpstr>
      <vt:lpstr>Программы Futuremark BDmarkOS Pro</vt:lpstr>
      <vt:lpstr>Презентация PowerPoint</vt:lpstr>
      <vt:lpstr>Программы PowerQuest PartitionMagic, Partition Explorer</vt:lpstr>
      <vt:lpstr>Антивирусные программы</vt:lpstr>
      <vt:lpstr>Doctor Web</vt:lpstr>
      <vt:lpstr>Антивирус Касперского</vt:lpstr>
      <vt:lpstr>Презентация PowerPoint</vt:lpstr>
      <vt:lpstr>Программы для архивации данных</vt:lpstr>
      <vt:lpstr>WinRAR</vt:lpstr>
      <vt:lpstr>Программные средства для записи CD и DVD      дисков Это программные комплексы для записи дисков и средства для создания точных копий дисков.</vt:lpstr>
      <vt:lpstr>InterVideo DVD Copy Platinum </vt:lpstr>
      <vt:lpstr>Графические, аудио-, видеоконверторы</vt:lpstr>
      <vt:lpstr>  ACDSee</vt:lpstr>
      <vt:lpstr>DivXPro </vt:lpstr>
      <vt:lpstr>Прикладное ПО</vt:lpstr>
      <vt:lpstr>Пакеты офисных прикладных программ  Microsoft Office </vt:lpstr>
      <vt:lpstr>Пакеты профессиональных графических и издательских программ</vt:lpstr>
      <vt:lpstr>Adobe Creative Suite</vt:lpstr>
      <vt:lpstr>Adobe Photoshop</vt:lpstr>
      <vt:lpstr>Adobe Illustrator </vt:lpstr>
      <vt:lpstr>Adobe Acrobat </vt:lpstr>
      <vt:lpstr>Программы для мультимедиаредактирования</vt:lpstr>
      <vt:lpstr>Pinnacle Studio</vt:lpstr>
      <vt:lpstr>Sony Sound Forge</vt:lpstr>
      <vt:lpstr>Пакеты символьной математики и научных вычислений</vt:lpstr>
      <vt:lpstr>Maplesoft</vt:lpstr>
      <vt:lpstr>STATISTICA</vt:lpstr>
      <vt:lpstr>Системы автоматизированного проектирования  AutoCAD</vt:lpstr>
      <vt:lpstr>Системы программирования  RAD </vt:lpstr>
      <vt:lpstr>                     Windows Internet Explorer </vt:lpstr>
      <vt:lpstr>ReGet Deluxe</vt:lpstr>
      <vt:lpstr>Вопросы для самоконтроля:</vt:lpstr>
      <vt:lpstr>Домашнее Задание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Компо</dc:creator>
  <cp:lastModifiedBy>1</cp:lastModifiedBy>
  <cp:revision>171</cp:revision>
  <dcterms:created xsi:type="dcterms:W3CDTF">2008-10-27T18:16:43Z</dcterms:created>
  <dcterms:modified xsi:type="dcterms:W3CDTF">2020-11-13T08:56:46Z</dcterms:modified>
</cp:coreProperties>
</file>