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20" r:id="rId3"/>
    <p:sldMasterId id="2147483768" r:id="rId4"/>
    <p:sldMasterId id="2147483780" r:id="rId5"/>
    <p:sldMasterId id="2147483792" r:id="rId6"/>
  </p:sldMasterIdLst>
  <p:notesMasterIdLst>
    <p:notesMasterId r:id="rId22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6" r:id="rId14"/>
    <p:sldId id="267" r:id="rId15"/>
    <p:sldId id="263" r:id="rId16"/>
    <p:sldId id="265" r:id="rId17"/>
    <p:sldId id="264" r:id="rId18"/>
    <p:sldId id="268" r:id="rId19"/>
    <p:sldId id="269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7" autoAdjust="0"/>
    <p:restoredTop sz="9464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06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640FD-83C7-4431-B423-AD16E3F111A2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39D9C-5558-41B3-A9A4-F66DD2941A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39D9C-5558-41B3-A9A4-F66DD2941AF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769AE4-18C4-409C-B987-55EA80ABF1D5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92D96B-AD81-4BDD-82B8-7B5FDAD028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Теоретические аспекты проектной деятельности</a:t>
            </a:r>
            <a:endParaRPr lang="ru-RU" sz="48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Содержимое 5" descr="рисунок  1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14400" y="2327672"/>
            <a:ext cx="4157666" cy="3530220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715008" y="1447800"/>
            <a:ext cx="2967982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Учитель математики</a:t>
            </a:r>
          </a:p>
          <a:p>
            <a:pPr>
              <a:buNone/>
            </a:pPr>
            <a:r>
              <a:rPr lang="ru-RU" sz="2000" dirty="0" smtClean="0"/>
              <a:t>МБОУ ЯОШ № 5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Богданова Т.Н.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807249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Схема проектной деятельности 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3286116" y="2714620"/>
            <a:ext cx="2714644" cy="214314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500430" y="1000108"/>
            <a:ext cx="2428892" cy="164307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Aharoni" pitchFamily="2" charset="-79"/>
              </a:rPr>
              <a:t>проблема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haroni" pitchFamily="2" charset="-79"/>
            </a:endParaRPr>
          </a:p>
          <a:p>
            <a:pPr lvl="0" algn="ctr"/>
            <a:endParaRPr lang="ru-RU" sz="4000" b="1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215074" y="2214554"/>
            <a:ext cx="2357454" cy="157163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гипотеза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sz="4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57818" y="4500570"/>
            <a:ext cx="2714644" cy="171451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теория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928662" y="4429132"/>
            <a:ext cx="2714644" cy="164307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эксперимент </a:t>
            </a:r>
            <a:endParaRPr lang="ru-RU" sz="2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14282" y="2428868"/>
            <a:ext cx="2643206" cy="17145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«продукт»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1032" name="Picture 8" descr="C:\Users\Павел\Desktop\теоретические аспекты проектной деятельности\рисунки\рисунок 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214950"/>
            <a:ext cx="1857388" cy="928694"/>
          </a:xfrm>
          <a:prstGeom prst="rect">
            <a:avLst/>
          </a:prstGeom>
          <a:noFill/>
        </p:spPr>
      </p:pic>
      <p:pic>
        <p:nvPicPr>
          <p:cNvPr id="1034" name="Picture 10" descr="C:\Users\Павел\Desktop\теоретические аспекты проектной деятельности\рисунки\рисунок 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71612"/>
            <a:ext cx="1357322" cy="928693"/>
          </a:xfrm>
          <a:prstGeom prst="rect">
            <a:avLst/>
          </a:prstGeom>
          <a:noFill/>
        </p:spPr>
      </p:pic>
      <p:pic>
        <p:nvPicPr>
          <p:cNvPr id="1035" name="Picture 11" descr="C:\Users\Павел\Desktop\теоретические аспекты проектной деятельности\рисунки\рисунок 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714620"/>
            <a:ext cx="1214446" cy="928694"/>
          </a:xfrm>
          <a:prstGeom prst="rect">
            <a:avLst/>
          </a:prstGeom>
          <a:noFill/>
        </p:spPr>
      </p:pic>
      <p:pic>
        <p:nvPicPr>
          <p:cNvPr id="1036" name="Picture 12" descr="C:\Users\Павел\Desktop\теоретические аспекты проектной деятельности\рисунки\рисунок 1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5214950"/>
            <a:ext cx="1143008" cy="857256"/>
          </a:xfrm>
          <a:prstGeom prst="rect">
            <a:avLst/>
          </a:prstGeom>
          <a:noFill/>
        </p:spPr>
      </p:pic>
      <p:pic>
        <p:nvPicPr>
          <p:cNvPr id="1038" name="Picture 14" descr="C:\Users\Павел\Desktop\теоретические аспекты проектной деятельности\рисунки\рисунок 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357562"/>
            <a:ext cx="1477957" cy="642942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апы проектной деятельнос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ел\Desktop\теоретические аспекты проектной деятельности\рисунки\структура проектной дятельнос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5416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Следует отделить друг от друга понятия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“результат проектной деятельности”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“продукт проектной деятельности”. </a:t>
            </a:r>
            <a:endParaRPr lang="ru-RU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5043494" cy="4054485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solidFill>
                  <a:srgbClr val="0070C0"/>
                </a:solidFill>
              </a:rPr>
              <a:t>Результатом проектной деятельности </a:t>
            </a:r>
            <a:r>
              <a:rPr lang="ru-RU" sz="2000" b="1" dirty="0" smtClean="0">
                <a:solidFill>
                  <a:srgbClr val="0070C0"/>
                </a:solidFill>
              </a:rPr>
              <a:t>является, прежде всего, сама деятельность.</a:t>
            </a:r>
          </a:p>
          <a:p>
            <a:r>
              <a:rPr lang="ru-RU" sz="2000" b="1" i="1" u="sng" dirty="0" smtClean="0">
                <a:solidFill>
                  <a:srgbClr val="33CC33"/>
                </a:solidFill>
              </a:rPr>
              <a:t>«Продукты» выполненных проектов </a:t>
            </a:r>
            <a:r>
              <a:rPr lang="ru-RU" sz="2000" b="1" dirty="0" smtClean="0">
                <a:solidFill>
                  <a:srgbClr val="33CC33"/>
                </a:solidFill>
              </a:rPr>
              <a:t>должны быть, что называется, "осязаемыми", т.е., если это теоретическая проблема, то конкретное ее решение, если практическая – конкретный результат, готовый к использованию (на уроке, в школе, в реальной жизни). </a:t>
            </a:r>
            <a:endParaRPr lang="ru-RU" sz="2000" b="1" dirty="0">
              <a:solidFill>
                <a:srgbClr val="33CC33"/>
              </a:solidFill>
            </a:endParaRPr>
          </a:p>
        </p:txBody>
      </p:sp>
      <p:pic>
        <p:nvPicPr>
          <p:cNvPr id="9" name="Содержимое 8" descr="рисунок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правила успешной проектной деятельнос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за внимание </a:t>
            </a:r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Bookman Old Style" pitchFamily="18" charset="0"/>
              </a:rPr>
              <a:t>!</a:t>
            </a:r>
            <a:endParaRPr lang="ru-RU" sz="6600" b="1" dirty="0">
              <a:solidFill>
                <a:schemeClr val="accent5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спасибо за вниман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28" cy="2643182"/>
          </a:xfrm>
          <a:prstGeom prst="rect">
            <a:avLst/>
          </a:prstGeom>
        </p:spPr>
      </p:pic>
      <p:pic>
        <p:nvPicPr>
          <p:cNvPr id="5" name="Рисунок 4" descr="рисунок 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4429132"/>
            <a:ext cx="457203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5214974" cy="607223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DaunPenh" pitchFamily="2" charset="0"/>
              </a:rPr>
              <a:t>Главное изменение в обществе, влияющее на ситуацию в сфере образования -  это ускорение темпов его  развития. В результате школа должна готовить своих учеников к жизни, к переменам, развивать у них такие качества, как мобильность, динамизм, конструктивность. Такая подготовка не может быть обеспечена за счёт только усвоения определённого количества знаний. На современном этапе требуется другое: выработка умений делать выбор, эффективно использовать ресурсы, сопоставлять теорию с практикой и многие другие способности, необходимые для жизни в быстро меняющемся обществе.  А они могут формироваться  у школьников только при условии систематического включения его в самостоятельную познавательную деятельность, которая в процессе выполнения им особого вида учебных заданий – </a:t>
            </a:r>
            <a:r>
              <a:rPr lang="ru-RU" sz="3800" b="1" i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DaunPenh" pitchFamily="2" charset="0"/>
              </a:rPr>
              <a:t>проектных работ </a:t>
            </a:r>
            <a:r>
              <a:rPr lang="ru-RU" sz="3800" b="1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DaunPenh" pitchFamily="2" charset="0"/>
              </a:rPr>
              <a:t>– приобретает характер проблемно-поисковой деятельности.</a:t>
            </a:r>
            <a:endParaRPr lang="ru-RU" sz="3800" b="1" dirty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DaunPenh" pitchFamily="2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2500306"/>
            <a:ext cx="3571900" cy="414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625794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Особая роль в достижении целей образования принадлежит </a:t>
            </a:r>
            <a:r>
              <a:rPr lang="ru-RU" sz="2000" b="1" u="sng" dirty="0">
                <a:solidFill>
                  <a:schemeClr val="accent1">
                    <a:lumMod val="50000"/>
                  </a:schemeClr>
                </a:solidFill>
              </a:rPr>
              <a:t>проектной технологи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т.к. она оказывает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влияние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на все сферы жизнедеятельности человека, особенно на информационную деятельность, к которой относится обучение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 настоящее время метод проектов по праву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считается педагогической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технологией ХХI века, поскольку он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полной мере отвечает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всем новейшим принципам отечественного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образования.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Однако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несмотря на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свою современность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 актуальность, проектный метод не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является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молодым и принципиально новым в мировой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педагогике 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имеет достаточно богатую историю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200" dirty="0"/>
          </a:p>
        </p:txBody>
      </p:sp>
      <p:pic>
        <p:nvPicPr>
          <p:cNvPr id="8" name="Содержимое 7" descr="рисунок 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43702" y="4357694"/>
            <a:ext cx="2362199" cy="2500306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8786874" cy="64294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Зарождение метода проектов происходит в ХVI веке в архитектурных мастерских Италии. Под проектом в это время понималось задание, самостоятельно выполненное студентами, на основе результатов которого лучшие авторы могли быть зачислены в мастер — классы.</a:t>
            </a:r>
          </a:p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Включение метода проектов в педагогическую практику школ, сначала сельскохозяйственных, а позднее и общеобразовательных, относится к концу ХIХ — началу ХХ века и связано с именем американского философа-идеалиста, представителя «прагматической педагогики» Джона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Дьюи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. Согласно его воззрениям опыт и знания ребенок должен приобретать путем «делания».</a:t>
            </a:r>
          </a:p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Первое теоретическое описание метода проектов было сделано в 1918 году в одноименной книге («Метод проектов») американским психологом и педагогом Вильямом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Килпатриком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, учеником и последователем Джона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Дьюи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. Решающую роль в учебном процессе, по мнению В.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Килпатрика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, должны играть желания и наклонности детей. Под проектом данным автором понималась любая деятельность, выполненная «от всего сердца», с высокой степенью самостоятельности группой учащихся, объединенных в данный момент общим интересом.</a:t>
            </a:r>
          </a:p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В России идеи проектного обучения возникли практически одновременно с разработками американских педагогов. В 1905 году под руководством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Станислаав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Теофиловиач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1400" dirty="0" err="1" smtClean="0">
                <a:latin typeface="Cambria Math" pitchFamily="18" charset="0"/>
                <a:ea typeface="Cambria Math" pitchFamily="18" charset="0"/>
              </a:rPr>
              <a:t>Шацкого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 была организована группа сотрудников, апробировавших различные виды проектирования с детьми и пропагандировавших их среди российских учителей.</a:t>
            </a:r>
          </a:p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В послереволюционный период проектный метод внедрялся в школы по личной инициативе Н.К. Крупской. Советскими педагогами в первую очередь делался принципиальный упор на общественно полезную, трудовую, идеологическую направленность проектов. Гораздо меньшее внимание уделялось учебным проектам, что привело к резкому снижению уровня общеобразовательной подготовки детей. </a:t>
            </a:r>
          </a:p>
          <a:p>
            <a:pPr>
              <a:buNone/>
            </a:pP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В 1931 году постановлением ЦК ВКП(б) метод проектов был осужден, так как при его применении школа не обеспечивала учащихся необходимым объемом систематических знаний в области конкретных учебных курсов. Это привело к более чем полувековому забвению метода проектов в отечественной педагогике.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Содержимое 4" descr="рисунок 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7950" y="5715016"/>
            <a:ext cx="2786050" cy="928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пределение проек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Применительно к школе образовательный </a:t>
            </a: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ПРОЕКТ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рассматривается как совместная учебно-познавательная, творческая или игровая деятельность учащихся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Проектирование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–процесс создания проекта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Метод проектов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- это способ достижения дидактической цели через детальную разработку проблемы, которая должна завершиться вполне реальным, осязаемым практическим результатом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 Narrow" pitchFamily="34" charset="0"/>
              </a:rPr>
              <a:t>Проектная деятельность школьников (ПДШ) —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форма учебно-познавательной активности школьников, заключающаяся в мотивационном достижении сознательно поставленной цели по созданию творческих проектов, обеспечивающая единство и преемственность различных сторон процесса обучения и являющаяся средством развития личности субъекта учения. (Н.В. </a:t>
            </a:r>
            <a:r>
              <a:rPr lang="ru-RU" sz="2400" dirty="0" err="1" smtClean="0">
                <a:solidFill>
                  <a:srgbClr val="002060"/>
                </a:solidFill>
                <a:latin typeface="Arial Narrow" pitchFamily="34" charset="0"/>
              </a:rPr>
              <a:t>Матяш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)</a:t>
            </a:r>
            <a:endParaRPr lang="ru-RU" sz="2400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28662" y="500042"/>
            <a:ext cx="7286676" cy="10001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Субъекты проектной деятельности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214282" y="2143116"/>
            <a:ext cx="2643206" cy="2071702"/>
          </a:xfrm>
          <a:prstGeom prst="star7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Педагог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(руководитель проекта)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3286116" y="2500306"/>
            <a:ext cx="2714644" cy="200026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учащийся или группа учеников(исполнители)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6286512" y="2143116"/>
            <a:ext cx="2714644" cy="2214578"/>
          </a:xfrm>
          <a:prstGeom prst="star7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взрослые (педагоги-предметники, родители, другие лица)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142976" y="1643050"/>
            <a:ext cx="285752" cy="571504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500562" y="1571612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643834" y="1571612"/>
            <a:ext cx="285752" cy="571504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учитель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429132"/>
            <a:ext cx="2143140" cy="2214578"/>
          </a:xfrm>
          <a:prstGeom prst="rect">
            <a:avLst/>
          </a:prstGeom>
        </p:spPr>
      </p:pic>
      <p:pic>
        <p:nvPicPr>
          <p:cNvPr id="13" name="Рисунок 12" descr="взрослые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4429132"/>
            <a:ext cx="2428860" cy="2214578"/>
          </a:xfrm>
          <a:prstGeom prst="rect">
            <a:avLst/>
          </a:prstGeom>
        </p:spPr>
      </p:pic>
      <p:pic>
        <p:nvPicPr>
          <p:cNvPr id="14" name="Рисунок 13" descr="рисунок 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4786322"/>
            <a:ext cx="3214710" cy="207167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1225536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400" dirty="0" smtClean="0"/>
              <a:t>Взаимодействие названных субъектов может осуществляться на различных </a:t>
            </a:r>
            <a:r>
              <a:rPr lang="ru-RU" sz="2400" u="sng" dirty="0" smtClean="0"/>
              <a:t>уровнях</a:t>
            </a:r>
            <a:r>
              <a:rPr lang="ru-RU" sz="2400" dirty="0" smtClean="0"/>
              <a:t>, основными из которых являются: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15262" cy="381984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информационный уровень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(содержательный обмен всеми видами информации, получаемой в ходе проектной деятельности: исследовательской, обучающей, диагностической и др.);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практический уровень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(совместная предметная деятельность);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эмоциональный уровень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(индивидуальные и совместные впечатления, переживания, приобретаемые в ходе работы над проектом);</a:t>
            </a:r>
          </a:p>
          <a:p>
            <a:pPr>
              <a:buFont typeface="Wingdings" pitchFamily="2" charset="2"/>
              <a:buChar char="v"/>
            </a:pPr>
            <a:r>
              <a:rPr lang="ru-RU" b="1" i="1" u="sng" dirty="0" smtClean="0">
                <a:solidFill>
                  <a:schemeClr val="accent2">
                    <a:lumMod val="50000"/>
                  </a:schemeClr>
                </a:solidFill>
              </a:rPr>
              <a:t>этический уровень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(правила, конвенциональные нормы взаимодействия).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Павел\Desktop\теоретические аспекты проектной деятельности\рисунки\рисунок 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857760"/>
            <a:ext cx="2357454" cy="180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72560" cy="7143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Проектная деятельность нормируется рядом принципов: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214842"/>
          </a:xfrm>
        </p:spPr>
        <p:txBody>
          <a:bodyPr>
            <a:normAutofit lnSpcReduction="10000"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Принцип 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</a:rPr>
              <a:t>прогностичности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Этот принцип обусловлен самой природой проектирования, ориентированного на будущее состояние объекта. Особенно ярко он проявляется при использовании проектирования для создания инновационных образцов.</a:t>
            </a:r>
          </a:p>
          <a:p>
            <a:r>
              <a:rPr lang="ru-RU" sz="2000" b="1" i="1" dirty="0" smtClean="0">
                <a:solidFill>
                  <a:srgbClr val="7030A0"/>
                </a:solidFill>
              </a:rPr>
              <a:t>Принцип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пошаговости</a:t>
            </a:r>
            <a:r>
              <a:rPr lang="ru-RU" sz="2000" b="1" i="1" dirty="0" smtClean="0">
                <a:solidFill>
                  <a:srgbClr val="7030A0"/>
                </a:solidFill>
              </a:rPr>
              <a:t>. </a:t>
            </a:r>
            <a:r>
              <a:rPr lang="ru-RU" sz="2000" dirty="0" smtClean="0">
                <a:solidFill>
                  <a:srgbClr val="7030A0"/>
                </a:solidFill>
              </a:rPr>
              <a:t>Природа проектной деятельности предполагает постепенный переход от проектного замысла к формированию образа цели и образа действий. От него к программе действий и ее реализации. Причем каждое последующее действие основывается на результатах предыдущего.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Принцип нормирования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требует обязательности прохождения всех этапов создания проекта в рамках регламентированных процедур, в первую очередь связанных с различными формами организации </a:t>
            </a:r>
            <a:r>
              <a:rPr lang="ru-RU" sz="2000" dirty="0" err="1" smtClean="0">
                <a:solidFill>
                  <a:schemeClr val="bg2">
                    <a:lumMod val="25000"/>
                  </a:schemeClr>
                </a:solidFill>
              </a:rPr>
              <a:t>мыследеятельности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исунок 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5357825"/>
            <a:ext cx="2214546" cy="1500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387</TotalTime>
  <Words>872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Справедливость</vt:lpstr>
      <vt:lpstr>Тема Office</vt:lpstr>
      <vt:lpstr>Поток</vt:lpstr>
      <vt:lpstr>Техническая</vt:lpstr>
      <vt:lpstr>Изящная</vt:lpstr>
      <vt:lpstr>1_Поток</vt:lpstr>
      <vt:lpstr>Теоретические аспекты проектной деятельности</vt:lpstr>
      <vt:lpstr>Слайд 2</vt:lpstr>
      <vt:lpstr>Слайд 3</vt:lpstr>
      <vt:lpstr>Слайд 4</vt:lpstr>
      <vt:lpstr>Слайд 5</vt:lpstr>
      <vt:lpstr>Слайд 6</vt:lpstr>
      <vt:lpstr>Слайд 7</vt:lpstr>
      <vt:lpstr>Взаимодействие названных субъектов может осуществляться на различных уровнях, основными из которых являются:</vt:lpstr>
      <vt:lpstr>Проектная деятельность нормируется рядом принципов:</vt:lpstr>
      <vt:lpstr>Слайд 10</vt:lpstr>
      <vt:lpstr>Слайд 11</vt:lpstr>
      <vt:lpstr>Слайд 12</vt:lpstr>
      <vt:lpstr>Следует отделить друг от друга понятия  “результат проектной деятельности”  и  “продукт проектной деятельности”. 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USER</cp:lastModifiedBy>
  <cp:revision>41</cp:revision>
  <dcterms:created xsi:type="dcterms:W3CDTF">2015-02-28T12:45:03Z</dcterms:created>
  <dcterms:modified xsi:type="dcterms:W3CDTF">2020-11-10T19:48:47Z</dcterms:modified>
</cp:coreProperties>
</file>