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0" r:id="rId9"/>
    <p:sldId id="273" r:id="rId10"/>
    <p:sldId id="272" r:id="rId11"/>
    <p:sldId id="271" r:id="rId12"/>
    <p:sldId id="268" r:id="rId13"/>
    <p:sldId id="269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CE5D5B-9FA7-43C9-A078-ED317025B0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58D76EE-2835-4D75-9D2F-A908030261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4D30C0F-31D0-4539-9F4D-37E8AE8E5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A334A-EF9C-4915-BC0E-09F4AC8EE43C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01D17F4-D931-4B26-92BD-EBC0DF05E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D217479-2EC0-42B7-BFD1-FFE05CAB4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63D71-446F-4528-A08F-971F19EE6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91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4F72BA-2AFD-418D-A731-63B33DEBA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5FD5784-9F51-46DA-A3DC-1306087D21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2F7FBDD-E871-4C33-B46F-FB8CD7AE7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A334A-EF9C-4915-BC0E-09F4AC8EE43C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0C57F3E-C134-4D11-8759-6EF497C7C7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B4F4DB9-AB71-4515-A28D-687FD669F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63D71-446F-4528-A08F-971F19EE6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850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EF9BE14-7FCD-4112-85AB-7FFD93DB2CE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AC9D973-E52C-49ED-87E9-39659E02DB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F7B9329-3931-41D4-BD75-E6160B80C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A334A-EF9C-4915-BC0E-09F4AC8EE43C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BA393E4-9BC7-4C09-A30A-076BCE01F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2E457D3-EE5F-4ADB-9BE4-35FF5832D5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63D71-446F-4528-A08F-971F19EE6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3303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9CC27B-2107-45AB-80AC-6280EBF321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0F1E9F8-EAC6-468B-BCD0-2858CE8F90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91C9F99-21B3-49FF-87F7-3955722F82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A334A-EF9C-4915-BC0E-09F4AC8EE43C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A51ED5-AA69-4C81-8799-94FEEB97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6AE7B73-87B9-4D54-B6D0-AE7714ACC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63D71-446F-4528-A08F-971F19EE6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622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4BD721-0272-4F63-994B-57D1F67B7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46FAE97-D9CE-4CDF-8B50-EA3B2BD006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6A66E2F-67E1-4B45-A4D8-6F28411F0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A334A-EF9C-4915-BC0E-09F4AC8EE43C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E6B7F9F-C4AB-4E93-BE70-BE6FB3A26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1BCAF7D-E602-4914-AB0F-FBB881852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63D71-446F-4528-A08F-971F19EE6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6189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55DD5E-FD72-443D-8DCA-394171859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39AE1AA-A0E6-4A65-9792-A319018654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DC65EA3-A70C-4EC4-AD48-D21A00EF46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F7C17EF-AF67-43D0-A2A5-7361B0665F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A334A-EF9C-4915-BC0E-09F4AC8EE43C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F8A598A-EF2B-4893-ABC4-2C1974A705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AA6AE13-A5AA-44F3-9314-A1FE43FF7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63D71-446F-4528-A08F-971F19EE6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758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9F8BEE-B990-4E12-AA9D-BF1FE2D28B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903FC71-96DE-4CA1-8384-4766C6C048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C2967C5-D14D-457E-9B2E-4DA478A66D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AE2458C-E671-4752-979A-55A2606E0B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D4CD7BD-180D-42E4-A50F-5412193072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0C1C868-734E-40C3-8E0B-BEE19B49B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A334A-EF9C-4915-BC0E-09F4AC8EE43C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8C521C6-0F9E-4003-B60A-5F568722FD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64517AB-305D-4C00-AD6C-2931302B9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63D71-446F-4528-A08F-971F19EE6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282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C3E844-523E-48F3-9767-08E859FAA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9F30FD9-1006-492E-A243-EF7CFB3B9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A334A-EF9C-4915-BC0E-09F4AC8EE43C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C1C3D46-F8CD-4228-B2C7-13091DAC92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0C43381-8DF3-442A-8CA0-23879B82A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63D71-446F-4528-A08F-971F19EE6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6556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B720521-1F9B-436B-B936-FC10276D1F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A334A-EF9C-4915-BC0E-09F4AC8EE43C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4715663-2BB7-428E-BF43-759E80640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2970BC3-DB81-43A7-B7BD-A49A602E3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63D71-446F-4528-A08F-971F19EE6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9455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3E40C8-3016-4857-832C-42735C4D37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6FE9ACF-AB21-4C66-9E43-0E77E2A461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E9F6303-E8D4-4B79-8908-111846963E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D05FCC8-6C2B-458A-A38D-8876027F9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A334A-EF9C-4915-BC0E-09F4AC8EE43C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BF4530A-70E8-46B1-88E3-135FA0E84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C96AB27-ED6E-41EA-BEE2-49B8E01C0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63D71-446F-4528-A08F-971F19EE6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673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C6525B-EBC8-4356-A4E9-BFC15D368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C55E9AB-5C88-4E9C-84B6-A255090389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2BD93C6-2FA2-48EE-9E9A-3C90252E30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4484D29-1FA4-410B-9EEA-93893F4B93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A334A-EF9C-4915-BC0E-09F4AC8EE43C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866A4D9-CB13-4430-ACA5-FDF096B32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38AEACE-5024-4568-B380-BBED51FE8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63D71-446F-4528-A08F-971F19EE6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4735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86B296-7FA0-43C8-9700-1250C801FF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BCBDBCD-7407-4F10-A5B9-50AB8C5DE2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60D8AFB-BFE0-4F21-BF19-08AA1BA35B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A334A-EF9C-4915-BC0E-09F4AC8EE43C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145A1E3-8ADF-4EE0-A881-09076A1B8D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13D244E-45C3-489A-9E05-6BF791F94A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A63D71-446F-4528-A08F-971F19EE6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655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ito.edu.ru/2005/Moscow/V/V-0-5950.html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75F91AC-2E34-4D1B-BB10-109A91F03E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9C82F6-8EA8-4758-9A97-336051A7C9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66121" y="1175371"/>
            <a:ext cx="9144000" cy="2387600"/>
          </a:xfrm>
        </p:spPr>
        <p:txBody>
          <a:bodyPr>
            <a:noAutofit/>
          </a:bodyPr>
          <a:lstStyle/>
          <a:p>
            <a:r>
              <a:rPr lang="ru-RU" sz="4800" dirty="0">
                <a:latin typeface="Gill Sans Nova Ultra Bold" panose="020B0B02020104020203" pitchFamily="34" charset="0"/>
              </a:rPr>
              <a:t>Возможности Интернета в обучении детей с ОВЗ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2A31523-83F0-498C-8142-E10361B8C3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05530" y="4065863"/>
            <a:ext cx="4161183" cy="2546971"/>
          </a:xfrm>
        </p:spPr>
        <p:txBody>
          <a:bodyPr>
            <a:normAutofit fontScale="92500"/>
          </a:bodyPr>
          <a:lstStyle/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информатики </a:t>
            </a:r>
          </a:p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математики</a:t>
            </a:r>
          </a:p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«Казацкая СОШ </a:t>
            </a:r>
          </a:p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Яковлевского городского округа»</a:t>
            </a:r>
          </a:p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Сидорова М.Е.</a:t>
            </a:r>
          </a:p>
        </p:txBody>
      </p:sp>
    </p:spTree>
    <p:extLst>
      <p:ext uri="{BB962C8B-B14F-4D97-AF65-F5344CB8AC3E}">
        <p14:creationId xmlns:p14="http://schemas.microsoft.com/office/powerpoint/2010/main" val="22989441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E621327-ECC4-42DC-BB55-F0BACF114D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C757F8-EC3D-4575-AAB3-03995ED26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5278" y="25003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latin typeface="Gill Sans Nova Ultra Bold" panose="020B0B02020104020203" pitchFamily="34" charset="0"/>
              </a:rPr>
              <a:t>Возможности Интернета </a:t>
            </a:r>
            <a:br>
              <a:rPr lang="ru-RU" sz="3600" dirty="0">
                <a:latin typeface="Gill Sans Nova Ultra Bold" panose="020B0B02020104020203" pitchFamily="34" charset="0"/>
              </a:rPr>
            </a:br>
            <a:r>
              <a:rPr lang="ru-RU" sz="3600" dirty="0">
                <a:latin typeface="Gill Sans Nova Ultra Bold" panose="020B0B02020104020203" pitchFamily="34" charset="0"/>
              </a:rPr>
              <a:t>для детей с ОВЗ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1BB0718-C554-4D14-A404-0E60782A2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5278" y="2773808"/>
            <a:ext cx="6013174" cy="2250868"/>
          </a:xfrm>
        </p:spPr>
        <p:txBody>
          <a:bodyPr/>
          <a:lstStyle/>
          <a:p>
            <a:pPr marL="0" indent="0" algn="ctr">
              <a:buNone/>
            </a:pP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Трудовая деятельность</a:t>
            </a: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(занятость в области разработки программного обеспечения, интернет-проекты, дизайн, программирование)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0480640-343F-420D-BF0D-C34BB47EC3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8284" y="1652239"/>
            <a:ext cx="3336369" cy="4494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7050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E621327-ECC4-42DC-BB55-F0BACF114D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C757F8-EC3D-4575-AAB3-03995ED26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5278" y="25003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latin typeface="Gill Sans Nova Ultra Bold" panose="020B0B02020104020203" pitchFamily="34" charset="0"/>
              </a:rPr>
              <a:t>Возможности Интернета </a:t>
            </a:r>
            <a:br>
              <a:rPr lang="ru-RU" sz="3600" dirty="0">
                <a:latin typeface="Gill Sans Nova Ultra Bold" panose="020B0B02020104020203" pitchFamily="34" charset="0"/>
              </a:rPr>
            </a:br>
            <a:r>
              <a:rPr lang="ru-RU" sz="3600" dirty="0">
                <a:latin typeface="Gill Sans Nova Ultra Bold" panose="020B0B02020104020203" pitchFamily="34" charset="0"/>
              </a:rPr>
              <a:t>для детей с ОВЗ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1BB0718-C554-4D14-A404-0E60782A2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5278" y="2544417"/>
            <a:ext cx="5257800" cy="3632546"/>
          </a:xfrm>
        </p:spPr>
        <p:txBody>
          <a:bodyPr/>
          <a:lstStyle/>
          <a:p>
            <a:pPr marL="0" indent="0" algn="ctr">
              <a:buNone/>
            </a:pP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Интернет-сообщества </a:t>
            </a: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(профессиональные сообщества, сообщества прямого общения, сообщества по увлечениям, гендерные сообщества)</a:t>
            </a:r>
          </a:p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A882A8E-57A7-443E-B8A8-79D0229129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3078" y="1983360"/>
            <a:ext cx="5429638" cy="3514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43099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E6A7B34-7D78-4225-A582-65B8682476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C2933403-BE86-47A8-9A4D-37C56F448A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98373" y="1133199"/>
            <a:ext cx="10515600" cy="1831975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Интернета, информационно-коммуникационных технологий, технологий дистанционного обучения является эффективным решением проблемы образования и социализации детей с ограниченными возможностями здоровья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0ABA134-40F4-49EE-A160-7F6948A6433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48" t="6570" r="11401"/>
          <a:stretch/>
        </p:blipFill>
        <p:spPr>
          <a:xfrm>
            <a:off x="2769704" y="2965174"/>
            <a:ext cx="7460974" cy="3873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5667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0567C76-9109-429D-97E5-B8B28C853F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B1CF5F-DCD1-446C-B042-AE33B8B08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9463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Gill Sans Nova Ultra Bold" panose="020B0B02020104020203" pitchFamily="34" charset="0"/>
              </a:rPr>
              <a:t>Источники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DD82440-C569-4537-9851-F70630A945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4330" y="1338470"/>
            <a:ext cx="9859618" cy="5519530"/>
          </a:xfrm>
        </p:spPr>
        <p:txBody>
          <a:bodyPr>
            <a:normAutofit fontScale="62500" lnSpcReduction="2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Альминдеров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В.В. Особенности использования компьютерных и интернет-технологий в поддержке одаренных детей и детей, имеющие ограниченные возможности здоровья [электронный ресурс] / В.В.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Альминдеров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А.В.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Альминдерова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- Режим доступа: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http://ito.edu.ru/2005/Moscow/V/V-0-5950.html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Айшервуд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М.М. Полноценная жизнь инвалида / Пер. с англ. – М.: Педагогика, 1991.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Андриянова Е.А., Гришечкина Н.В. Проблемы формирования системы электронного здравоохранения в России // Здравоохранение Российской Федерации. – 2012. – № 6. – С. 27-30.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Горнов Д., Ермолаева Е.В. Социальные сети как пространство взаимодействия субъектов медицины // Бюллетень медицинских интернет-конференций. – 2016. – Т. 6. – № 1. – С. 125.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Ермолаева Е.В., Павлова Л.А. Перспективы развития электронных образовательных технологий в медицинских вузах / Формирование электронной культуры в процессе непрерывного образования: проблемы и перспективы: сборник научных трудов участников Ежегодной Международной междисциплинарной конференции. – СПб, 2016. – С. 88-93.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Живайкина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А.А. Кузнецова М.Н. Интеракция больных с нарушениями психического здоровья на платформе Интернета // Бюллетень медицинских Интернет-конференций. – 2016. – Т. 6. – №1. – С.184-187.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Калабеков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И.Г. Российские реформы в цифрах и фактах. – М.: РУСАКИ,   2010.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Кром И.Л., Андриянова Е.А.,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Дорогойкин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Д.Л. Пространственный подход к анализу социализации лиц в условиях соматических ограничений (обзор) // Саратовский научно-медицинский журнал. – 2012. – Т. 8. – № 1. – С. 122-128.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7324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75F91AC-2E34-4D1B-BB10-109A91F03E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9C82F6-8EA8-4758-9A97-336051A7C9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82288" y="412853"/>
            <a:ext cx="9144000" cy="1013791"/>
          </a:xfrm>
        </p:spPr>
        <p:txBody>
          <a:bodyPr/>
          <a:lstStyle/>
          <a:p>
            <a:r>
              <a:rPr lang="ru-RU" dirty="0">
                <a:latin typeface="Gill Sans Nova Ultra Bold" panose="020B0B02020104020203" pitchFamily="34" charset="0"/>
              </a:rPr>
              <a:t>Ребенок с ОВЗ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2A31523-83F0-498C-8142-E10361B8C3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73355" y="1640715"/>
            <a:ext cx="8627165" cy="2959825"/>
          </a:xfrm>
        </p:spPr>
        <p:txBody>
          <a:bodyPr>
            <a:normAutofit/>
          </a:bodyPr>
          <a:lstStyle/>
          <a:p>
            <a:pPr algn="just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Дети с ограниченными возможностями здоровья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(ОВЗ) - дети в возрасте от 0 до 18 лет с физическими и (или) психическими недостатками, имеющие ограничение жизнедеятельности, обусловленное врожденными, наследственными, приобретенными заболеваниями или последствиями травм, подтвержденными в установленном порядке.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BE2BA1A-B65D-4589-B2DC-D0D58BBF06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0420" y="4200939"/>
            <a:ext cx="4060910" cy="2564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804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7E04ED1-B56B-4F8C-A89F-2819F99FA7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4EB0BF-4C44-4FD6-A74B-0701DACA6F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2938" y="365125"/>
            <a:ext cx="10200861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latin typeface="Gill Sans Nova Ultra Bold" panose="020B0B02020104020203" pitchFamily="34" charset="0"/>
              </a:rPr>
              <a:t>Категории детей </a:t>
            </a:r>
            <a:br>
              <a:rPr lang="ru-RU" sz="4000" dirty="0">
                <a:latin typeface="Gill Sans Nova Ultra Bold" panose="020B0B02020104020203" pitchFamily="34" charset="0"/>
              </a:rPr>
            </a:br>
            <a:r>
              <a:rPr lang="ru-RU" sz="4000" dirty="0">
                <a:latin typeface="Gill Sans Nova Ultra Bold" panose="020B0B02020104020203" pitchFamily="34" charset="0"/>
              </a:rPr>
              <a:t>с нарушением развития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7FDDA729-6A90-4FA0-876E-EDEDE9FF529A}"/>
              </a:ext>
            </a:extLst>
          </p:cNvPr>
          <p:cNvSpPr/>
          <p:nvPr/>
        </p:nvSpPr>
        <p:spPr>
          <a:xfrm>
            <a:off x="1775791" y="1802296"/>
            <a:ext cx="3551583" cy="75537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i="1" dirty="0"/>
              <a:t>Дети с нарушениями слуха </a:t>
            </a:r>
            <a:endParaRPr lang="ru-RU" dirty="0"/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1D3BEE80-5C27-44EE-8FB8-9B6CCEFF55E7}"/>
              </a:ext>
            </a:extLst>
          </p:cNvPr>
          <p:cNvSpPr/>
          <p:nvPr/>
        </p:nvSpPr>
        <p:spPr>
          <a:xfrm>
            <a:off x="1775791" y="2914443"/>
            <a:ext cx="3551583" cy="75537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i="1" dirty="0"/>
              <a:t>Дети с нарушениями зрения </a:t>
            </a:r>
            <a:endParaRPr lang="ru-RU" dirty="0"/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A0719234-FDF6-40E1-93F7-7360AED00B2E}"/>
              </a:ext>
            </a:extLst>
          </p:cNvPr>
          <p:cNvSpPr/>
          <p:nvPr/>
        </p:nvSpPr>
        <p:spPr>
          <a:xfrm>
            <a:off x="1775790" y="4136438"/>
            <a:ext cx="3551583" cy="75537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i="1" dirty="0"/>
              <a:t>Дети с нарушениями опорно-двигательного аппарата</a:t>
            </a:r>
            <a:endParaRPr lang="ru-RU" dirty="0"/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A975F0D2-B74D-4BB9-9F95-CC76E8936316}"/>
              </a:ext>
            </a:extLst>
          </p:cNvPr>
          <p:cNvSpPr/>
          <p:nvPr/>
        </p:nvSpPr>
        <p:spPr>
          <a:xfrm>
            <a:off x="1775789" y="5358433"/>
            <a:ext cx="3551583" cy="75537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i="1" dirty="0"/>
              <a:t>Дети с тяжелыми нарушениями речи</a:t>
            </a:r>
            <a:endParaRPr lang="ru-RU" dirty="0"/>
          </a:p>
        </p:txBody>
      </p:sp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id="{F963577A-A0FF-4BDE-B600-16024E0AC48C}"/>
              </a:ext>
            </a:extLst>
          </p:cNvPr>
          <p:cNvSpPr/>
          <p:nvPr/>
        </p:nvSpPr>
        <p:spPr>
          <a:xfrm>
            <a:off x="6506817" y="1780502"/>
            <a:ext cx="3551583" cy="75537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i="1" dirty="0"/>
              <a:t>Дети с задержкой психического развития</a:t>
            </a:r>
            <a:endParaRPr lang="ru-RU" dirty="0"/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A0DC1D8E-4F99-4BD4-88FB-3F08CEF18346}"/>
              </a:ext>
            </a:extLst>
          </p:cNvPr>
          <p:cNvSpPr/>
          <p:nvPr/>
        </p:nvSpPr>
        <p:spPr>
          <a:xfrm>
            <a:off x="6506817" y="2914443"/>
            <a:ext cx="3551583" cy="75537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i="1" dirty="0"/>
              <a:t>Дети с нарушениями интеллектуального развития</a:t>
            </a:r>
            <a:endParaRPr lang="ru-RU" dirty="0"/>
          </a:p>
        </p:txBody>
      </p:sp>
      <p:sp>
        <p:nvSpPr>
          <p:cNvPr id="13" name="Прямоугольник: скругленные углы 12">
            <a:extLst>
              <a:ext uri="{FF2B5EF4-FFF2-40B4-BE49-F238E27FC236}">
                <a16:creationId xmlns:a16="http://schemas.microsoft.com/office/drawing/2014/main" id="{CE06637A-FDC8-4FF4-9483-3B8622FB76A9}"/>
              </a:ext>
            </a:extLst>
          </p:cNvPr>
          <p:cNvSpPr/>
          <p:nvPr/>
        </p:nvSpPr>
        <p:spPr>
          <a:xfrm>
            <a:off x="6506817" y="4130847"/>
            <a:ext cx="3551583" cy="75537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i="1" dirty="0"/>
              <a:t>Дети с нарушениями эмоционально-волевой сферы</a:t>
            </a:r>
            <a:r>
              <a:rPr lang="ru-RU" dirty="0"/>
              <a:t> </a:t>
            </a:r>
          </a:p>
        </p:txBody>
      </p:sp>
      <p:sp>
        <p:nvSpPr>
          <p:cNvPr id="14" name="Прямоугольник: скругленные углы 13">
            <a:extLst>
              <a:ext uri="{FF2B5EF4-FFF2-40B4-BE49-F238E27FC236}">
                <a16:creationId xmlns:a16="http://schemas.microsoft.com/office/drawing/2014/main" id="{8BF8D30D-9FE9-4385-9809-D5B95EB60056}"/>
              </a:ext>
            </a:extLst>
          </p:cNvPr>
          <p:cNvSpPr/>
          <p:nvPr/>
        </p:nvSpPr>
        <p:spPr>
          <a:xfrm>
            <a:off x="6506817" y="5310652"/>
            <a:ext cx="3551583" cy="75537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i="1" dirty="0"/>
              <a:t>Дети с комплексными нарушениями развития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606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8844A65-50EB-48AC-A777-75DB3FF652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61E008-38B6-43E3-97EC-E35D98DCD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8287" y="25003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latin typeface="Gill Sans Nova Ultra Bold" panose="020B0B02020104020203" pitchFamily="34" charset="0"/>
              </a:rPr>
              <a:t>Особые образовательные потребности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507A08-41D6-43E6-B77F-566C7B6683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0348" y="1825625"/>
            <a:ext cx="9233452" cy="4351338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потребности в условиях, необходимых для оптимальной реализации когнитивных, энергетических и эмоционально-волевых возможностей ребенка с ОВЗ в процессе обучения.</a:t>
            </a:r>
          </a:p>
          <a:p>
            <a:pPr lvl="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Когнитивные (познавательная сфера) составляющие – это владение мыслительными операциями, возможности восприятия и памяти (запечатление и сохранение воспринятой информации), активный и пассивный словарь и накопленные знания и представления об окружающем мире.</a:t>
            </a:r>
          </a:p>
          <a:p>
            <a:pPr lvl="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Энергетические составляющие - умственная активность и работоспособность.</a:t>
            </a:r>
          </a:p>
          <a:p>
            <a:pPr lvl="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Эмоционально-волевая сфера – направленность активности ребенка, его познавательная мотивация, а также возможности сосредоточения и удержания внимания.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68915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0548CFA-39FF-4F55-8162-C35017415B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F46DAB-8999-471B-9289-F7BE591B9E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178025"/>
            <a:ext cx="10515600" cy="929412"/>
          </a:xfrm>
        </p:spPr>
        <p:txBody>
          <a:bodyPr>
            <a:normAutofit/>
          </a:bodyPr>
          <a:lstStyle/>
          <a:p>
            <a:pPr algn="ctr"/>
            <a:r>
              <a:rPr lang="ru-RU" sz="2700" dirty="0">
                <a:latin typeface="Gill Sans Nova Ultra Bold" panose="020B0B02020104020203" pitchFamily="34" charset="0"/>
              </a:rPr>
              <a:t>Закономерности нарушенного развития: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76F3C95-3D2F-45AE-BC14-05EDE424E2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8069" y="1285461"/>
            <a:ext cx="9554817" cy="5181600"/>
          </a:xfrm>
        </p:spPr>
        <p:txBody>
          <a:bodyPr>
            <a:normAutofit fontScale="92500" lnSpcReduction="20000"/>
          </a:bodyPr>
          <a:lstStyle/>
          <a:p>
            <a:pPr lvl="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трудностями взаимодействия с окружающей средой, прежде всего, с окружающими людьми,</a:t>
            </a:r>
          </a:p>
          <a:p>
            <a:pPr lvl="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нарушениями развития личности;</a:t>
            </a:r>
          </a:p>
          <a:p>
            <a:pPr lvl="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меньшей скоростью приема и переработки сенсорной информации;</a:t>
            </a:r>
          </a:p>
          <a:p>
            <a:pPr lvl="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меньшим объемом информации,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запечатляемым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сохраняющимся в памяти;</a:t>
            </a:r>
          </a:p>
          <a:p>
            <a:pPr lvl="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недостатками словесного опосредствования (например, затруднениями в формировании словесных обобщений и в номинации объектов);</a:t>
            </a:r>
          </a:p>
          <a:p>
            <a:pPr lvl="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недостатками развития произвольных движений (отставание, замедленность, трудности координации);</a:t>
            </a:r>
          </a:p>
          <a:p>
            <a:pPr lvl="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замедленным темпом психического развития в целом;</a:t>
            </a:r>
          </a:p>
          <a:p>
            <a:pPr lvl="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повышенной утомляемостью, высокой истощаемостью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5403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E8BB6DD-7100-47A7-81C0-E8C9887DFB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B064D8-4C74-416F-ADAF-C1A4F5DE42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3256" y="25003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latin typeface="Gill Sans Nova Ultra Bold" panose="020B0B02020104020203" pitchFamily="34" charset="0"/>
              </a:rPr>
              <a:t>Формы обучения детей с ОВЗ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EC27C4B-C68B-440B-BA24-37F49F16AC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8313" y="1825625"/>
            <a:ext cx="9445486" cy="4351338"/>
          </a:xfrm>
        </p:spPr>
        <p:txBody>
          <a:bodyPr/>
          <a:lstStyle/>
          <a:p>
            <a:pPr marL="514350" indent="-514350" algn="just">
              <a:buFont typeface="+mj-lt"/>
              <a:buAutoNum type="arabicPeriod"/>
            </a:pP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Инклюзия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(класс с инклюзивным обучением в школе, полная форма обучения, частичная форма обучения и точечная форма обучения)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обучение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(общая программа, вспомогательная программа)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Заочное семейное обучение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(экстернат)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Школы надомного обучения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(дистанционное обучение)</a:t>
            </a:r>
          </a:p>
        </p:txBody>
      </p:sp>
    </p:spTree>
    <p:extLst>
      <p:ext uri="{BB962C8B-B14F-4D97-AF65-F5344CB8AC3E}">
        <p14:creationId xmlns:p14="http://schemas.microsoft.com/office/powerpoint/2010/main" val="9636421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E621327-ECC4-42DC-BB55-F0BACF114D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C757F8-EC3D-4575-AAB3-03995ED26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5278" y="25003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latin typeface="Gill Sans Nova Ultra Bold" panose="020B0B02020104020203" pitchFamily="34" charset="0"/>
              </a:rPr>
              <a:t>Возможности Интернета </a:t>
            </a:r>
            <a:br>
              <a:rPr lang="ru-RU" sz="3600" dirty="0">
                <a:latin typeface="Gill Sans Nova Ultra Bold" panose="020B0B02020104020203" pitchFamily="34" charset="0"/>
              </a:rPr>
            </a:br>
            <a:r>
              <a:rPr lang="ru-RU" sz="3600" dirty="0">
                <a:latin typeface="Gill Sans Nova Ultra Bold" panose="020B0B02020104020203" pitchFamily="34" charset="0"/>
              </a:rPr>
              <a:t>для детей с ОВЗ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1BB0718-C554-4D14-A404-0E60782A2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774" y="2705495"/>
            <a:ext cx="7921487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Общение </a:t>
            </a: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(социальные сети, знакомства, </a:t>
            </a: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форумы, чаты, электронная почта)</a:t>
            </a:r>
          </a:p>
          <a:p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A659178-8532-4AF8-9E30-280C1DA477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6489" y="2175167"/>
            <a:ext cx="4969737" cy="3314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0785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E621327-ECC4-42DC-BB55-F0BACF114D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C757F8-EC3D-4575-AAB3-03995ED26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5278" y="25003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latin typeface="Gill Sans Nova Ultra Bold" panose="020B0B02020104020203" pitchFamily="34" charset="0"/>
              </a:rPr>
              <a:t>Возможности Интернета </a:t>
            </a:r>
            <a:br>
              <a:rPr lang="ru-RU" sz="3600" dirty="0">
                <a:latin typeface="Gill Sans Nova Ultra Bold" panose="020B0B02020104020203" pitchFamily="34" charset="0"/>
              </a:rPr>
            </a:br>
            <a:r>
              <a:rPr lang="ru-RU" sz="3600" dirty="0">
                <a:latin typeface="Gill Sans Nova Ultra Bold" panose="020B0B02020104020203" pitchFamily="34" charset="0"/>
              </a:rPr>
              <a:t>для детей с ОВЗ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1BB0718-C554-4D14-A404-0E60782A2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3818" y="2506662"/>
            <a:ext cx="5430078" cy="4351338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 </a:t>
            </a:r>
          </a:p>
          <a:p>
            <a:pPr marL="0" indent="0" algn="ct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(дистанционное обучение)</a:t>
            </a:r>
          </a:p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37BD7FA-A5D0-41EF-BC45-AA0755FBE6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3274" y="2007259"/>
            <a:ext cx="4626935" cy="3086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4027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E621327-ECC4-42DC-BB55-F0BACF114D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C757F8-EC3D-4575-AAB3-03995ED26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5278" y="25003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latin typeface="Gill Sans Nova Ultra Bold" panose="020B0B02020104020203" pitchFamily="34" charset="0"/>
              </a:rPr>
              <a:t>Возможности Интернета </a:t>
            </a:r>
            <a:br>
              <a:rPr lang="ru-RU" sz="3600" dirty="0">
                <a:latin typeface="Gill Sans Nova Ultra Bold" panose="020B0B02020104020203" pitchFamily="34" charset="0"/>
              </a:rPr>
            </a:br>
            <a:r>
              <a:rPr lang="ru-RU" sz="3600" dirty="0">
                <a:latin typeface="Gill Sans Nova Ultra Bold" panose="020B0B02020104020203" pitchFamily="34" charset="0"/>
              </a:rPr>
              <a:t>для детей с ОВЗ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1BB0718-C554-4D14-A404-0E60782A2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4994" y="2256631"/>
            <a:ext cx="5377070" cy="4351338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29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 информации </a:t>
            </a:r>
          </a:p>
          <a:p>
            <a:pPr marL="0" indent="0" algn="ctr"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(новости, виртуальные библиотеки, архивы, статья, рефераты, публикации научного характера и т.д.) </a:t>
            </a:r>
          </a:p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70A4AE9-2486-4951-9C23-D0BB1ABA9E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5992" y="2256631"/>
            <a:ext cx="485208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14857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649</Words>
  <Application>Microsoft Office PowerPoint</Application>
  <PresentationFormat>Широкоэкранный</PresentationFormat>
  <Paragraphs>65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Gill Sans Nova Ultra Bold</vt:lpstr>
      <vt:lpstr>Times New Roman</vt:lpstr>
      <vt:lpstr>Тема Office</vt:lpstr>
      <vt:lpstr>Возможности Интернета в обучении детей с ОВЗ</vt:lpstr>
      <vt:lpstr>Ребенок с ОВЗ</vt:lpstr>
      <vt:lpstr>Категории детей  с нарушением развития</vt:lpstr>
      <vt:lpstr>Особые образовательные потребности </vt:lpstr>
      <vt:lpstr>Закономерности нарушенного развития:</vt:lpstr>
      <vt:lpstr>Формы обучения детей с ОВЗ</vt:lpstr>
      <vt:lpstr>Возможности Интернета  для детей с ОВЗ</vt:lpstr>
      <vt:lpstr>Возможности Интернета  для детей с ОВЗ</vt:lpstr>
      <vt:lpstr>Возможности Интернета  для детей с ОВЗ</vt:lpstr>
      <vt:lpstr>Возможности Интернета  для детей с ОВЗ</vt:lpstr>
      <vt:lpstr>Возможности Интернета  для детей с ОВЗ</vt:lpstr>
      <vt:lpstr>Презентация PowerPoint</vt:lpstr>
      <vt:lpstr>Источники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Возможности Интернета в обучении детей с ОВЗ</dc:title>
  <dc:creator>Марина Сидорова</dc:creator>
  <cp:lastModifiedBy>Марина Сидорова</cp:lastModifiedBy>
  <cp:revision>14</cp:revision>
  <dcterms:created xsi:type="dcterms:W3CDTF">2019-05-15T15:11:42Z</dcterms:created>
  <dcterms:modified xsi:type="dcterms:W3CDTF">2019-05-15T16:58:32Z</dcterms:modified>
</cp:coreProperties>
</file>