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5"/>
  </p:notesMasterIdLst>
  <p:sldIdLst>
    <p:sldId id="282" r:id="rId2"/>
    <p:sldId id="298" r:id="rId3"/>
    <p:sldId id="293" r:id="rId4"/>
    <p:sldId id="287" r:id="rId5"/>
    <p:sldId id="284" r:id="rId6"/>
    <p:sldId id="275" r:id="rId7"/>
    <p:sldId id="289" r:id="rId8"/>
    <p:sldId id="290" r:id="rId9"/>
    <p:sldId id="299" r:id="rId10"/>
    <p:sldId id="291" r:id="rId11"/>
    <p:sldId id="292" r:id="rId12"/>
    <p:sldId id="294" r:id="rId13"/>
    <p:sldId id="296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2" d="100"/>
          <a:sy n="42" d="100"/>
        </p:scale>
        <p:origin x="1512" y="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07A34A-176D-4F98-A51F-8306435D0A04}" type="datetimeFigureOut">
              <a:rPr lang="ru-RU" smtClean="0"/>
              <a:t>13.11.2020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630AF1-EFF6-4F57-9B7D-1F872478D0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17464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630AF1-EFF6-4F57-9B7D-1F872478D06C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19967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altLang="ru-RU" smtClean="0"/>
              <a:t>В соответствии с психологическим аспектом каждое активное занятие развивает у детей основные психические функции: восприятие, мышление, речь, чувствование, эмоции, а также формирует мотивацию на свершение добрых дел, на работу в группе и совместное достижение значимых результатов. </a:t>
            </a:r>
          </a:p>
          <a:p>
            <a:pPr eaLnBrk="1" hangingPunct="1">
              <a:spcBef>
                <a:spcPct val="0"/>
              </a:spcBef>
            </a:pPr>
            <a:r>
              <a:rPr lang="ru-RU" altLang="ru-RU" smtClean="0"/>
              <a:t>Система активных занятий, заложенных в программе,  обеспечивает полноценное психическое развитие дошкольников, даёт возможность более эффективно организовать их образовательную деятельность. Активные занятия обеспечивают положительный опыт общения, создают благоприятный эмоциональный микроклимат в группе. </a:t>
            </a:r>
          </a:p>
          <a:p>
            <a:pPr eaLnBrk="1" hangingPunct="1">
              <a:spcBef>
                <a:spcPct val="0"/>
              </a:spcBef>
            </a:pPr>
            <a:r>
              <a:rPr lang="ru-RU" altLang="ru-RU" smtClean="0"/>
              <a:t>Уникальность активных занятий с детьми в том, что они создают основу для реализации личностно – ориентированного общения  педагога с детьми и обеспечивают единство рационального и эмоционального в психическом развитии ребёнка. Занятия снижают чувство социальной изолированности, формируют доверие к людям, ресурс успеха, создают условия для взаимопонимания в образовательном процессе, позволяют избежать прямой назидательности, представить значимую информацию виде метафоры (сказки, былины, сказа, пословицы, образного выражения и т.д.), так как это отвечает особенностям мышления детей дошкольного возраста. </a:t>
            </a:r>
          </a:p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1946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617C0670-10D4-4C65-88D8-8FB03B3B62DC}" type="slidenum">
              <a:rPr lang="ru-RU" altLang="ru-RU"/>
              <a:pPr/>
              <a:t>6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66724045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DC9213-8BEA-49A5-8817-538ECC436855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30295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13.11.2020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13.11.2020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13.11.2020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13.11.2020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13.11.2020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13.11.2020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1000" y="404664"/>
            <a:ext cx="8458200" cy="4896544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sz="3200" b="1" dirty="0">
                <a:latin typeface="Cambria" panose="02040503050406030204" pitchFamily="18" charset="0"/>
                <a:ea typeface="Cambria" panose="02040503050406030204" pitchFamily="18" charset="0"/>
              </a:rPr>
              <a:t>Установочное заседание</a:t>
            </a:r>
          </a:p>
          <a:p>
            <a:pPr algn="ctr"/>
            <a:r>
              <a:rPr lang="ru-RU" sz="3200" b="1" dirty="0">
                <a:latin typeface="Cambria" panose="02040503050406030204" pitchFamily="18" charset="0"/>
                <a:ea typeface="Cambria" panose="02040503050406030204" pitchFamily="18" charset="0"/>
              </a:rPr>
              <a:t>Анализ работы МО за 2019- 2020 учебный год. «Теоретические основы АФО</a:t>
            </a:r>
            <a:r>
              <a:rPr lang="ru-RU" sz="3200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»</a:t>
            </a:r>
          </a:p>
          <a:p>
            <a:pPr algn="ctr"/>
            <a:endParaRPr lang="ru-RU" sz="3200" b="1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algn="ctr"/>
            <a:endParaRPr lang="ru-RU" sz="2800" b="1" dirty="0" smtClean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algn="r"/>
            <a:r>
              <a:rPr lang="ru-RU" sz="2000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Руководитель РМО «Молодых специалистов»</a:t>
            </a:r>
          </a:p>
          <a:p>
            <a:pPr algn="r"/>
            <a:r>
              <a:rPr lang="ru-RU" sz="2000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 Сизякина Н.А.,</a:t>
            </a:r>
          </a:p>
          <a:p>
            <a:pPr algn="r"/>
            <a:r>
              <a:rPr lang="ru-RU" sz="2000" b="1" dirty="0">
                <a:latin typeface="Cambria" panose="02040503050406030204" pitchFamily="18" charset="0"/>
                <a:ea typeface="Cambria" panose="02040503050406030204" pitchFamily="18" charset="0"/>
              </a:rPr>
              <a:t>с</a:t>
            </a:r>
            <a:r>
              <a:rPr lang="ru-RU" sz="2000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тарший воспитатель МБДОУ д/с № 11 </a:t>
            </a:r>
          </a:p>
          <a:p>
            <a:pPr algn="r"/>
            <a:r>
              <a:rPr lang="ru-RU" sz="2000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«Красная Шапочка»</a:t>
            </a:r>
          </a:p>
          <a:p>
            <a:pPr algn="r"/>
            <a:endParaRPr lang="ru-RU" sz="2000" b="1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algn="ctr"/>
            <a:r>
              <a:rPr lang="ru-RU" sz="2000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2020-2021 учебный год</a:t>
            </a:r>
            <a:endParaRPr lang="ru-RU" sz="2000" b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0592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20688"/>
          </a:xfrm>
        </p:spPr>
        <p:txBody>
          <a:bodyPr>
            <a:normAutofit/>
          </a:bodyPr>
          <a:lstStyle/>
          <a:p>
            <a:pPr algn="ctr"/>
            <a:r>
              <a:rPr lang="ru-RU" sz="2800" b="1" cap="none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Candara" panose="020E0502030303020204" pitchFamily="34" charset="0"/>
              </a:rPr>
              <a:t>Анкета «Теоретические основы АФО»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620688"/>
            <a:ext cx="9252520" cy="6336704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Анкетирование проводится с целью определения компетентности участников РМО «Молодых специалистов» ДОУ АР в вопросах владения активными </a:t>
            </a:r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формами обучения (далее… АФО) в образовательной практике с воспитанниками ДОУ. Прошу Вас ответить на предложенные вопросы</a:t>
            </a:r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Ф.И.О педагога _________________________________________________________</a:t>
            </a:r>
          </a:p>
          <a:p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Дата </a:t>
            </a:r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заполнения </a:t>
            </a:r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____</a:t>
            </a:r>
            <a:r>
              <a:rPr lang="ru-RU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______________________</a:t>
            </a:r>
            <a:endParaRPr lang="ru-RU" sz="8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Какие </a:t>
            </a:r>
            <a:r>
              <a:rPr lang="ru-RU" sz="8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виды деятельности детей дошкольного возраста Вы знаете? </a:t>
            </a:r>
            <a:r>
              <a:rPr lang="ru-RU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____________________________________________________________________________________________________________________________________________________________________________________________________________</a:t>
            </a:r>
            <a:endParaRPr lang="ru-RU" sz="8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Какие </a:t>
            </a:r>
            <a:r>
              <a:rPr lang="ru-RU" sz="8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активные формы обучения Вы знаете?</a:t>
            </a:r>
          </a:p>
          <a:p>
            <a:r>
              <a:rPr lang="ru-RU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________________________________________________________________________________________________________________________________________</a:t>
            </a:r>
            <a:endParaRPr lang="ru-RU" sz="8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8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ru-RU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каким активным </a:t>
            </a:r>
            <a:r>
              <a:rPr lang="ru-RU" sz="8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формам обучения у Вас накоплен опыт работы, и Вы могли бы поделиться с коллегами?</a:t>
            </a:r>
            <a:r>
              <a:rPr lang="ru-RU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____________________________________________________________________</a:t>
            </a:r>
            <a:endParaRPr lang="ru-RU" sz="8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8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Дайте определение понятию «Ресурсный круг» </a:t>
            </a:r>
            <a:r>
              <a:rPr lang="ru-RU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-____________________________________________________________________</a:t>
            </a:r>
          </a:p>
          <a:p>
            <a:r>
              <a:rPr lang="ru-RU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5.Какие </a:t>
            </a:r>
            <a:r>
              <a:rPr lang="ru-RU" sz="8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обязательные условия работы в ресурсном круге Вы знаете? Перечислите пожалуйста правила участия в ресурсном </a:t>
            </a:r>
            <a:r>
              <a:rPr lang="ru-RU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круге:</a:t>
            </a:r>
            <a:endParaRPr lang="ru-RU" sz="8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____________________________________________________________________________________________________________________________________________________________________________________________________________</a:t>
            </a:r>
            <a:endParaRPr lang="ru-RU" sz="8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__________________________________________________</a:t>
            </a:r>
            <a:endParaRPr lang="ru-RU" sz="8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8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__________________________________________________</a:t>
            </a:r>
          </a:p>
          <a:p>
            <a:r>
              <a:rPr lang="ru-RU" sz="8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6. Перечислите виды ресурсного круга по образовательной направленности:</a:t>
            </a:r>
          </a:p>
          <a:p>
            <a:pPr lvl="0"/>
            <a:r>
              <a:rPr lang="ru-RU" sz="8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__________________________________________________</a:t>
            </a:r>
          </a:p>
          <a:p>
            <a:pPr lvl="0"/>
            <a:r>
              <a:rPr lang="ru-RU" sz="8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__________________________________________________</a:t>
            </a:r>
          </a:p>
          <a:p>
            <a:r>
              <a:rPr lang="ru-RU" sz="8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ru-RU" sz="8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7.  Отличительная особенность ресурсного круга от работы в круге. Перечислите этапы работы при проведении ресурсного круга:</a:t>
            </a:r>
          </a:p>
          <a:p>
            <a:pPr lvl="0"/>
            <a:r>
              <a:rPr lang="ru-RU" sz="8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_____________________________________;</a:t>
            </a:r>
          </a:p>
          <a:p>
            <a:pPr lvl="0"/>
            <a:r>
              <a:rPr lang="ru-RU" sz="8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_____________________________________;</a:t>
            </a:r>
          </a:p>
          <a:p>
            <a:pPr lvl="0"/>
            <a:r>
              <a:rPr lang="ru-RU" sz="8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_____________________________________;</a:t>
            </a:r>
          </a:p>
          <a:p>
            <a:r>
              <a:rPr lang="ru-RU" sz="8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ru-RU" sz="8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8. Что является отличительной особенностью оценивающего ресурсного круга от развивающего ресурсного круга?</a:t>
            </a:r>
          </a:p>
          <a:p>
            <a:r>
              <a:rPr lang="ru-RU" sz="8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________________________________________________________________________________________________________________________________________________________________________________________________________________________</a:t>
            </a:r>
          </a:p>
          <a:p>
            <a:r>
              <a:rPr lang="ru-RU" sz="8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9. Методикой ресурсного круга предусмотрено использование вопросов разного уровня сложности:</a:t>
            </a:r>
          </a:p>
          <a:p>
            <a:pPr lvl="0"/>
            <a:r>
              <a:rPr lang="ru-RU" sz="8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 какому уровню сложности относятся задания, направленные на творческий поиск_______________________________;</a:t>
            </a:r>
          </a:p>
          <a:p>
            <a:r>
              <a:rPr lang="ru-RU" sz="8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lvl="0"/>
            <a:r>
              <a:rPr lang="ru-RU" sz="8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 какому уровню сложности относятся задания на воспроизведение информации_____________________;</a:t>
            </a:r>
          </a:p>
          <a:p>
            <a:r>
              <a:rPr lang="ru-RU" sz="8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lvl="0"/>
            <a:r>
              <a:rPr lang="ru-RU" sz="8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 какому уровню сложности относятся задания на преобразование имеющихся знаний________________;</a:t>
            </a:r>
          </a:p>
          <a:p>
            <a:r>
              <a:rPr lang="ru-RU" sz="8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ru-RU" sz="8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участие в анкетировании!</a:t>
            </a:r>
          </a:p>
          <a:p>
            <a:r>
              <a:rPr lang="ru-RU" sz="8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ru-RU" sz="8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ru-RU" sz="8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ru-RU" sz="8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ru-RU" sz="8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0" indent="0">
              <a:buNone/>
            </a:pP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0971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9252520" cy="7173416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ru-RU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Перечислите виды ресурсного круга по форме проведения:</a:t>
            </a:r>
          </a:p>
          <a:p>
            <a:pPr lvl="0"/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__________________________________________________</a:t>
            </a:r>
            <a:endParaRPr lang="ru-RU" sz="7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__________________________________________________</a:t>
            </a:r>
          </a:p>
          <a:p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Перечислите виды ресурсного круга по образовательной направленности:</a:t>
            </a:r>
          </a:p>
          <a:p>
            <a:pPr lvl="0"/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__________________________________________________</a:t>
            </a:r>
          </a:p>
          <a:p>
            <a:pPr lvl="0"/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__________________________________________________</a:t>
            </a:r>
            <a:endParaRPr lang="ru-RU" sz="7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Отличительная особенность ресурсного круга от работы в круге. Перечислите этапы работы при проведении ресурсного круга:</a:t>
            </a:r>
          </a:p>
          <a:p>
            <a:pPr lvl="0"/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_____________________________________;</a:t>
            </a:r>
          </a:p>
          <a:p>
            <a:pPr lvl="0"/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_____________________________________;</a:t>
            </a:r>
          </a:p>
          <a:p>
            <a:pPr lvl="0"/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_____________________________________;</a:t>
            </a:r>
            <a:endParaRPr lang="ru-RU" sz="7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 является отличительной особенностью оценивающего ресурсного круга от развивающего ресурсного круга?</a:t>
            </a:r>
          </a:p>
          <a:p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____________________________________________________________________________________________________________________________________________________________________________________________________________</a:t>
            </a:r>
            <a:endParaRPr lang="ru-RU" sz="7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10. </a:t>
            </a:r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Методикой ресурсного круга предусмотрено использование вопросов разного уровня сложности:</a:t>
            </a:r>
          </a:p>
          <a:p>
            <a:pPr lvl="0"/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 какому уровню сложности относятся задания, направленные на творческий поиск_______________________________;</a:t>
            </a:r>
          </a:p>
          <a:p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lvl="0"/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 какому уровню сложности относятся задания на воспроизведение информации_____________________;</a:t>
            </a:r>
          </a:p>
          <a:p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lvl="0"/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 какому уровню сложности относятся задания на преобразование имеющихся знаний</a:t>
            </a:r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________________.            Спасибо </a:t>
            </a:r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участие в анкетировании!</a:t>
            </a:r>
          </a:p>
          <a:p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ru-RU" sz="6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ru-RU" sz="6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ru-RU" sz="6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ru-RU" sz="6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0" indent="0">
              <a:buNone/>
            </a:pPr>
            <a:endParaRPr lang="ru-RU" sz="6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6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6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9773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0"/>
            <a:ext cx="8928992" cy="692696"/>
          </a:xfrm>
        </p:spPr>
        <p:txBody>
          <a:bodyPr>
            <a:normAutofit/>
          </a:bodyPr>
          <a:lstStyle/>
          <a:p>
            <a:r>
              <a:rPr lang="ru-RU" sz="2400" b="1" cap="none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Candara" panose="020E0502030303020204" pitchFamily="34" charset="0"/>
                <a:ea typeface="Cambria" panose="02040503050406030204" pitchFamily="18" charset="0"/>
              </a:rPr>
              <a:t>План профессионального саморазвития молодых специалистов </a:t>
            </a:r>
            <a:endParaRPr lang="ru-RU" sz="2400" b="1" dirty="0">
              <a:latin typeface="Candara" panose="020E0502030303020204" pitchFamily="34" charset="0"/>
              <a:ea typeface="Cambria" panose="02040503050406030204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2773381510"/>
              </p:ext>
            </p:extLst>
          </p:nvPr>
        </p:nvGraphicFramePr>
        <p:xfrm>
          <a:off x="107504" y="692696"/>
          <a:ext cx="8928992" cy="629050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2484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6805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3148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Мероприятия</a:t>
                      </a:r>
                      <a:endParaRPr lang="ru-RU" sz="2000" b="1" i="1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1409" marR="514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Содержание работы</a:t>
                      </a:r>
                      <a:endParaRPr lang="ru-RU" sz="2000" b="1" i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1409" marR="51409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8875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 Самообучение</a:t>
                      </a:r>
                      <a:endParaRPr lang="ru-RU" sz="2000" b="0" i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1409" marR="51409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Изучение </a:t>
                      </a: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теории</a:t>
                      </a:r>
                      <a:r>
                        <a:rPr lang="ru-RU" sz="2000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по АФО </a:t>
                      </a: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(по списку - обязательно и далее по выбору)</a:t>
                      </a:r>
                      <a:endParaRPr lang="ru-RU" sz="2000" b="1" i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1409" marR="51409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6508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 Технологическая карта разработки</a:t>
                      </a:r>
                      <a:r>
                        <a:rPr lang="ru-RU" sz="2000" b="0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конспекта НОД (этапы, формулировка дополнительных вопросов)</a:t>
                      </a:r>
                      <a:endParaRPr lang="ru-RU" sz="2000" b="0" i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1409" marR="51409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Опыт</a:t>
                      </a:r>
                      <a:r>
                        <a:rPr lang="ru-RU" sz="2000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применения технологии ресурсного круга в различных видах детской деятельности</a:t>
                      </a:r>
                      <a:endParaRPr lang="ru-RU" sz="2000" b="1" i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1409" marR="51409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6234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 </a:t>
                      </a:r>
                      <a:r>
                        <a:rPr lang="ru-RU" sz="20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Участие в </a:t>
                      </a:r>
                      <a:r>
                        <a:rPr lang="ru-RU" sz="20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заседаниях</a:t>
                      </a:r>
                      <a:r>
                        <a:rPr lang="ru-RU" sz="2000" b="0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РМО молодых специалистов</a:t>
                      </a:r>
                      <a:endParaRPr lang="ru-RU" sz="2000" b="0" i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1409" marR="51409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Социальная презентация </a:t>
                      </a: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«Мои </a:t>
                      </a: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профессиональные достижения </a:t>
                      </a: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– 2020» </a:t>
                      </a: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 по результатам апробации </a:t>
                      </a: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технологии</a:t>
                      </a:r>
                      <a:r>
                        <a:rPr lang="ru-RU" sz="2000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ресурсного круга</a:t>
                      </a: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 </a:t>
                      </a:r>
                      <a:endParaRPr lang="ru-RU" sz="2000" b="1" i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1409" marR="51409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91151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8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4. Систематизация эффективных педагогических практик, методик, технологий обучения с целью трансляции педагогического опыта</a:t>
                      </a:r>
                      <a:endParaRPr lang="ru-RU" sz="2000" b="0" i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1409" marR="51409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Разработка планов самообразования с целью совершенствования педагогических практик, методик и технологий показанных</a:t>
                      </a:r>
                      <a:r>
                        <a:rPr kumimoji="0" lang="ru-RU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на заседаниях РМО</a:t>
                      </a:r>
                      <a:endParaRPr lang="ru-RU" sz="2000" b="1" i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1409" marR="51409" marT="0" marB="0"/>
                </a:tc>
                <a:extLst>
                  <a:ext uri="{0D108BD9-81ED-4DB2-BD59-A6C34878D82A}">
                    <a16:rowId xmlns:a16="http://schemas.microsoft.com/office/drawing/2014/main" val="313966257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35007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Благодарю за внимание!</a:t>
            </a:r>
          </a:p>
          <a:p>
            <a:pPr marL="0" indent="0" algn="ctr">
              <a:buNone/>
            </a:pPr>
            <a:endParaRPr lang="ru-RU" sz="4000" dirty="0"/>
          </a:p>
          <a:p>
            <a:pPr marL="0" indent="0" algn="ctr">
              <a:buNone/>
            </a:pP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ПРОДУКТИВНЫХ ИДЕЙ И УДОВЛЕТВОРЕННОСТИ СВОЕЙ РАБОТОЙ!!!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17438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523528"/>
          </a:xfrm>
        </p:spPr>
        <p:txBody>
          <a:bodyPr>
            <a:normAutofit fontScale="90000"/>
          </a:bodyPr>
          <a:lstStyle/>
          <a:p>
            <a:r>
              <a:rPr lang="ru-RU" b="1" cap="none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Candara" panose="020E0502030303020204" pitchFamily="34" charset="0"/>
              </a:rPr>
              <a:t>Отчет о работе РМО, выступления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1196752"/>
            <a:ext cx="8686800" cy="5328592"/>
          </a:xfrm>
        </p:spPr>
        <p:txBody>
          <a:bodyPr>
            <a:normAutofit fontScale="92500" lnSpcReduction="20000"/>
          </a:bodyPr>
          <a:lstStyle/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 методов мнемотехники при заучивании стихотворения Б. Беловой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«Веселая забота».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Демидова С.Н.,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воспитатель МБДОУ №11 </a:t>
            </a:r>
          </a:p>
          <a:p>
            <a:pPr marL="0" indent="0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Форма: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практикум</a:t>
            </a: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Технология ресурсного круга при проведении социальной презентации коллективного творческого дела «Веселый осенний концерт для друзей», возрастная группа - старшая. </a:t>
            </a:r>
          </a:p>
          <a:p>
            <a:pPr marL="0" indent="0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Сизякина Н.А.,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ст. воспитатель МБДОУ №.11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Форма: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мастер - класс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851630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6470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cap="none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Candara" panose="020E0502030303020204" pitchFamily="34" charset="0"/>
              </a:rPr>
              <a:t>План заседаний РМО «Молодых специалистов» </a:t>
            </a:r>
            <a:br>
              <a:rPr lang="ru-RU" sz="2800" b="1" cap="none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Candara" panose="020E0502030303020204" pitchFamily="34" charset="0"/>
              </a:rPr>
            </a:br>
            <a:r>
              <a:rPr lang="ru-RU" sz="2800" b="1" cap="none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Candara" panose="020E0502030303020204" pitchFamily="34" charset="0"/>
              </a:rPr>
              <a:t>на 2020-2021 учебный год</a:t>
            </a:r>
            <a:endParaRPr lang="ru-RU" sz="28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9556807"/>
              </p:ext>
            </p:extLst>
          </p:nvPr>
        </p:nvGraphicFramePr>
        <p:xfrm>
          <a:off x="0" y="836712"/>
          <a:ext cx="9144000" cy="59993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59873">
                  <a:extLst>
                    <a:ext uri="{9D8B030D-6E8A-4147-A177-3AD203B41FA5}">
                      <a16:colId xmlns:a16="http://schemas.microsoft.com/office/drawing/2014/main" val="3572521271"/>
                    </a:ext>
                  </a:extLst>
                </a:gridCol>
                <a:gridCol w="3789895">
                  <a:extLst>
                    <a:ext uri="{9D8B030D-6E8A-4147-A177-3AD203B41FA5}">
                      <a16:colId xmlns:a16="http://schemas.microsoft.com/office/drawing/2014/main" val="2526476481"/>
                    </a:ext>
                  </a:extLst>
                </a:gridCol>
                <a:gridCol w="3894232">
                  <a:extLst>
                    <a:ext uri="{9D8B030D-6E8A-4147-A177-3AD203B41FA5}">
                      <a16:colId xmlns:a16="http://schemas.microsoft.com/office/drawing/2014/main" val="3705031893"/>
                    </a:ext>
                  </a:extLst>
                </a:gridCol>
              </a:tblGrid>
              <a:tr h="671184">
                <a:tc>
                  <a:txBody>
                    <a:bodyPr/>
                    <a:lstStyle/>
                    <a:p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Примерная дата</a:t>
                      </a:r>
                      <a:endParaRPr lang="ru-RU" dirty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800" b="1" kern="1200" dirty="0" smtClean="0">
                          <a:solidFill>
                            <a:schemeClr val="lt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Тема </a:t>
                      </a:r>
                      <a:r>
                        <a:rPr kumimoji="0" lang="en-US" sz="1800" b="1" kern="1200" dirty="0" err="1" smtClean="0">
                          <a:solidFill>
                            <a:schemeClr val="lt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заседани</a:t>
                      </a:r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й</a:t>
                      </a:r>
                      <a:endParaRPr lang="ru-RU" dirty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Ожидаемый практический результат</a:t>
                      </a:r>
                      <a:endParaRPr lang="ru-RU" dirty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56186625"/>
                  </a:ext>
                </a:extLst>
              </a:tr>
              <a:tr h="1246485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ноябрь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Установочное заседание</a:t>
                      </a:r>
                    </a:p>
                    <a:p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План работы МО на 2020- 2021 учебный год. Выявление у педагогов </a:t>
                      </a:r>
                      <a:r>
                        <a:rPr kumimoji="0" lang="ru-RU" sz="1800" kern="1200" dirty="0" err="1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профзатруднений</a:t>
                      </a: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по реализации АФО. 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32158049"/>
                  </a:ext>
                </a:extLst>
              </a:tr>
              <a:tr h="1534136"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9 декабря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«Реализация основных направлений образовательной деятельности через активные формы обучения» (общий и совместный труд)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Банк современных педагогических технологий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88140683"/>
                  </a:ext>
                </a:extLst>
              </a:tr>
              <a:tr h="1588755"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24 марта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«Совершенствование педагогической компетентности педагогов в логико-математическом развитии детей дошкольного возраста</a:t>
                      </a:r>
                      <a:r>
                        <a:rPr kumimoji="0" lang="ru-RU" sz="1800" b="1" i="1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»</a:t>
                      </a:r>
                      <a:endParaRPr kumimoji="0" lang="ru-RU" sz="1800" kern="1200" dirty="0" smtClean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Банк современных педагогических технологи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7427287"/>
                  </a:ext>
                </a:extLst>
              </a:tr>
              <a:tr h="958835"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12 мая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Презентация результатов работы РМО воспитателей в 2020- 2021 учебном году. 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Отчет, размещение методических разработок в сети-Интернет.</a:t>
                      </a:r>
                    </a:p>
                    <a:p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2005665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24887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52736"/>
          </a:xfrm>
        </p:spPr>
        <p:txBody>
          <a:bodyPr>
            <a:normAutofit/>
          </a:bodyPr>
          <a:lstStyle/>
          <a:p>
            <a:pPr algn="ctr"/>
            <a:r>
              <a:rPr lang="ru-RU" sz="2800" b="1" cap="none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Candara" panose="020E0502030303020204" pitchFamily="34" charset="0"/>
              </a:rPr>
              <a:t>Виды ресурсного круга в работе с дошкольниками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1124744"/>
            <a:ext cx="8686800" cy="4955381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sz="36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форме проведения:</a:t>
            </a:r>
          </a:p>
          <a:p>
            <a:pPr marL="0" indent="0">
              <a:buNone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Ресурсный круг (развивающий, обобщающий)</a:t>
            </a:r>
          </a:p>
          <a:p>
            <a:pPr marL="0" indent="0">
              <a:buNone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Ресурсный круг  с делегированием</a:t>
            </a:r>
          </a:p>
          <a:p>
            <a:pPr marL="0" indent="0">
              <a:buNone/>
            </a:pPr>
            <a:endParaRPr lang="ru-RU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6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образовательной направленности:</a:t>
            </a:r>
          </a:p>
          <a:p>
            <a:pPr marL="0" indent="0">
              <a:buNone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Развивающий ресурсный круг </a:t>
            </a:r>
          </a:p>
          <a:p>
            <a:pPr marL="0" indent="0">
              <a:buNone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Оценивающий ресурсный круг проводится как часть обобщающего активного занятия по пройденной теме</a:t>
            </a:r>
          </a:p>
          <a:p>
            <a:pPr marL="0" indent="0">
              <a:buNone/>
            </a:pPr>
            <a:endParaRPr lang="ru-RU" u="sng" dirty="0"/>
          </a:p>
        </p:txBody>
      </p:sp>
    </p:spTree>
    <p:extLst>
      <p:ext uri="{BB962C8B-B14F-4D97-AF65-F5344CB8AC3E}">
        <p14:creationId xmlns:p14="http://schemas.microsoft.com/office/powerpoint/2010/main" val="1554225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404664"/>
            <a:ext cx="8686800" cy="5675461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36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Ресурсный круг -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одна из технологий интерактивного обучения, при которой участники сидят  круге лицом друг к другу, что позволяет убрать коммуникативный барьер 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sz="36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Методика </a:t>
            </a:r>
            <a:r>
              <a:rPr lang="ru-RU" sz="36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«Ресурсный круг»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может быть предложена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как: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мотивация к деятельности, решение спонтанных ситуаций в детском коллективе, закрепление деятельности, рефлексия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78305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cap="none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Candara" panose="020E0502030303020204" pitchFamily="34" charset="0"/>
              </a:rPr>
              <a:t>СТРУКТУРА АКТИВНОГО ЗАНЯТИЯ</a:t>
            </a:r>
            <a:endParaRPr lang="ru-RU" altLang="en-US" dirty="0" smtClean="0">
              <a:solidFill>
                <a:srgbClr val="E41908"/>
              </a:solidFill>
            </a:endParaRP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altLang="en-US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Подготовительный этап</a:t>
            </a:r>
            <a:r>
              <a:rPr lang="ru-RU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alt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мотивационно-ориентировочный</a:t>
            </a:r>
            <a:r>
              <a:rPr lang="ru-RU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eaLnBrk="1" hangingPunct="1"/>
            <a:r>
              <a:rPr lang="ru-RU" altLang="en-US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Основной этап</a:t>
            </a:r>
            <a:r>
              <a:rPr lang="ru-RU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практический, реализация плана АФОД (активная форма образовательной деятельности);</a:t>
            </a:r>
          </a:p>
          <a:p>
            <a:pPr eaLnBrk="1" hangingPunct="1"/>
            <a:r>
              <a:rPr lang="ru-RU" altLang="en-US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Заключительный этап </a:t>
            </a:r>
            <a:r>
              <a:rPr lang="ru-RU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рефлексивно оценочный - осмысление итогов.</a:t>
            </a:r>
          </a:p>
        </p:txBody>
      </p:sp>
    </p:spTree>
    <p:extLst>
      <p:ext uri="{BB962C8B-B14F-4D97-AF65-F5344CB8AC3E}">
        <p14:creationId xmlns:p14="http://schemas.microsoft.com/office/powerpoint/2010/main" val="4206492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92696"/>
          </a:xfrm>
        </p:spPr>
        <p:txBody>
          <a:bodyPr>
            <a:normAutofit/>
          </a:bodyPr>
          <a:lstStyle/>
          <a:p>
            <a:pPr algn="ctr"/>
            <a:r>
              <a:rPr lang="ru-RU" sz="2800" b="1" cap="none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Candara" panose="020E0502030303020204" pitchFamily="34" charset="0"/>
              </a:rPr>
              <a:t>Роль педагога в проведении ресурсного круга</a:t>
            </a:r>
            <a:endParaRPr lang="ru-RU" sz="2800" dirty="0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7372546"/>
              </p:ext>
            </p:extLst>
          </p:nvPr>
        </p:nvGraphicFramePr>
        <p:xfrm>
          <a:off x="107503" y="692696"/>
          <a:ext cx="8928992" cy="615830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4647">
                  <a:extLst>
                    <a:ext uri="{9D8B030D-6E8A-4147-A177-3AD203B41FA5}">
                      <a16:colId xmlns:a16="http://schemas.microsoft.com/office/drawing/2014/main" val="1236562907"/>
                    </a:ext>
                  </a:extLst>
                </a:gridCol>
                <a:gridCol w="1851698">
                  <a:extLst>
                    <a:ext uri="{9D8B030D-6E8A-4147-A177-3AD203B41FA5}">
                      <a16:colId xmlns:a16="http://schemas.microsoft.com/office/drawing/2014/main" val="2587646894"/>
                    </a:ext>
                  </a:extLst>
                </a:gridCol>
                <a:gridCol w="5832647">
                  <a:extLst>
                    <a:ext uri="{9D8B030D-6E8A-4147-A177-3AD203B41FA5}">
                      <a16:colId xmlns:a16="http://schemas.microsoft.com/office/drawing/2014/main" val="1900067359"/>
                    </a:ext>
                  </a:extLst>
                </a:gridCol>
              </a:tblGrid>
              <a:tr h="576064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Этапы работы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Цель этапа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Методические приемы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9973880"/>
                  </a:ext>
                </a:extLst>
              </a:tr>
              <a:tr h="3392368">
                <a:tc>
                  <a:txBody>
                    <a:bodyPr/>
                    <a:lstStyle/>
                    <a:p>
                      <a:pPr marL="0" indent="0" algn="l">
                        <a:buFont typeface="+mj-lt"/>
                        <a:buNone/>
                      </a:pPr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1.Подготовительный</a:t>
                      </a:r>
                    </a:p>
                    <a:p>
                      <a:pPr algn="l"/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Создать </a:t>
                      </a:r>
                      <a:r>
                        <a:rPr lang="ru-RU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атмос-феру</a:t>
                      </a:r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взаимо</a:t>
                      </a:r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-уважения,</a:t>
                      </a:r>
                      <a:r>
                        <a:rPr lang="ru-RU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доверия и раскрыть значимость </a:t>
                      </a:r>
                      <a:r>
                        <a:rPr lang="ru-RU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предсоящей</a:t>
                      </a:r>
                      <a:r>
                        <a:rPr lang="ru-RU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деятельности для детей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i="1" u="sng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Обязательные приемы</a:t>
                      </a:r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: все участники</a:t>
                      </a:r>
                      <a:r>
                        <a:rPr lang="ru-RU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располагаются по кругу. Право высказаться передается слева направо прикосновением к предплечью рядом сидящего ребенка.</a:t>
                      </a:r>
                    </a:p>
                    <a:p>
                      <a:r>
                        <a:rPr lang="ru-RU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Первым высказывается ребенок, сидящий слева от воспитателя</a:t>
                      </a:r>
                      <a:r>
                        <a:rPr lang="ru-RU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ru-RU" baseline="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18080680"/>
                  </a:ext>
                </a:extLst>
              </a:tr>
              <a:tr h="2125857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2.Основ-ной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Поддерживать и стимулировать успех каждого, даже самый маленький, незначительный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Воспитатель задает </a:t>
                      </a:r>
                      <a:r>
                        <a:rPr lang="ru-RU" u="sng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общий </a:t>
                      </a:r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(основной) вопрос и </a:t>
                      </a:r>
                      <a:r>
                        <a:rPr lang="ru-RU" u="sng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дополнительные</a:t>
                      </a:r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вопросы с учетом уровня подготовки ребенка (высокий, средний, низкий) по теме и предлагает высказаться каждому</a:t>
                      </a:r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ru-RU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2299613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60334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52736"/>
          </a:xfrm>
        </p:spPr>
        <p:txBody>
          <a:bodyPr>
            <a:normAutofit/>
          </a:bodyPr>
          <a:lstStyle/>
          <a:p>
            <a:pPr algn="ctr"/>
            <a:r>
              <a:rPr lang="ru-RU" sz="2800" b="1" cap="none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Candara" panose="020E0502030303020204" pitchFamily="34" charset="0"/>
              </a:rPr>
              <a:t>Роль педагога в проведении ресурсного круга</a:t>
            </a:r>
            <a:endParaRPr lang="ru-RU" sz="2800" dirty="0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54273022"/>
              </p:ext>
            </p:extLst>
          </p:nvPr>
        </p:nvGraphicFramePr>
        <p:xfrm>
          <a:off x="107503" y="1125538"/>
          <a:ext cx="8928992" cy="53277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4647">
                  <a:extLst>
                    <a:ext uri="{9D8B030D-6E8A-4147-A177-3AD203B41FA5}">
                      <a16:colId xmlns:a16="http://schemas.microsoft.com/office/drawing/2014/main" val="1236562907"/>
                    </a:ext>
                  </a:extLst>
                </a:gridCol>
                <a:gridCol w="1851698">
                  <a:extLst>
                    <a:ext uri="{9D8B030D-6E8A-4147-A177-3AD203B41FA5}">
                      <a16:colId xmlns:a16="http://schemas.microsoft.com/office/drawing/2014/main" val="2587646894"/>
                    </a:ext>
                  </a:extLst>
                </a:gridCol>
                <a:gridCol w="5832647">
                  <a:extLst>
                    <a:ext uri="{9D8B030D-6E8A-4147-A177-3AD203B41FA5}">
                      <a16:colId xmlns:a16="http://schemas.microsoft.com/office/drawing/2014/main" val="1900067359"/>
                    </a:ext>
                  </a:extLst>
                </a:gridCol>
              </a:tblGrid>
              <a:tr h="1157904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Этапы работы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Цель этапа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Методические приемы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9973880"/>
                  </a:ext>
                </a:extLst>
              </a:tr>
              <a:tr h="4169894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 Рефлексия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Проговорить то, что запомнилось в совместном обсуждении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lphaLcParenR"/>
                      </a:pPr>
                      <a:r>
                        <a:rPr lang="ru-RU" sz="2000" u="sng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Вопросы к детям: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q"/>
                      </a:pPr>
                      <a:r>
                        <a:rPr lang="ru-RU" sz="2000" u="none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что нового </a:t>
                      </a:r>
                      <a:r>
                        <a:rPr lang="ru-RU" sz="2000" u="none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узнали?</a:t>
                      </a:r>
                      <a:endParaRPr lang="ru-RU" sz="2000" u="none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263333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30090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0"/>
            <a:ext cx="8686800" cy="908720"/>
          </a:xfrm>
        </p:spPr>
        <p:txBody>
          <a:bodyPr>
            <a:normAutofit fontScale="90000"/>
          </a:bodyPr>
          <a:lstStyle/>
          <a:p>
            <a:r>
              <a:rPr lang="ru-RU" b="1" cap="none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Candara" panose="020E0502030303020204" pitchFamily="34" charset="0"/>
              </a:rPr>
              <a:t>Комментарии по методике ресурсного </a:t>
            </a:r>
            <a:r>
              <a:rPr lang="ru-RU" b="1" cap="none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Candara" panose="020E0502030303020204" pitchFamily="34" charset="0"/>
              </a:rPr>
              <a:t>круга</a:t>
            </a:r>
            <a:endParaRPr lang="ru-RU" b="1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2231310300"/>
              </p:ext>
            </p:extLst>
          </p:nvPr>
        </p:nvGraphicFramePr>
        <p:xfrm>
          <a:off x="107504" y="1229936"/>
          <a:ext cx="8884096" cy="562806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5588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126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46683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220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24647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04056">
                <a:tc>
                  <a:txBody>
                    <a:bodyPr/>
                    <a:lstStyle/>
                    <a:p>
                      <a:pPr indent="254000" algn="l">
                        <a:spcAft>
                          <a:spcPts val="0"/>
                        </a:spcAft>
                        <a:tabLst>
                          <a:tab pos="5095875" algn="l"/>
                        </a:tabLs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Этапы</a:t>
                      </a:r>
                    </a:p>
                    <a:p>
                      <a:pPr indent="254000" algn="l">
                        <a:spcAft>
                          <a:spcPts val="0"/>
                        </a:spcAft>
                        <a:tabLst>
                          <a:tab pos="5095875" algn="l"/>
                        </a:tabLs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работы</a:t>
                      </a:r>
                    </a:p>
                    <a:p>
                      <a:pPr indent="254000" algn="l">
                        <a:spcAft>
                          <a:spcPts val="0"/>
                        </a:spcAft>
                        <a:tabLst>
                          <a:tab pos="5095875" algn="l"/>
                        </a:tabLs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986" marR="48986" marT="0" marB="0"/>
                </a:tc>
                <a:tc>
                  <a:txBody>
                    <a:bodyPr/>
                    <a:lstStyle/>
                    <a:p>
                      <a:pPr indent="254000" algn="l">
                        <a:spcAft>
                          <a:spcPts val="0"/>
                        </a:spcAft>
                        <a:tabLst>
                          <a:tab pos="5095875" algn="l"/>
                        </a:tabLs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Длительность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986" marR="48986" marT="0" marB="0"/>
                </a:tc>
                <a:tc gridSpan="2">
                  <a:txBody>
                    <a:bodyPr/>
                    <a:lstStyle/>
                    <a:p>
                      <a:pPr indent="254000" algn="l">
                        <a:spcAft>
                          <a:spcPts val="0"/>
                        </a:spcAft>
                        <a:tabLst>
                          <a:tab pos="5095875" algn="l"/>
                        </a:tabLs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ресурсный круг</a:t>
                      </a:r>
                    </a:p>
                    <a:p>
                      <a:pPr indent="254000" algn="l">
                        <a:spcAft>
                          <a:spcPts val="0"/>
                        </a:spcAft>
                        <a:tabLst>
                          <a:tab pos="5095875" algn="l"/>
                        </a:tabLs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indent="254000" algn="l">
                        <a:spcAft>
                          <a:spcPts val="0"/>
                        </a:spcAft>
                        <a:tabLst>
                          <a:tab pos="5095875" algn="l"/>
                        </a:tabLs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986" marR="48986" marT="0" marB="0"/>
                </a:tc>
                <a:tc hMerge="1">
                  <a:txBody>
                    <a:bodyPr/>
                    <a:lstStyle/>
                    <a:p>
                      <a:pPr indent="254000" algn="l">
                        <a:spcAft>
                          <a:spcPts val="0"/>
                        </a:spcAft>
                        <a:tabLst>
                          <a:tab pos="5095875" algn="l"/>
                        </a:tabLst>
                      </a:pPr>
                      <a:endParaRPr lang="ru-RU" sz="1400" b="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48986" marR="48986" marT="0" marB="0"/>
                </a:tc>
                <a:tc>
                  <a:txBody>
                    <a:bodyPr/>
                    <a:lstStyle/>
                    <a:p>
                      <a:pPr indent="254000" algn="l">
                        <a:spcAft>
                          <a:spcPts val="0"/>
                        </a:spcAft>
                        <a:tabLst>
                          <a:tab pos="5095875" algn="l"/>
                        </a:tabLs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Ресурсный круг с делегированием</a:t>
                      </a:r>
                    </a:p>
                    <a:p>
                      <a:pPr indent="254000" algn="l">
                        <a:spcAft>
                          <a:spcPts val="0"/>
                        </a:spcAft>
                        <a:tabLst>
                          <a:tab pos="5095875" algn="l"/>
                        </a:tabLst>
                      </a:pPr>
                      <a:r>
                        <a:rPr lang="ru-RU" sz="16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986" marR="48986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18649">
                <a:tc>
                  <a:txBody>
                    <a:bodyPr/>
                    <a:lstStyle/>
                    <a:p>
                      <a:pPr indent="254000" algn="l">
                        <a:spcAft>
                          <a:spcPts val="0"/>
                        </a:spcAft>
                        <a:tabLst>
                          <a:tab pos="5095875" algn="l"/>
                        </a:tabLst>
                      </a:pPr>
                      <a:r>
                        <a:rPr lang="ru-RU" sz="1600" b="0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Подгото-вительный</a:t>
                      </a:r>
                      <a:endParaRPr lang="ru-RU" sz="1600" b="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indent="254000" algn="just">
                        <a:spcAft>
                          <a:spcPts val="0"/>
                        </a:spcAft>
                      </a:pPr>
                      <a:r>
                        <a:rPr lang="ru-RU" sz="16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986" marR="48986" marT="0" marB="0"/>
                </a:tc>
                <a:tc>
                  <a:txBody>
                    <a:bodyPr/>
                    <a:lstStyle/>
                    <a:p>
                      <a:pPr indent="254000" algn="l">
                        <a:spcAft>
                          <a:spcPts val="0"/>
                        </a:spcAft>
                        <a:tabLst>
                          <a:tab pos="5095875" algn="l"/>
                        </a:tabLs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 минут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986" marR="48986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indent="254000" algn="l">
                        <a:spcAft>
                          <a:spcPts val="0"/>
                        </a:spcAft>
                        <a:tabLst>
                          <a:tab pos="5095875" algn="l"/>
                        </a:tabLs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Воспитатель заинтересовывает участников, раскрывая суть задания, раскрывая суть задания, рассказывая о предстоящей работе.</a:t>
                      </a:r>
                    </a:p>
                    <a:p>
                      <a:pPr indent="254000" algn="l">
                        <a:spcAft>
                          <a:spcPts val="0"/>
                        </a:spcAft>
                        <a:tabLst>
                          <a:tab pos="5095875" algn="l"/>
                        </a:tabLs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986" marR="48986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189664">
                <a:tc>
                  <a:txBody>
                    <a:bodyPr/>
                    <a:lstStyle/>
                    <a:p>
                      <a:pPr indent="254000" algn="l">
                        <a:spcAft>
                          <a:spcPts val="0"/>
                        </a:spcAft>
                        <a:tabLst>
                          <a:tab pos="5095875" algn="l"/>
                        </a:tabLst>
                      </a:pPr>
                      <a:r>
                        <a:rPr lang="ru-RU" sz="16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indent="254000" algn="l">
                        <a:spcAft>
                          <a:spcPts val="0"/>
                        </a:spcAft>
                        <a:tabLst>
                          <a:tab pos="5095875" algn="l"/>
                        </a:tabLst>
                      </a:pPr>
                      <a:r>
                        <a:rPr lang="ru-RU" sz="16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Основной</a:t>
                      </a:r>
                    </a:p>
                    <a:p>
                      <a:pPr indent="254000" algn="l">
                        <a:spcAft>
                          <a:spcPts val="0"/>
                        </a:spcAft>
                        <a:tabLst>
                          <a:tab pos="5095875" algn="l"/>
                        </a:tabLst>
                      </a:pPr>
                      <a:endParaRPr lang="ru-RU" sz="1600" b="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indent="254000" algn="l">
                        <a:spcAft>
                          <a:spcPts val="0"/>
                        </a:spcAft>
                        <a:tabLst>
                          <a:tab pos="5095875" algn="l"/>
                        </a:tabLst>
                      </a:pPr>
                      <a:r>
                        <a:rPr lang="ru-RU" sz="16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indent="254000" algn="l">
                        <a:spcAft>
                          <a:spcPts val="0"/>
                        </a:spcAft>
                        <a:tabLst>
                          <a:tab pos="5095875" algn="l"/>
                        </a:tabLst>
                      </a:pPr>
                      <a:r>
                        <a:rPr lang="ru-RU" sz="16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indent="254000" algn="l">
                        <a:spcAft>
                          <a:spcPts val="0"/>
                        </a:spcAft>
                        <a:tabLst>
                          <a:tab pos="5095875" algn="l"/>
                        </a:tabLst>
                      </a:pPr>
                      <a:r>
                        <a:rPr lang="ru-RU" sz="16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indent="254000" algn="l">
                        <a:spcAft>
                          <a:spcPts val="0"/>
                        </a:spcAft>
                        <a:tabLst>
                          <a:tab pos="5095875" algn="l"/>
                        </a:tabLst>
                      </a:pPr>
                      <a:r>
                        <a:rPr lang="ru-RU" sz="16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986" marR="48986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254000" algn="l">
                        <a:spcAft>
                          <a:spcPts val="0"/>
                        </a:spcAft>
                        <a:tabLst>
                          <a:tab pos="5095875" algn="l"/>
                        </a:tabLs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indent="254000" algn="l">
                        <a:spcAft>
                          <a:spcPts val="0"/>
                        </a:spcAft>
                        <a:tabLst>
                          <a:tab pos="5095875" algn="l"/>
                        </a:tabLs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15-20 минут (с учетом возраста детей)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986" marR="48986" marT="0" marB="0"/>
                </a:tc>
                <a:tc>
                  <a:txBody>
                    <a:bodyPr/>
                    <a:lstStyle/>
                    <a:p>
                      <a:pPr indent="254000" algn="l">
                        <a:spcAft>
                          <a:spcPts val="0"/>
                        </a:spcAft>
                        <a:tabLst>
                          <a:tab pos="5095875" algn="l"/>
                        </a:tabLs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Диалог воспитателя и детей: по ключевому вопросу ресурсного круга (общему для всех) и дополнительным вопросам (с учетом уровня готовности ребенка к участию в обсуждении ключевого вопроса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986" marR="48986" marT="0" marB="0"/>
                </a:tc>
                <a:tc gridSpan="2">
                  <a:txBody>
                    <a:bodyPr/>
                    <a:lstStyle/>
                    <a:p>
                      <a:pPr indent="254000" algn="l">
                        <a:spcAft>
                          <a:spcPts val="0"/>
                        </a:spcAft>
                        <a:tabLst>
                          <a:tab pos="5095875" algn="l"/>
                        </a:tabLs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Делегирование: обсуждение ключевого вопроса детьми в малых группах по 4-5 человек (например, все "артисты", все "оформители", все "зрители"), нахождение общего ответа и делегирование одному из участников малой группы права высказать совместное решение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986" marR="48986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60628">
                <a:tc>
                  <a:txBody>
                    <a:bodyPr/>
                    <a:lstStyle/>
                    <a:p>
                      <a:pPr indent="254000" algn="l">
                        <a:spcAft>
                          <a:spcPts val="0"/>
                        </a:spcAft>
                        <a:tabLst>
                          <a:tab pos="5095875" algn="l"/>
                        </a:tabLst>
                      </a:pPr>
                      <a:r>
                        <a:rPr lang="ru-RU" sz="1600" b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Рефлексия</a:t>
                      </a:r>
                      <a:endParaRPr lang="ru-RU" sz="16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986" marR="48986" marT="0" marB="0"/>
                </a:tc>
                <a:tc>
                  <a:txBody>
                    <a:bodyPr/>
                    <a:lstStyle/>
                    <a:p>
                      <a:pPr indent="254000" algn="l">
                        <a:spcAft>
                          <a:spcPts val="0"/>
                        </a:spcAft>
                        <a:tabLst>
                          <a:tab pos="5095875" algn="l"/>
                        </a:tabLs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3-4 минуты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986" marR="48986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indent="254000" algn="l">
                        <a:spcAft>
                          <a:spcPts val="0"/>
                        </a:spcAft>
                        <a:tabLst>
                          <a:tab pos="5095875" algn="l"/>
                        </a:tabLs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Воспитатель, дети анализируют и оценивают результат, устанавливают обратную связь друг </a:t>
                      </a:r>
                      <a:r>
                        <a:rPr lang="ru-RU" sz="16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с </a:t>
                      </a: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другом, акцентируется  важность совместной работы группы.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986" marR="48986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87666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1433</TotalTime>
  <Words>954</Words>
  <Application>Microsoft Office PowerPoint</Application>
  <PresentationFormat>Экран (4:3)</PresentationFormat>
  <Paragraphs>182</Paragraphs>
  <Slides>13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22" baseType="lpstr">
      <vt:lpstr>Calibri</vt:lpstr>
      <vt:lpstr>Cambria</vt:lpstr>
      <vt:lpstr>Candara</vt:lpstr>
      <vt:lpstr>Franklin Gothic Book</vt:lpstr>
      <vt:lpstr>Franklin Gothic Medium</vt:lpstr>
      <vt:lpstr>Times New Roman</vt:lpstr>
      <vt:lpstr>Wingdings</vt:lpstr>
      <vt:lpstr>Wingdings 2</vt:lpstr>
      <vt:lpstr>Трек</vt:lpstr>
      <vt:lpstr>Презентация PowerPoint</vt:lpstr>
      <vt:lpstr>Отчет о работе РМО, выступления</vt:lpstr>
      <vt:lpstr>План заседаний РМО «Молодых специалистов»  на 2020-2021 учебный год</vt:lpstr>
      <vt:lpstr>Виды ресурсного круга в работе с дошкольниками</vt:lpstr>
      <vt:lpstr>Презентация PowerPoint</vt:lpstr>
      <vt:lpstr>СТРУКТУРА АКТИВНОГО ЗАНЯТИЯ</vt:lpstr>
      <vt:lpstr>Роль педагога в проведении ресурсного круга</vt:lpstr>
      <vt:lpstr>Роль педагога в проведении ресурсного круга</vt:lpstr>
      <vt:lpstr>Комментарии по методике ресурсного круга</vt:lpstr>
      <vt:lpstr>Анкета «Теоретические основы АФО»</vt:lpstr>
      <vt:lpstr>Презентация PowerPoint</vt:lpstr>
      <vt:lpstr>План профессионального саморазвития молодых специалистов 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user</cp:lastModifiedBy>
  <cp:revision>79</cp:revision>
  <dcterms:created xsi:type="dcterms:W3CDTF">2016-10-11T10:43:40Z</dcterms:created>
  <dcterms:modified xsi:type="dcterms:W3CDTF">2020-11-13T11:19:12Z</dcterms:modified>
</cp:coreProperties>
</file>