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4" r:id="rId6"/>
    <p:sldId id="260" r:id="rId7"/>
    <p:sldId id="257" r:id="rId8"/>
    <p:sldId id="266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hyperlink" Target="http://hiblogger.net/img/articles_img/0/c/0/img_5775-wzvev.jpg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24200" y="1752600"/>
            <a:ext cx="44958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ЗВУК</a:t>
            </a:r>
            <a:r>
              <a:rPr lang="ru-RU" sz="6600" b="1" dirty="0" smtClean="0">
                <a:solidFill>
                  <a:srgbClr val="002060"/>
                </a:solidFill>
              </a:rPr>
              <a:t> </a:t>
            </a:r>
            <a:r>
              <a:rPr lang="ru-RU" sz="6600" b="1" dirty="0">
                <a:solidFill>
                  <a:srgbClr val="002060"/>
                </a:solidFill>
              </a:rPr>
              <a:t>М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5000" y="5780782"/>
            <a:ext cx="748883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bg1"/>
                </a:solidFill>
              </a:rPr>
              <a:t>Учитель-логопед: </a:t>
            </a:r>
          </a:p>
          <a:p>
            <a:pPr algn="ctr"/>
            <a:r>
              <a:rPr lang="ru-RU" sz="3200" b="1" dirty="0" smtClean="0">
                <a:ln w="11430"/>
                <a:solidFill>
                  <a:schemeClr val="bg1"/>
                </a:solidFill>
              </a:rPr>
              <a:t>Лещева Ольга Анатольевна</a:t>
            </a:r>
            <a:endParaRPr lang="ru-RU" sz="3200" b="1" cap="none" spc="0" dirty="0">
              <a:ln w="11430"/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pic>
        <p:nvPicPr>
          <p:cNvPr id="6" name="Picture 2" descr="презентация к занятию кружка &quot;Юные словесники&quot; - внеурочка,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006"/>
            <a:ext cx="9144000" cy="691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622545-095dd9bba064f22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1400" y="152400"/>
            <a:ext cx="1676400" cy="175260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9387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533400" y="0"/>
            <a:ext cx="7632700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j-lt"/>
                <a:ea typeface="+mj-ea"/>
                <a:cs typeface="+mj-cs"/>
              </a:rPr>
              <a:t>Фонетическая зарядка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C:\Users\7272~1\AppData\Local\Temp\Rar$DIa0.992\x_89b99730.jpg"/>
          <p:cNvPicPr/>
          <p:nvPr/>
        </p:nvPicPr>
        <p:blipFill>
          <a:blip r:embed="rId3"/>
          <a:srcRect l="3814"/>
          <a:stretch>
            <a:fillRect/>
          </a:stretch>
        </p:blipFill>
        <p:spPr bwMode="auto">
          <a:xfrm>
            <a:off x="1828800" y="1828800"/>
            <a:ext cx="512064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26895"/>
            <a:ext cx="9144000" cy="68848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9200" y="990600"/>
            <a:ext cx="73921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Послушайте </a:t>
            </a:r>
            <a:r>
              <a:rPr lang="ru-RU" b="1" i="1" dirty="0">
                <a:solidFill>
                  <a:srgbClr val="002060"/>
                </a:solidFill>
              </a:rPr>
              <a:t>«Сказку о согласных звуках»</a:t>
            </a:r>
            <a:r>
              <a:rPr lang="ru-RU" b="1" dirty="0">
                <a:solidFill>
                  <a:srgbClr val="002060"/>
                </a:solidFill>
              </a:rPr>
              <a:t>».</a:t>
            </a:r>
          </a:p>
          <a:p>
            <a:r>
              <a:rPr lang="ru-RU" b="1" dirty="0"/>
              <a:t>"Жили-были веселые человечки-звуки. Они умели петь песни. Их звали </a:t>
            </a:r>
            <a:r>
              <a:rPr lang="ru-RU" b="1" i="1" dirty="0"/>
              <a:t>«А»</a:t>
            </a:r>
            <a:r>
              <a:rPr lang="ru-RU" b="1" dirty="0"/>
              <a:t>, </a:t>
            </a:r>
            <a:r>
              <a:rPr lang="ru-RU" b="1" i="1" dirty="0"/>
              <a:t>«О»</a:t>
            </a:r>
            <a:r>
              <a:rPr lang="ru-RU" b="1" dirty="0"/>
              <a:t>, </a:t>
            </a:r>
            <a:r>
              <a:rPr lang="ru-RU" b="1" i="1" dirty="0"/>
              <a:t>«Э»</a:t>
            </a:r>
            <a:r>
              <a:rPr lang="ru-RU" b="1" dirty="0"/>
              <a:t>, </a:t>
            </a:r>
            <a:r>
              <a:rPr lang="ru-RU" b="1" i="1" dirty="0"/>
              <a:t>«У»</a:t>
            </a:r>
            <a:r>
              <a:rPr lang="ru-RU" b="1" dirty="0"/>
              <a:t>, </a:t>
            </a:r>
            <a:r>
              <a:rPr lang="ru-RU" b="1" i="1" dirty="0"/>
              <a:t>«Ы»</a:t>
            </a:r>
            <a:r>
              <a:rPr lang="ru-RU" b="1" dirty="0"/>
              <a:t>, </a:t>
            </a:r>
            <a:r>
              <a:rPr lang="ru-RU" b="1" i="1" dirty="0"/>
              <a:t>«И»</a:t>
            </a:r>
            <a:r>
              <a:rPr lang="ru-RU" b="1" dirty="0"/>
              <a:t>, а вместе их называли — "гласные" звуки, У гласных </a:t>
            </a:r>
            <a:r>
              <a:rPr lang="ru-RU" b="1" dirty="0" smtClean="0"/>
              <a:t>звуков были </a:t>
            </a:r>
            <a:r>
              <a:rPr lang="ru-RU" b="1" dirty="0"/>
              <a:t>звонкие голоса и они пели как птицы. Однажды они так весело запели, что и другим звукам захотелось так петь. </a:t>
            </a:r>
            <a:r>
              <a:rPr lang="ru-RU" b="1" dirty="0">
                <a:solidFill>
                  <a:srgbClr val="002060"/>
                </a:solidFill>
              </a:rPr>
              <a:t>"П-П-П" — запыхтел согласный звук "П". </a:t>
            </a:r>
            <a:r>
              <a:rPr lang="ru-RU" b="1" dirty="0"/>
              <a:t>Пыхтел, пыхтел, а спеть песенку не смог. Заплакал он, </a:t>
            </a:r>
            <a:r>
              <a:rPr lang="ru-RU" b="1" u="sng" dirty="0"/>
              <a:t>загоревал</a:t>
            </a:r>
            <a:r>
              <a:rPr lang="ru-RU" b="1" dirty="0"/>
              <a:t>: "Ох, какой я не певучий, у меня нет голоса, я не могу петь".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Звук П называется-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согласный твердый </a:t>
            </a:r>
            <a:r>
              <a:rPr lang="ru-RU" b="1" dirty="0" smtClean="0">
                <a:solidFill>
                  <a:srgbClr val="002060"/>
                </a:solidFill>
              </a:rPr>
              <a:t>звук.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Потому </a:t>
            </a:r>
            <a:r>
              <a:rPr lang="ru-RU" b="1" dirty="0" smtClean="0">
                <a:solidFill>
                  <a:srgbClr val="002060"/>
                </a:solidFill>
              </a:rPr>
              <a:t>что мы </a:t>
            </a:r>
            <a:r>
              <a:rPr lang="ru-RU" b="1" dirty="0" smtClean="0">
                <a:solidFill>
                  <a:srgbClr val="002060"/>
                </a:solidFill>
              </a:rPr>
              <a:t>не можем </a:t>
            </a:r>
            <a:r>
              <a:rPr lang="ru-RU" b="1" dirty="0" smtClean="0">
                <a:solidFill>
                  <a:srgbClr val="002060"/>
                </a:solidFill>
              </a:rPr>
              <a:t>его петь и тянуть и воздушная струя при его произнесении </a:t>
            </a:r>
            <a:r>
              <a:rPr lang="ru-RU" b="1" dirty="0" smtClean="0">
                <a:solidFill>
                  <a:srgbClr val="002060"/>
                </a:solidFill>
              </a:rPr>
              <a:t>встречает </a:t>
            </a:r>
            <a:r>
              <a:rPr lang="ru-RU" b="1" dirty="0" smtClean="0">
                <a:solidFill>
                  <a:srgbClr val="002060"/>
                </a:solidFill>
              </a:rPr>
              <a:t>во рту </a:t>
            </a:r>
            <a:r>
              <a:rPr lang="ru-RU" b="1" dirty="0" smtClean="0">
                <a:solidFill>
                  <a:srgbClr val="002060"/>
                </a:solidFill>
              </a:rPr>
              <a:t>преграду 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r>
              <a:rPr lang="ru-RU" b="1" dirty="0" smtClean="0">
                <a:solidFill>
                  <a:srgbClr val="002060"/>
                </a:solidFill>
              </a:rPr>
              <a:t>губы.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14400" y="228600"/>
            <a:ext cx="73152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2060"/>
                </a:solidFill>
              </a:rPr>
              <a:t>Давайте познакомимся и узнаем все про звук </a:t>
            </a:r>
            <a:r>
              <a:rPr lang="ru-RU" sz="2400" b="1" dirty="0" smtClean="0">
                <a:solidFill>
                  <a:srgbClr val="002060"/>
                </a:solidFill>
              </a:rPr>
              <a:t>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92696" y="4604757"/>
            <a:ext cx="4536504" cy="1143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ПОВТОРИ </a:t>
            </a: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Звук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М–согласный, твердый звук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Звук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М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– отмечаем </a:t>
            </a:r>
            <a:r>
              <a:rPr lang="ru-RU" sz="2400" b="1" dirty="0" smtClean="0">
                <a:solidFill>
                  <a:srgbClr val="002060"/>
                </a:solidFill>
              </a:rPr>
              <a:t>синим цветом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334000" y="4950203"/>
            <a:ext cx="838200" cy="719924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8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>
            <a:off x="2971800" y="2819400"/>
            <a:ext cx="1600200" cy="114300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752600" y="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Связь звука с буквой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1066800" y="2057400"/>
            <a:ext cx="1676400" cy="1524000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Азбука детям: буква М (Дошкольникам и первоклассникам короткие стихи про букву  М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33650"/>
            <a:ext cx="40576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578796" y="811530"/>
            <a:ext cx="4879404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Запомни!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Звук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«М»–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обозначаем буквой М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436176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Взявшись за руки, мы встали</a:t>
            </a:r>
            <a:endParaRPr lang="ru-RU" sz="2800" b="1" dirty="0">
              <a:solidFill>
                <a:srgbClr val="7030A0"/>
              </a:solidFill>
            </a:endParaRPr>
          </a:p>
          <a:p>
            <a:pPr algn="ctr"/>
            <a:r>
              <a:rPr lang="ru-RU" sz="2800" b="1" i="1" dirty="0">
                <a:solidFill>
                  <a:srgbClr val="7030A0"/>
                </a:solidFill>
              </a:rPr>
              <a:t>И на М похожи стали.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00200" y="5867400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На что похожа буква?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295400" y="152400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Назови слова, в названиях которых есть звук «М»</a:t>
            </a:r>
            <a:endParaRPr lang="ru-RU" sz="2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26" name="Picture 2" descr="Буква М » LinguaMedi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9"/>
          <a:stretch/>
        </p:blipFill>
        <p:spPr bwMode="auto">
          <a:xfrm>
            <a:off x="1630680" y="1169782"/>
            <a:ext cx="6400800" cy="454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9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grpSp>
        <p:nvGrpSpPr>
          <p:cNvPr id="3" name="Группа 2"/>
          <p:cNvGrpSpPr/>
          <p:nvPr/>
        </p:nvGrpSpPr>
        <p:grpSpPr>
          <a:xfrm>
            <a:off x="1745959" y="1553647"/>
            <a:ext cx="5630561" cy="4880610"/>
            <a:chOff x="1745959" y="1553647"/>
            <a:chExt cx="5630561" cy="4880610"/>
          </a:xfrm>
        </p:grpSpPr>
        <p:pic>
          <p:nvPicPr>
            <p:cNvPr id="2" name="Picture 2" descr="http://doshkolenok.net/ldimg/1396-kartinki-s-bukvoy-m-1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66320" y="1633657"/>
              <a:ext cx="5410200" cy="4800600"/>
            </a:xfrm>
            <a:prstGeom prst="rect">
              <a:avLst/>
            </a:prstGeom>
            <a:noFill/>
          </p:spPr>
        </p:pic>
        <p:pic>
          <p:nvPicPr>
            <p:cNvPr id="3076" name="Picture 4" descr="http://im3-tub-ru.yandex.net/i?id=8ea4e28d37a52797358dc80787557c50&amp;amp;n=33&amp;amp;h=160&amp;amp;w=30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45959" y="1553647"/>
              <a:ext cx="2140241" cy="1295400"/>
            </a:xfrm>
            <a:prstGeom prst="rect">
              <a:avLst/>
            </a:prstGeom>
            <a:noFill/>
          </p:spPr>
        </p:pic>
        <p:pic>
          <p:nvPicPr>
            <p:cNvPr id="3078" name="Picture 6" descr="http://thumbs.dreamstime.com/t/clementine-12983440.jpg"/>
            <p:cNvPicPr>
              <a:picLocks noChangeAspect="1" noChangeArrowheads="1"/>
            </p:cNvPicPr>
            <p:nvPr/>
          </p:nvPicPr>
          <p:blipFill>
            <a:blip r:embed="rId5"/>
            <a:srcRect l="13333" t="10000" r="26667" b="10000"/>
            <a:stretch>
              <a:fillRect/>
            </a:stretch>
          </p:blipFill>
          <p:spPr bwMode="auto">
            <a:xfrm>
              <a:off x="3810000" y="1633657"/>
              <a:ext cx="1367314" cy="1215390"/>
            </a:xfrm>
            <a:prstGeom prst="rect">
              <a:avLst/>
            </a:prstGeom>
            <a:noFill/>
          </p:spPr>
        </p:pic>
      </p:grpSp>
      <p:sp>
        <p:nvSpPr>
          <p:cNvPr id="57" name="Прямоугольник 56"/>
          <p:cNvSpPr/>
          <p:nvPr/>
        </p:nvSpPr>
        <p:spPr>
          <a:xfrm>
            <a:off x="990600" y="2977"/>
            <a:ext cx="78417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Звук «М» играет </a:t>
            </a:r>
            <a:r>
              <a:rPr lang="ru-RU" sz="2400" b="1" dirty="0">
                <a:solidFill>
                  <a:srgbClr val="FF0000"/>
                </a:solidFill>
              </a:rPr>
              <a:t>в прятки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Назови картинки, в названиях которых слышится твердый звук «М».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/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b="1" dirty="0" smtClean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-363432"/>
            <a:ext cx="9144000" cy="7221432"/>
          </a:xfrm>
          <a:prstGeom prst="rect">
            <a:avLst/>
          </a:prstGeom>
          <a:noFill/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143000" y="228600"/>
            <a:ext cx="7632700" cy="998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Презентация к уроку &quot;Звуки [м] [м,]. Буква Мм&quot;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1" t="53924" r="65700" b="26496"/>
          <a:stretch/>
        </p:blipFill>
        <p:spPr bwMode="auto">
          <a:xfrm>
            <a:off x="2480884" y="4568702"/>
            <a:ext cx="1470781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" name="Прямоугольник 143"/>
          <p:cNvSpPr/>
          <p:nvPr/>
        </p:nvSpPr>
        <p:spPr>
          <a:xfrm>
            <a:off x="336550" y="697925"/>
            <a:ext cx="57594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Звук «М» может быть в начале, середине и конце слова.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Как например, в слове </a:t>
            </a:r>
            <a:r>
              <a:rPr lang="ru-RU" sz="2000" b="1" dirty="0" err="1" smtClean="0">
                <a:solidFill>
                  <a:srgbClr val="7030A0"/>
                </a:solidFill>
              </a:rPr>
              <a:t>МММак</a:t>
            </a:r>
            <a:r>
              <a:rPr lang="ru-RU" sz="2000" b="1" dirty="0" smtClean="0">
                <a:solidFill>
                  <a:srgbClr val="7030A0"/>
                </a:solidFill>
              </a:rPr>
              <a:t> –мы слышим звук «М» в начале слова.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Поэтому в звуковом домике окошко светится синим цветом?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А почему окошко синее, правильно, потому что звук «М» -согласный и твердый звук,  отмечаем синим цветом? </a:t>
            </a:r>
            <a:endParaRPr lang="ru-RU" sz="2000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1454150" y="27762"/>
            <a:ext cx="670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+mj-lt"/>
              </a:rPr>
              <a:t>Где живет звук «М»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59" name="Рисунок 158" descr="ПОСОБИЕ ПО ОБУЧЕНИЮ ГРАМОТЕ «ЗВУКОВЫЕ ДОМИКИ»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62"/>
          <a:stretch/>
        </p:blipFill>
        <p:spPr bwMode="auto">
          <a:xfrm>
            <a:off x="6304573" y="1371600"/>
            <a:ext cx="2514600" cy="1581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54150" y="3429000"/>
            <a:ext cx="65468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 Теперь давай поиграем,  где слышим звук </a:t>
            </a:r>
            <a:r>
              <a:rPr lang="ru-RU" sz="2000" b="1" dirty="0">
                <a:solidFill>
                  <a:srgbClr val="FF0000"/>
                </a:solidFill>
              </a:rPr>
              <a:t>«М</a:t>
            </a:r>
            <a:r>
              <a:rPr lang="ru-RU" sz="2000" b="1" dirty="0" smtClean="0">
                <a:solidFill>
                  <a:srgbClr val="FF0000"/>
                </a:solidFill>
              </a:rPr>
              <a:t>» в слове </a:t>
            </a:r>
            <a:r>
              <a:rPr lang="ru-RU" sz="2000" b="1" dirty="0" err="1" smtClean="0">
                <a:solidFill>
                  <a:srgbClr val="FF0000"/>
                </a:solidFill>
              </a:rPr>
              <a:t>МММышка</a:t>
            </a:r>
            <a:r>
              <a:rPr lang="ru-RU" sz="2000" b="1" dirty="0" smtClean="0">
                <a:solidFill>
                  <a:srgbClr val="FF0000"/>
                </a:solidFill>
              </a:rPr>
              <a:t>? </a:t>
            </a:r>
            <a:endParaRPr lang="ru-RU" sz="2000" b="1" dirty="0">
              <a:solidFill>
                <a:srgbClr val="FF0000"/>
              </a:solidFill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Каким цветом закрасим окошко в </a:t>
            </a:r>
            <a:r>
              <a:rPr lang="ru-RU" sz="2000" b="1" dirty="0" smtClean="0">
                <a:solidFill>
                  <a:srgbClr val="FF0000"/>
                </a:solidFill>
              </a:rPr>
              <a:t>звуковом домике</a:t>
            </a:r>
            <a:r>
              <a:rPr lang="ru-RU" sz="2000" b="1" dirty="0">
                <a:solidFill>
                  <a:srgbClr val="FF0000"/>
                </a:solidFill>
              </a:rPr>
              <a:t>?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60" name="Рисунок 159" descr="ПОСОБИЕ ПО ОБУЧЕНИЮ ГРАМОТЕ «ЗВУКОВЫЕ ДОМИКИ»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0" b="5115"/>
          <a:stretch/>
        </p:blipFill>
        <p:spPr bwMode="auto">
          <a:xfrm>
            <a:off x="5181600" y="4568702"/>
            <a:ext cx="2085340" cy="1266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-15240" y="-30480"/>
            <a:ext cx="9144000" cy="6884895"/>
          </a:xfrm>
          <a:prstGeom prst="rect">
            <a:avLst/>
          </a:prstGeom>
          <a:noFill/>
        </p:spPr>
      </p:pic>
      <p:sp>
        <p:nvSpPr>
          <p:cNvPr id="57" name="Прямоугольник 56"/>
          <p:cNvSpPr/>
          <p:nvPr/>
        </p:nvSpPr>
        <p:spPr>
          <a:xfrm>
            <a:off x="289560" y="2977"/>
            <a:ext cx="87713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Повтори за </a:t>
            </a:r>
            <a:r>
              <a:rPr lang="ru-RU" sz="2400" b="1" dirty="0" err="1" smtClean="0">
                <a:solidFill>
                  <a:srgbClr val="FF0000"/>
                </a:solidFill>
              </a:rPr>
              <a:t>врослым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чистоговорки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366974" y="556975"/>
            <a:ext cx="8358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latin typeface="+mj-lt"/>
                <a:ea typeface="Times New Roman" pitchFamily="18" charset="0"/>
              </a:rPr>
              <a:t>Ма-ма-ма</a:t>
            </a: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latin typeface="+mj-lt"/>
                <a:ea typeface="Times New Roman" pitchFamily="18" charset="0"/>
              </a:rPr>
              <a:t> — дома я сама.</a:t>
            </a: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838200" y="1474143"/>
            <a:ext cx="8715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</a:t>
            </a:r>
            <a:r>
              <a:rPr lang="ru-RU" sz="40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latin typeface="+mj-lt"/>
                <a:ea typeface="Times New Roman" pitchFamily="18" charset="0"/>
              </a:rPr>
              <a:t>Му-му-му</a:t>
            </a:r>
            <a:r>
              <a:rPr lang="ru-R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latin typeface="+mj-lt"/>
                <a:ea typeface="Times New Roman" pitchFamily="18" charset="0"/>
              </a:rPr>
              <a:t> — молоко кому?</a:t>
            </a:r>
            <a:endParaRPr lang="ru-RU" sz="4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962400"/>
            <a:ext cx="85001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latin typeface="+mj-lt"/>
                <a:ea typeface="Times New Roman" pitchFamily="18" charset="0"/>
              </a:rPr>
              <a:t>Мо-мо-мо —  я ем эскимо.</a:t>
            </a:r>
            <a:endParaRPr lang="ru-RU" sz="4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13" name="Рисунок 12" descr="уроки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720" y="156089"/>
            <a:ext cx="2162180" cy="2162180"/>
          </a:xfrm>
          <a:prstGeom prst="rect">
            <a:avLst/>
          </a:prstGeom>
        </p:spPr>
      </p:pic>
      <p:pic>
        <p:nvPicPr>
          <p:cNvPr id="14" name="Рисунок 13" descr="коров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074" y="2338698"/>
            <a:ext cx="1786259" cy="1420076"/>
          </a:xfrm>
          <a:prstGeom prst="rect">
            <a:avLst/>
          </a:prstGeom>
        </p:spPr>
      </p:pic>
      <p:pic>
        <p:nvPicPr>
          <p:cNvPr id="15" name="Picture 4" descr="Картинка 41 из 92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3907931"/>
            <a:ext cx="1235865" cy="1647820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494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haecker-kitchen.ru/layouts/image/aHR0cDovL3d3dy50dm95cmViZW5vay5ydS9pbWFnZXMvcHJlc2VudGF0aW9uL2hhcHB5LWJpcnRoZGF5L2IvMDEuanBn"/>
          <p:cNvPicPr>
            <a:picLocks noChangeAspect="1" noChangeArrowheads="1"/>
          </p:cNvPicPr>
          <p:nvPr/>
        </p:nvPicPr>
        <p:blipFill>
          <a:blip r:embed="rId2"/>
          <a:srcRect r="25781"/>
          <a:stretch>
            <a:fillRect/>
          </a:stretch>
        </p:blipFill>
        <p:spPr bwMode="auto">
          <a:xfrm>
            <a:off x="0" y="0"/>
            <a:ext cx="9144000" cy="688489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97719" y="3200400"/>
            <a:ext cx="1905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20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52600" y="0"/>
            <a:ext cx="670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 </a:t>
            </a:r>
            <a:endParaRPr lang="ru-RU" sz="4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Picture 6" descr="Смайлики в нашей жизни.. | Otbasy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65" y="707886"/>
            <a:ext cx="3212254" cy="210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368483" y="679658"/>
            <a:ext cx="40897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Попросите ребенка выложить свою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букву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«М»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из любых предметов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,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 можно слепить из пластилина,  выложить из любого  бросового материала ( камушки, крупа, пуговицы и </a:t>
            </a:r>
            <a:r>
              <a:rPr lang="ru-RU" sz="2400" b="1" i="1" dirty="0" err="1" smtClean="0">
                <a:solidFill>
                  <a:srgbClr val="002060"/>
                </a:solidFill>
                <a:latin typeface="+mj-lt"/>
              </a:rPr>
              <a:t>т.д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669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</TotalTime>
  <Words>246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ЗВУК 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А</dc:title>
  <dc:creator>User</dc:creator>
  <cp:lastModifiedBy>User</cp:lastModifiedBy>
  <cp:revision>33</cp:revision>
  <dcterms:created xsi:type="dcterms:W3CDTF">2016-05-08T14:24:40Z</dcterms:created>
  <dcterms:modified xsi:type="dcterms:W3CDTF">2020-11-10T08:44:48Z</dcterms:modified>
</cp:coreProperties>
</file>