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3" r:id="rId13"/>
    <p:sldId id="274" r:id="rId14"/>
    <p:sldId id="275" r:id="rId15"/>
    <p:sldId id="276" r:id="rId16"/>
    <p:sldId id="277" r:id="rId17"/>
    <p:sldId id="278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380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82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80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54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1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33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93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245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49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608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664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9D95B-155E-4AF8-BAB4-E48736F50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A46A-0A4B-459F-B424-F63B001479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7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АНТРОПОГЕНЕЗ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496944" cy="7200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ИСТОРИЧЕСКОЕ РАЗВИТИЕ И ПРОИСХОЖДЕНИЕ ЧЕЛОВЕКА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609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792088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098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88640"/>
            <a:ext cx="8640960" cy="64087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032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ДВИЖУЩИЕ ФАКТОРЫ АНТРОПОГЕНЕЗА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27363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МЫШЛЕНИЕ!  </a:t>
            </a:r>
            <a:r>
              <a:rPr lang="ru-RU" dirty="0" smtClean="0"/>
              <a:t>(позволяет сохранять, передавать и накапливать опыт следующим поколениям)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ПАМЯТЬ! </a:t>
            </a:r>
            <a:r>
              <a:rPr lang="ru-RU" dirty="0" smtClean="0"/>
              <a:t> (позволяет приобретать знания и опыт, закреплять его в сознании)</a:t>
            </a:r>
          </a:p>
          <a:p>
            <a:pPr marL="0" indent="0" algn="ctr">
              <a:buNone/>
            </a:pPr>
            <a:r>
              <a:rPr lang="ru-RU" dirty="0" smtClean="0"/>
              <a:t>(Павлов И.П.)</a:t>
            </a:r>
          </a:p>
          <a:p>
            <a:endParaRPr lang="ru-RU" dirty="0"/>
          </a:p>
        </p:txBody>
      </p:sp>
      <p:pic>
        <p:nvPicPr>
          <p:cNvPr id="4" name="Рисунок 3" descr="C:\Users\User\Desktop\1127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0733" y="3789040"/>
            <a:ext cx="5140325" cy="2549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079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ЗАКРЕПИМ?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i="1" dirty="0" smtClean="0">
                <a:effectLst/>
                <a:latin typeface="Times New Roman"/>
                <a:ea typeface="Calibri"/>
                <a:cs typeface="Times New Roman"/>
              </a:rPr>
              <a:t>Установите соответствие между примерами и факторами антропогенеза.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303806"/>
              </p:ext>
            </p:extLst>
          </p:nvPr>
        </p:nvGraphicFramePr>
        <p:xfrm>
          <a:off x="611560" y="1772816"/>
          <a:ext cx="7776864" cy="2736304"/>
        </p:xfrm>
        <a:graphic>
          <a:graphicData uri="http://schemas.openxmlformats.org/drawingml/2006/table">
            <a:tbl>
              <a:tblPr firstRow="1" firstCol="1" bandRow="1"/>
              <a:tblGrid>
                <a:gridCol w="4392488"/>
                <a:gridCol w="3384376"/>
              </a:tblGrid>
              <a:tr h="390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ФАКТОРЫ АНТРОПОГЕНЕЗА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3454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 изоляция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Б) развитие абстрактного мышления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В) речь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Г) общественный образ жизни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Д) мутационная изменчивость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Е) трудовая деятельность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биологические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социальные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5013176"/>
            <a:ext cx="403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/>
                <a:latin typeface="Times New Roman"/>
                <a:ea typeface="Calibri"/>
              </a:rPr>
              <a:t>Ответ:  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122212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18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36911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Установите последовательность стадий антропогенеза: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000" b="1" i="1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1) австралопитек </a:t>
            </a:r>
            <a:r>
              <a:rPr lang="ru-RU" sz="2400" dirty="0" err="1" smtClean="0">
                <a:effectLst/>
                <a:latin typeface="Times New Roman"/>
                <a:ea typeface="Calibri"/>
                <a:cs typeface="Times New Roman"/>
              </a:rPr>
              <a:t>афарский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                    4) кроманьонец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2) человек прямоходящий                      5) человек умелый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sz="2400" dirty="0" smtClean="0">
                <a:effectLst/>
                <a:latin typeface="Times New Roman"/>
                <a:ea typeface="Calibri"/>
              </a:rPr>
              <a:t>3) дриопитек                                            6) неандерталец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97152"/>
            <a:ext cx="2664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</a:rPr>
              <a:t>Ответ:   </a:t>
            </a:r>
            <a:r>
              <a:rPr lang="ru-RU" sz="2800" b="1" i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315264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85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Установите соответствие между характеристиками и эволюционными предками современного человека.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381866"/>
              </p:ext>
            </p:extLst>
          </p:nvPr>
        </p:nvGraphicFramePr>
        <p:xfrm>
          <a:off x="611560" y="2564904"/>
          <a:ext cx="7920880" cy="2592288"/>
        </p:xfrm>
        <a:graphic>
          <a:graphicData uri="http://schemas.openxmlformats.org/drawingml/2006/table">
            <a:tbl>
              <a:tblPr firstRow="1" firstCol="1" bandRow="1"/>
              <a:tblGrid>
                <a:gridCol w="5256584"/>
                <a:gridCol w="2664296"/>
              </a:tblGrid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ХАРАКТЕРИСТИКИ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ПРЕДКИ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ЧЕЛОВЕКА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221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 имел мозг объёмом 1400 см</a:t>
                      </a:r>
                      <a:r>
                        <a:rPr lang="ru-RU" sz="20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Б) изготовлял примитивные орудия труда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В) рисовал на стенах пещер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Г) имел примитивную речь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Д) использовал огонь для приготовления пищи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Е) останки датируются 2 млн лет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человек умелый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неандерталец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5517232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</a:rPr>
              <a:t>Ответ: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/>
                <a:ea typeface="Calibri"/>
              </a:rPr>
              <a:t>212221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91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409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Выберите три верных ответа из шести и запишите цифры, под которыми они указаны. К архантропам (древнейшим людям) относятся:</a:t>
            </a:r>
          </a:p>
          <a:p>
            <a:pPr marL="457200" indent="-457200" algn="ctr">
              <a:buAutoNum type="arabicPeriod"/>
            </a:pPr>
            <a:r>
              <a:rPr lang="ru-RU" sz="2000" dirty="0" smtClean="0">
                <a:effectLst/>
                <a:latin typeface="Segoe Print"/>
              </a:rPr>
              <a:t>Синантроп</a:t>
            </a:r>
          </a:p>
          <a:p>
            <a:pPr marL="457200" indent="-457200" algn="ctr">
              <a:buAutoNum type="arabicPeriod"/>
            </a:pPr>
            <a:r>
              <a:rPr lang="ru-RU" sz="2000" dirty="0" smtClean="0">
                <a:effectLst/>
                <a:latin typeface="Segoe Print"/>
              </a:rPr>
              <a:t>Кроманьонец</a:t>
            </a:r>
          </a:p>
          <a:p>
            <a:pPr marL="457200" indent="-457200" algn="ctr">
              <a:buAutoNum type="arabicPeriod"/>
            </a:pPr>
            <a:r>
              <a:rPr lang="ru-RU" sz="2000" dirty="0" err="1">
                <a:latin typeface="Segoe Print"/>
              </a:rPr>
              <a:t>Г</a:t>
            </a:r>
            <a:r>
              <a:rPr lang="ru-RU" sz="2000" dirty="0" err="1" smtClean="0">
                <a:effectLst/>
                <a:latin typeface="Segoe Print"/>
              </a:rPr>
              <a:t>ейдельбергский</a:t>
            </a:r>
            <a:r>
              <a:rPr lang="ru-RU" sz="2000" dirty="0" smtClean="0">
                <a:effectLst/>
                <a:latin typeface="Segoe Print"/>
              </a:rPr>
              <a:t> человек</a:t>
            </a:r>
          </a:p>
          <a:p>
            <a:pPr marL="457200" indent="-457200" algn="ctr">
              <a:buAutoNum type="arabicPeriod"/>
            </a:pPr>
            <a:r>
              <a:rPr lang="ru-RU" sz="2000" dirty="0" smtClean="0">
                <a:effectLst/>
                <a:latin typeface="Segoe Print"/>
              </a:rPr>
              <a:t>Неандерталец</a:t>
            </a:r>
          </a:p>
          <a:p>
            <a:pPr marL="457200" indent="-457200" algn="ctr">
              <a:buAutoNum type="arabicPeriod"/>
            </a:pPr>
            <a:r>
              <a:rPr lang="ru-RU" sz="2000" dirty="0" smtClean="0">
                <a:effectLst/>
                <a:latin typeface="Segoe Print"/>
              </a:rPr>
              <a:t>Человек умелый </a:t>
            </a:r>
          </a:p>
          <a:p>
            <a:pPr marL="457200" indent="-457200" algn="ctr">
              <a:buAutoNum type="arabicPeriod"/>
            </a:pPr>
            <a:r>
              <a:rPr lang="ru-RU" sz="2000" dirty="0" smtClean="0">
                <a:effectLst/>
                <a:latin typeface="Segoe Print"/>
              </a:rPr>
              <a:t>Питекантроп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229200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</a:rPr>
              <a:t>Ответ: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/>
                <a:ea typeface="Calibri"/>
              </a:rPr>
              <a:t>136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61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Установите последовательность этапов исторического развития человека. </a:t>
            </a:r>
          </a:p>
          <a:p>
            <a:pPr marL="0" indent="0">
              <a:buNone/>
            </a:pPr>
            <a:endParaRPr lang="ru-RU" sz="2000" b="1" i="1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Segoe Print"/>
              </a:rPr>
              <a:t>1) возникновение членораздельной речи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Segoe Print"/>
              </a:rPr>
              <a:t>2) умение пользоваться огнем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Segoe Print"/>
              </a:rPr>
              <a:t>3) одомашнивание животных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i="0" dirty="0" smtClean="0">
                <a:solidFill>
                  <a:srgbClr val="000000"/>
                </a:solidFill>
                <a:effectLst/>
                <a:latin typeface="Segoe Print"/>
              </a:rPr>
              <a:t>4) переход к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Segoe Print"/>
              </a:rPr>
              <a:t>прямохождению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706357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</a:rPr>
              <a:t>Ответ: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/>
                <a:ea typeface="Calibri"/>
              </a:rPr>
              <a:t>4213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07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Установите соответствие между признаками и представителями Гоминид, для которых эти признаки характерны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882393"/>
              </p:ext>
            </p:extLst>
          </p:nvPr>
        </p:nvGraphicFramePr>
        <p:xfrm>
          <a:off x="611560" y="2564904"/>
          <a:ext cx="7920880" cy="3084576"/>
        </p:xfrm>
        <a:graphic>
          <a:graphicData uri="http://schemas.openxmlformats.org/drawingml/2006/table">
            <a:tbl>
              <a:tblPr firstRow="1" firstCol="1" bandRow="1"/>
              <a:tblGrid>
                <a:gridCol w="5256584"/>
                <a:gridCol w="2664296"/>
              </a:tblGrid>
              <a:tr h="3703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ХАРАКТЕРИСТИКИ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ПРЕДСТАВИТЕЛИ ГОМИНИД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221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 наличие подбородочного выступа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Б) пояс нижних конечностей в виде чаши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В) сводчатая стопа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Г) сжатая с боков грудная клетка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Д) развитые надбровные дуги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Е) преобладание лицевого отдела черепа над мозговым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1)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Горилла горная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2)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Человек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разумный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5805264"/>
            <a:ext cx="2016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Times New Roman"/>
                <a:ea typeface="Calibri"/>
              </a:rPr>
              <a:t>Ответ: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/>
                <a:ea typeface="Calibri"/>
              </a:rPr>
              <a:t>4213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0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СПАСИБО!!!</a:t>
            </a:r>
            <a:endParaRPr lang="ru-RU" dirty="0"/>
          </a:p>
        </p:txBody>
      </p:sp>
      <p:pic>
        <p:nvPicPr>
          <p:cNvPr id="7170" name="Picture 2" descr="D:\КОЖУРА НВ\РЕПЕТИТОР - Б И О Л О Г И Я!!!!!!!!\РЕПЕТИТОР ЕГЭ_био_2019 - КОЖУРА НВ !!!!!!!!!!!!!!\14_Э В О Л Ю Ц И Я\Человек. АНТРОПОГЕНЕЗ\А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276872"/>
            <a:ext cx="797209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05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ДРИОПИТЕК</a:t>
            </a:r>
            <a:r>
              <a:rPr lang="ru-RU" dirty="0" smtClean="0"/>
              <a:t> (древесная обезьяна)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7488832" cy="4525963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Вымершие человекообразные обезьяны;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Жили 10-30 млн. лет назад. </a:t>
            </a:r>
            <a:r>
              <a:rPr lang="ru-RU" sz="2600" i="1" dirty="0" smtClean="0">
                <a:latin typeface="Times New Roman"/>
                <a:ea typeface="Times New Roman"/>
              </a:rPr>
              <a:t>(в</a:t>
            </a:r>
            <a:r>
              <a:rPr lang="ru-RU" sz="2600" i="1" dirty="0" smtClean="0">
                <a:effectLst/>
                <a:latin typeface="Times New Roman"/>
                <a:ea typeface="Times New Roman"/>
              </a:rPr>
              <a:t>ероятнее всего, к дриопитекам относится общий предок человека, гориллы и шимпанзе)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;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О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битали на деревьях;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Питались ягодами и фруктами;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Вели стадный образ жизни;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Объём мозга – 380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см</a:t>
            </a:r>
            <a:r>
              <a:rPr lang="ru-RU" baseline="30000" dirty="0" smtClean="0">
                <a:effectLst/>
                <a:latin typeface="Times New Roman"/>
                <a:ea typeface="Times New Roman"/>
              </a:rPr>
              <a:t>3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C00000"/>
                </a:solidFill>
              </a:rPr>
              <a:t>От них пошла ГОМИНИДНАЯ 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</a:t>
            </a:r>
            <a:r>
              <a:rPr lang="ru-RU" i="1" dirty="0" smtClean="0"/>
              <a:t>(человеческая) </a:t>
            </a:r>
            <a:r>
              <a:rPr lang="ru-RU" dirty="0" smtClean="0">
                <a:solidFill>
                  <a:srgbClr val="C00000"/>
                </a:solidFill>
              </a:rPr>
              <a:t>ветвь.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Объект 5" descr="C:\Users\User\Desktop\1117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996952"/>
            <a:ext cx="3106688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23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ДРИОПИТЕК</a:t>
            </a:r>
            <a:r>
              <a:rPr lang="ru-RU" sz="4000" dirty="0">
                <a:solidFill>
                  <a:prstClr val="black"/>
                </a:solidFill>
              </a:rPr>
              <a:t> (древесная обезьяна)</a:t>
            </a:r>
            <a:endParaRPr lang="ru-RU" dirty="0"/>
          </a:p>
        </p:txBody>
      </p:sp>
      <p:pic>
        <p:nvPicPr>
          <p:cNvPr id="6" name="Объект 5" descr="C:\Users\User\Desktop\111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848872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116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АВСТРАЛОПИТЕК</a:t>
            </a:r>
            <a:r>
              <a:rPr lang="ru-RU" sz="4000" dirty="0" smtClean="0">
                <a:solidFill>
                  <a:prstClr val="black"/>
                </a:solidFill>
              </a:rPr>
              <a:t> (</a:t>
            </a:r>
            <a:r>
              <a:rPr lang="ru-RU" sz="4000" dirty="0" err="1" smtClean="0">
                <a:solidFill>
                  <a:prstClr val="black"/>
                </a:solidFill>
              </a:rPr>
              <a:t>проантроп</a:t>
            </a:r>
            <a:r>
              <a:rPr lang="ru-RU" sz="4000" dirty="0" smtClean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03042"/>
            <a:ext cx="8454846" cy="45365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Жили 2-8 млн. лет назад</a:t>
            </a:r>
            <a:r>
              <a:rPr lang="ru-RU" dirty="0" smtClean="0">
                <a:latin typeface="Times New Roman"/>
                <a:ea typeface="Times New Roman"/>
              </a:rPr>
              <a:t>;</a:t>
            </a:r>
          </a:p>
          <a:p>
            <a:r>
              <a:rPr lang="ru-RU" dirty="0" smtClean="0">
                <a:effectLst/>
                <a:latin typeface="Times New Roman"/>
                <a:ea typeface="Times New Roman"/>
              </a:rPr>
              <a:t>Родина - Юго-Восточная 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Африка;</a:t>
            </a:r>
          </a:p>
          <a:p>
            <a:r>
              <a:rPr lang="ru-RU" dirty="0" smtClean="0">
                <a:latin typeface="Times New Roman"/>
              </a:rPr>
              <a:t>Рост 100-150 см, объем </a:t>
            </a:r>
          </a:p>
          <a:p>
            <a:pPr marL="0" indent="0">
              <a:buNone/>
            </a:pPr>
            <a:r>
              <a:rPr lang="ru-RU" dirty="0">
                <a:latin typeface="Times New Roman"/>
              </a:rPr>
              <a:t> </a:t>
            </a:r>
            <a:r>
              <a:rPr lang="ru-RU" dirty="0" smtClean="0">
                <a:latin typeface="Times New Roman"/>
              </a:rPr>
              <a:t>   мозга 500-600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см</a:t>
            </a:r>
            <a:r>
              <a:rPr lang="ru-RU" baseline="30000" dirty="0" smtClean="0">
                <a:effectLst/>
                <a:latin typeface="Times New Roman"/>
                <a:ea typeface="Times New Roman"/>
              </a:rPr>
              <a:t>3</a:t>
            </a:r>
            <a:r>
              <a:rPr lang="ru-RU" dirty="0" smtClean="0">
                <a:latin typeface="Times New Roman"/>
              </a:rPr>
              <a:t>;</a:t>
            </a:r>
          </a:p>
          <a:p>
            <a:r>
              <a:rPr lang="ru-RU" dirty="0">
                <a:latin typeface="Times New Roman"/>
                <a:ea typeface="Times New Roman"/>
              </a:rPr>
              <a:t>О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бладали прямохождением;</a:t>
            </a:r>
          </a:p>
          <a:p>
            <a:r>
              <a:rPr lang="ru-RU" dirty="0" smtClean="0">
                <a:effectLst/>
                <a:latin typeface="Times New Roman"/>
                <a:ea typeface="Times New Roman"/>
              </a:rPr>
              <a:t>Использовали примитивные орудия труда: камни, палки, кости;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Занимались охотой и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собирательством. </a:t>
            </a:r>
            <a:endParaRPr lang="ru-RU" dirty="0" smtClean="0">
              <a:latin typeface="Times New Roman"/>
            </a:endParaRPr>
          </a:p>
        </p:txBody>
      </p:sp>
      <p:pic>
        <p:nvPicPr>
          <p:cNvPr id="4" name="Рисунок 3" descr="C:\Users\User\Desktop\1119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84633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276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УМЕЛЫЙ </a:t>
            </a:r>
            <a:r>
              <a:rPr lang="ru-RU" sz="4000" dirty="0" smtClean="0">
                <a:solidFill>
                  <a:prstClr val="black"/>
                </a:solidFill>
              </a:rPr>
              <a:t>(</a:t>
            </a:r>
            <a:r>
              <a:rPr lang="en-US" sz="4000" dirty="0" smtClean="0">
                <a:solidFill>
                  <a:prstClr val="black"/>
                </a:solidFill>
              </a:rPr>
              <a:t>Homo </a:t>
            </a:r>
            <a:r>
              <a:rPr lang="en-US" sz="4000" dirty="0" err="1" smtClean="0">
                <a:solidFill>
                  <a:prstClr val="black"/>
                </a:solidFill>
              </a:rPr>
              <a:t>habilis</a:t>
            </a:r>
            <a:r>
              <a:rPr lang="ru-RU" sz="4000" dirty="0" smtClean="0">
                <a:solidFill>
                  <a:prstClr val="black"/>
                </a:solidFill>
              </a:rPr>
              <a:t>)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effectLst/>
                <a:latin typeface="Times New Roman"/>
                <a:ea typeface="Times New Roman"/>
              </a:rPr>
              <a:t>2-3 млн. лет назад;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Рост 130 см, о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бъем 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мозга - 500-800 см</a:t>
            </a:r>
            <a:r>
              <a:rPr lang="ru-RU" baseline="30000" dirty="0" smtClean="0">
                <a:effectLst/>
                <a:latin typeface="Times New Roman"/>
                <a:ea typeface="Times New Roman"/>
              </a:rPr>
              <a:t>3</a:t>
            </a:r>
            <a:r>
              <a:rPr lang="ru-RU" dirty="0" smtClean="0">
                <a:latin typeface="Times New Roman"/>
                <a:ea typeface="Times New Roman"/>
              </a:rPr>
              <a:t>;</a:t>
            </a:r>
          </a:p>
          <a:p>
            <a:r>
              <a:rPr lang="ru-RU" dirty="0" smtClean="0">
                <a:effectLst/>
                <a:latin typeface="Times New Roman"/>
                <a:ea typeface="Times New Roman"/>
              </a:rPr>
              <a:t>Жили группами, 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з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анимались 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собирательством, охотой на мелких животных;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Во время охоты объединялись;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Орудия труда – каменные.</a:t>
            </a:r>
          </a:p>
          <a:p>
            <a:endParaRPr lang="ru-RU" dirty="0"/>
          </a:p>
        </p:txBody>
      </p:sp>
      <p:pic>
        <p:nvPicPr>
          <p:cNvPr id="4" name="Рисунок 3" descr="C:\Users\User\Desktop\1120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340768"/>
            <a:ext cx="4278382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761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ПРЯМОХОДЯЧИЙ </a:t>
            </a:r>
            <a:r>
              <a:rPr lang="ru-RU" sz="3600" dirty="0">
                <a:solidFill>
                  <a:prstClr val="black"/>
                </a:solidFill>
              </a:rPr>
              <a:t>(</a:t>
            </a:r>
            <a:r>
              <a:rPr lang="en-US" sz="3600" dirty="0">
                <a:solidFill>
                  <a:prstClr val="black"/>
                </a:solidFill>
              </a:rPr>
              <a:t>Homo </a:t>
            </a:r>
            <a:r>
              <a:rPr lang="en-US" sz="3600" dirty="0" smtClean="0">
                <a:solidFill>
                  <a:prstClr val="black"/>
                </a:solidFill>
              </a:rPr>
              <a:t>erectus</a:t>
            </a:r>
            <a:r>
              <a:rPr lang="ru-RU" sz="3600" dirty="0" smtClean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Д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ревнейший человек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», архантроп;</a:t>
            </a:r>
          </a:p>
          <a:p>
            <a:r>
              <a:rPr lang="ru-RU" dirty="0" smtClean="0">
                <a:effectLst/>
                <a:latin typeface="Times New Roman"/>
                <a:ea typeface="Times New Roman"/>
              </a:rPr>
              <a:t>2 млн. лет назад (о. Ява);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Рост 150-175 см, </a:t>
            </a:r>
            <a:r>
              <a:rPr lang="ru-RU" dirty="0" err="1" smtClean="0">
                <a:effectLst/>
                <a:latin typeface="Times New Roman"/>
                <a:ea typeface="Times New Roman"/>
              </a:rPr>
              <a:t>бъем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мозга 800-1400 см</a:t>
            </a:r>
            <a:r>
              <a:rPr lang="ru-RU" baseline="30000" dirty="0" smtClean="0">
                <a:effectLst/>
                <a:latin typeface="Times New Roman"/>
                <a:ea typeface="Times New Roman"/>
              </a:rPr>
              <a:t>3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;</a:t>
            </a:r>
          </a:p>
          <a:p>
            <a:pPr>
              <a:spcAft>
                <a:spcPts val="0"/>
              </a:spcAft>
            </a:pPr>
            <a:r>
              <a:rPr lang="ru-RU" u="sng" dirty="0" smtClean="0">
                <a:effectLst/>
                <a:latin typeface="Times New Roman"/>
                <a:ea typeface="Times New Roman"/>
              </a:rPr>
              <a:t>Использовали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огонь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(поддерживали), орудия труда – камень, скребок, рубило;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Жили в пещерах, охотились на животных, одевались в их шкуры;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Появились </a:t>
            </a:r>
            <a:r>
              <a:rPr lang="ru-RU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зачатки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речи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, изгиб позвоночника, сводчатая стопа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1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ПРЯМОХОДЯЧИЙ </a:t>
            </a:r>
            <a:r>
              <a:rPr lang="ru-RU" sz="3200" dirty="0">
                <a:solidFill>
                  <a:prstClr val="black"/>
                </a:solidFill>
              </a:rPr>
              <a:t>(</a:t>
            </a:r>
            <a:r>
              <a:rPr lang="en-US" sz="3200" dirty="0">
                <a:solidFill>
                  <a:prstClr val="black"/>
                </a:solidFill>
              </a:rPr>
              <a:t>Homo erectus</a:t>
            </a:r>
            <a:r>
              <a:rPr lang="ru-RU" sz="3200" dirty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Существовало ТРИ ветви:</a:t>
            </a:r>
          </a:p>
          <a:p>
            <a:pPr marL="0" indent="0">
              <a:buNone/>
            </a:pPr>
            <a:r>
              <a:rPr lang="ru-RU" sz="1050" dirty="0" smtClean="0">
                <a:solidFill>
                  <a:srgbClr val="002060"/>
                </a:solidFill>
                <a:latin typeface="Times New Roman"/>
              </a:rPr>
              <a:t>    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/>
              </a:rPr>
              <a:t>                  Питекантроп, Синантроп, </a:t>
            </a: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1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1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/>
              </a:rPr>
              <a:t>                      и </a:t>
            </a:r>
            <a:r>
              <a:rPr lang="ru-RU" sz="2800" dirty="0" err="1" smtClean="0">
                <a:solidFill>
                  <a:srgbClr val="C00000"/>
                </a:solidFill>
                <a:latin typeface="Times New Roman"/>
              </a:rPr>
              <a:t>Гейдельберский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</a:rPr>
              <a:t> человек</a:t>
            </a:r>
            <a:r>
              <a:rPr lang="ru-RU" sz="2800" dirty="0">
                <a:solidFill>
                  <a:srgbClr val="002060"/>
                </a:solidFill>
                <a:latin typeface="Times New Roman"/>
              </a:rPr>
              <a:t> </a:t>
            </a:r>
            <a:endParaRPr lang="ru-RU" sz="2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</a:rPr>
              <a:t>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</a:rPr>
              <a:t>(дал начало неандертальской ветви)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2800" dirty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User\Desktop\1121.jpg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2912368"/>
            <a:ext cx="4968552" cy="21728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792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НЕАНДЕРТАЛЕЦ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>
                <a:solidFill>
                  <a:prstClr val="black"/>
                </a:solidFill>
              </a:rPr>
              <a:t>(</a:t>
            </a:r>
            <a:r>
              <a:rPr lang="en-US" sz="3200" dirty="0">
                <a:solidFill>
                  <a:prstClr val="black"/>
                </a:solidFill>
              </a:rPr>
              <a:t>Homo </a:t>
            </a:r>
            <a:r>
              <a:rPr lang="en-US" sz="3200" dirty="0" err="1" smtClean="0">
                <a:solidFill>
                  <a:prstClr val="black"/>
                </a:solidFill>
              </a:rPr>
              <a:t>neandertalensis</a:t>
            </a:r>
            <a:r>
              <a:rPr lang="ru-RU" sz="3200" dirty="0" smtClean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794" y="1340768"/>
            <a:ext cx="8229600" cy="511256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000" dirty="0">
                <a:solidFill>
                  <a:prstClr val="black"/>
                </a:solidFill>
                <a:latin typeface="Times New Roman"/>
                <a:ea typeface="Times New Roman"/>
              </a:rPr>
              <a:t>«</a:t>
            </a:r>
            <a:r>
              <a:rPr lang="ru-RU" sz="3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Древний человек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», </a:t>
            </a:r>
            <a:r>
              <a:rPr lang="ru-RU" sz="30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палеантроп</a:t>
            </a:r>
            <a:r>
              <a:rPr lang="ru-RU" sz="3000" dirty="0">
                <a:solidFill>
                  <a:prstClr val="black"/>
                </a:solidFill>
                <a:latin typeface="Times New Roman"/>
                <a:ea typeface="Times New Roman"/>
              </a:rPr>
              <a:t>;</a:t>
            </a:r>
          </a:p>
          <a:p>
            <a:pPr lvl="0"/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500 тыс. </a:t>
            </a:r>
            <a:r>
              <a:rPr lang="ru-RU" sz="3000" dirty="0">
                <a:solidFill>
                  <a:prstClr val="black"/>
                </a:solidFill>
                <a:latin typeface="Times New Roman"/>
                <a:ea typeface="Times New Roman"/>
              </a:rPr>
              <a:t>лет назад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(Европа, Азия, Африка);</a:t>
            </a:r>
          </a:p>
          <a:p>
            <a:pPr lvl="0"/>
            <a:r>
              <a:rPr lang="ru-RU" sz="3000" dirty="0">
                <a:solidFill>
                  <a:prstClr val="black"/>
                </a:solidFill>
                <a:latin typeface="Times New Roman"/>
              </a:rPr>
              <a:t>Рост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150-160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см, объем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мозга 1200-1400 </a:t>
            </a:r>
            <a:r>
              <a:rPr lang="ru-RU" sz="3000" dirty="0">
                <a:solidFill>
                  <a:prstClr val="black"/>
                </a:solidFill>
                <a:latin typeface="Times New Roman"/>
                <a:ea typeface="Times New Roman"/>
              </a:rPr>
              <a:t>см</a:t>
            </a:r>
            <a:r>
              <a:rPr lang="ru-RU" sz="3000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;</a:t>
            </a:r>
          </a:p>
          <a:p>
            <a:pPr lvl="0"/>
            <a:r>
              <a:rPr lang="ru-RU" sz="30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Примитивная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3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речь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, подбородочный выступ;</a:t>
            </a:r>
          </a:p>
          <a:p>
            <a:pPr lvl="0"/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Кремниевые и костяные орудия (наконечники и скребла);</a:t>
            </a:r>
          </a:p>
          <a:p>
            <a:pPr lvl="0"/>
            <a:r>
              <a:rPr lang="ru-RU" sz="3000" u="sng" dirty="0">
                <a:solidFill>
                  <a:prstClr val="black"/>
                </a:solidFill>
                <a:latin typeface="Times New Roman"/>
                <a:ea typeface="Times New Roman"/>
              </a:rPr>
              <a:t>Д</a:t>
            </a:r>
            <a:r>
              <a:rPr lang="ru-RU" sz="30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обывали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3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огонь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  <a:ea typeface="Times New Roman"/>
              </a:rPr>
              <a:t>, жили в пещерах;</a:t>
            </a:r>
          </a:p>
          <a:p>
            <a:pPr lvl="0"/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Зародились </a:t>
            </a:r>
            <a:r>
              <a:rPr lang="ru-RU" sz="3000" b="1" dirty="0" smtClean="0">
                <a:solidFill>
                  <a:srgbClr val="C00000"/>
                </a:solidFill>
                <a:latin typeface="Times New Roman"/>
              </a:rPr>
              <a:t>искусство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 и </a:t>
            </a:r>
            <a:r>
              <a:rPr lang="ru-RU" sz="3000" b="1" dirty="0" smtClean="0">
                <a:solidFill>
                  <a:srgbClr val="C00000"/>
                </a:solidFill>
                <a:latin typeface="Times New Roman"/>
              </a:rPr>
              <a:t>религия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 </a:t>
            </a:r>
            <a:endParaRPr lang="ru-RU" sz="3000" dirty="0" smtClean="0">
              <a:solidFill>
                <a:prstClr val="black"/>
              </a:solidFill>
              <a:latin typeface="Times New Roman"/>
            </a:endParaRPr>
          </a:p>
          <a:p>
            <a:pPr marL="0" lvl="0" indent="0">
              <a:buNone/>
            </a:pPr>
            <a:r>
              <a:rPr lang="ru-RU" sz="30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 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(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культ животных, погребение </a:t>
            </a:r>
            <a:endParaRPr lang="ru-RU" sz="3000" dirty="0" smtClean="0">
              <a:solidFill>
                <a:prstClr val="black"/>
              </a:solidFill>
              <a:latin typeface="Times New Roman"/>
            </a:endParaRPr>
          </a:p>
          <a:p>
            <a:pPr marL="0" lvl="0" indent="0">
              <a:buNone/>
            </a:pPr>
            <a:r>
              <a:rPr lang="ru-RU" sz="30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 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усопших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)</a:t>
            </a:r>
          </a:p>
          <a:p>
            <a:pPr lvl="0"/>
            <a:endParaRPr lang="ru-RU" sz="3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Объект 3" descr="C:\Users\User\Desktop\1122.jpg"/>
          <p:cNvPicPr>
            <a:picLocks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221465"/>
            <a:ext cx="2376264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678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КРОМАНЬОНЕЦ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(</a:t>
            </a:r>
            <a:r>
              <a:rPr lang="en-US" sz="3200" dirty="0">
                <a:solidFill>
                  <a:prstClr val="black"/>
                </a:solidFill>
              </a:rPr>
              <a:t>Homo </a:t>
            </a:r>
            <a:r>
              <a:rPr lang="en-US" sz="3200" dirty="0" smtClean="0">
                <a:solidFill>
                  <a:prstClr val="black"/>
                </a:solidFill>
              </a:rPr>
              <a:t>sapiens</a:t>
            </a:r>
            <a:r>
              <a:rPr lang="ru-RU" sz="3200" dirty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Современный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человек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»,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неоантроп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50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тыс. лет назад (Европа, Азия, Африка);</a:t>
            </a: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/>
              </a:rPr>
              <a:t>Рост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до180 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см, объем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мозга до 1800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см</a:t>
            </a:r>
            <a:r>
              <a:rPr lang="ru-RU" sz="2800" baseline="30000" dirty="0">
                <a:solidFill>
                  <a:prstClr val="black"/>
                </a:solidFill>
                <a:latin typeface="Times New Roman"/>
                <a:ea typeface="Times New Roman"/>
              </a:rPr>
              <a:t>3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;</a:t>
            </a:r>
          </a:p>
          <a:p>
            <a:pPr lvl="0"/>
            <a:r>
              <a:rPr lang="ru-RU" sz="28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Развитая, членораздельная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Times New Roman"/>
              </a:rPr>
              <a:t>речь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высокий лоб, сглаженные надбровные дуги;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Жилища, пещеры; Одежда, украшения;</a:t>
            </a:r>
          </a:p>
          <a:p>
            <a:pPr lvl="0"/>
            <a:r>
              <a:rPr lang="ru-RU" sz="28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Одомашивание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животных, земледелие;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Наскальная живопись, резьба по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кости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и камню;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Дали начало «Новому» человеку – </a:t>
            </a:r>
            <a:endParaRPr lang="ru-RU" sz="28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человеку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разумному </a:t>
            </a:r>
            <a:r>
              <a:rPr lang="ru-RU" sz="28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разумному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(мы)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Объект 3" descr="C:\Users\User\Desktop\1123.jpg"/>
          <p:cNvPicPr>
            <a:picLocks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293096"/>
            <a:ext cx="2592288" cy="19442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9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701</Words>
  <Application>Microsoft Office PowerPoint</Application>
  <PresentationFormat>Экран (4:3)</PresentationFormat>
  <Paragraphs>138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АНТРОПОГЕНЕЗ</vt:lpstr>
      <vt:lpstr>ДРИОПИТЕК (древесная обезьяна)</vt:lpstr>
      <vt:lpstr>ДРИОПИТЕК (древесная обезьяна)</vt:lpstr>
      <vt:lpstr>АВСТРАЛОПИТЕК (проантроп)</vt:lpstr>
      <vt:lpstr>ЧЕЛОВЕК УМЕЛЫЙ (Homo habilis)</vt:lpstr>
      <vt:lpstr>ЧЕЛОВЕК ПРЯМОХОДЯЧИЙ (Homo erectus)</vt:lpstr>
      <vt:lpstr>ЧЕЛОВЕК ПРЯМОХОДЯЧИЙ (Homo erectus)</vt:lpstr>
      <vt:lpstr>НЕАНДЕРТАЛЕЦ  (Homo neandertalensis)</vt:lpstr>
      <vt:lpstr>КРОМАНЬОНЕЦ  (Homo sapiens)</vt:lpstr>
      <vt:lpstr>Презентация PowerPoint</vt:lpstr>
      <vt:lpstr>ДВИЖУЩИЕ ФАКТОРЫ АНТРОПОГЕНЕЗА</vt:lpstr>
      <vt:lpstr>ЗАКРЕПИМ?</vt:lpstr>
      <vt:lpstr>ЗАКРЕПИМ?</vt:lpstr>
      <vt:lpstr>ЗАКРЕПИМ?</vt:lpstr>
      <vt:lpstr>ЗАКРЕПИМ?</vt:lpstr>
      <vt:lpstr>ЗАКРЕПИМ?</vt:lpstr>
      <vt:lpstr>ЗАКРЕПИМ?</vt:lpstr>
      <vt:lpstr>СПАСИБО!!!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АНТРОПОГЕНЕЗ</dc:title>
  <dc:creator>User</dc:creator>
  <cp:lastModifiedBy>User</cp:lastModifiedBy>
  <cp:revision>23</cp:revision>
  <dcterms:created xsi:type="dcterms:W3CDTF">2020-11-12T18:21:33Z</dcterms:created>
  <dcterms:modified xsi:type="dcterms:W3CDTF">2020-11-14T10:46:37Z</dcterms:modified>
</cp:coreProperties>
</file>