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3" r:id="rId5"/>
    <p:sldId id="261" r:id="rId6"/>
    <p:sldId id="270" r:id="rId7"/>
    <p:sldId id="268" r:id="rId8"/>
    <p:sldId id="271" r:id="rId9"/>
    <p:sldId id="273" r:id="rId10"/>
    <p:sldId id="274" r:id="rId11"/>
    <p:sldId id="275" r:id="rId12"/>
    <p:sldId id="277" r:id="rId13"/>
    <p:sldId id="279" r:id="rId14"/>
    <p:sldId id="280" r:id="rId15"/>
    <p:sldId id="281" r:id="rId16"/>
    <p:sldId id="283" r:id="rId17"/>
    <p:sldId id="285" r:id="rId18"/>
    <p:sldId id="288" r:id="rId19"/>
    <p:sldId id="289" r:id="rId20"/>
    <p:sldId id="29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2988" y="0"/>
            <a:ext cx="7850187" cy="2564904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6000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Литературное</a:t>
            </a:r>
            <a:br>
              <a:rPr lang="ru-RU" altLang="ru-RU" sz="6000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sz="6000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чтение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55875" y="5084763"/>
            <a:ext cx="6146800" cy="1485900"/>
          </a:xfrm>
        </p:spPr>
        <p:txBody>
          <a:bodyPr/>
          <a:lstStyle/>
          <a:p>
            <a:pPr eaLnBrk="1" hangingPunct="1"/>
            <a:r>
              <a:rPr lang="ru-RU" altLang="ru-RU" smtClean="0"/>
              <a:t>2 класс</a:t>
            </a:r>
          </a:p>
        </p:txBody>
      </p:sp>
      <p:pic>
        <p:nvPicPr>
          <p:cNvPr id="2052" name="Picture 6" descr="Книготорговая группа &quot;ПродаЛитЪ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988840"/>
            <a:ext cx="316865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676948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http://media.nn.ru/data/forum/images/2013-08/73091967-nedotrog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460978"/>
            <a:ext cx="7560840" cy="5049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755576" y="260648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</a:rPr>
              <a:t>Медвежатник – </a:t>
            </a:r>
            <a:r>
              <a:rPr lang="ru-RU" sz="3600" dirty="0">
                <a:solidFill>
                  <a:srgbClr val="C00000"/>
                </a:solidFill>
              </a:rPr>
              <a:t>охотник на медведей </a:t>
            </a:r>
          </a:p>
        </p:txBody>
      </p:sp>
    </p:spTree>
    <p:extLst>
      <p:ext uri="{BB962C8B-B14F-4D97-AF65-F5344CB8AC3E}">
        <p14:creationId xmlns:p14="http://schemas.microsoft.com/office/powerpoint/2010/main" val="3062531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xn--80aafka8aijbcicvsig8o.xn--p1ai/upload/iblock/d15/d15dd6e50632ffa835153e1e648fe0c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8794" y="1928802"/>
            <a:ext cx="6818430" cy="46228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683568" y="404664"/>
            <a:ext cx="79208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Завалинка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земляная насыпь вдоль наружных стен избы.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681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41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7412" name="Picture 2" descr="http://s3.fotokto.ru/photo/full/116/11649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00" y="36513"/>
            <a:ext cx="11430000" cy="758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183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altLang="ru-RU" b="1" dirty="0" smtClean="0">
                <a:solidFill>
                  <a:srgbClr val="0070C0"/>
                </a:solidFill>
              </a:rPr>
              <a:t>Словарная работа</a:t>
            </a:r>
            <a:endParaRPr lang="ru-RU" b="1" dirty="0"/>
          </a:p>
        </p:txBody>
      </p:sp>
      <p:sp>
        <p:nvSpPr>
          <p:cNvPr id="18435" name="Объект 2"/>
          <p:cNvSpPr>
            <a:spLocks noGrp="1"/>
          </p:cNvSpPr>
          <p:nvPr>
            <p:ph idx="1"/>
          </p:nvPr>
        </p:nvSpPr>
        <p:spPr>
          <a:xfrm>
            <a:off x="425802" y="1988840"/>
            <a:ext cx="7948405" cy="4098768"/>
          </a:xfrm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18436" name="Прямоугольник 3"/>
          <p:cNvSpPr>
            <a:spLocks noChangeArrowheads="1"/>
          </p:cNvSpPr>
          <p:nvPr/>
        </p:nvSpPr>
        <p:spPr bwMode="auto">
          <a:xfrm>
            <a:off x="457200" y="2509838"/>
            <a:ext cx="8229600" cy="3083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altLang="ru-RU" sz="3600" b="1" dirty="0"/>
              <a:t>МЕДВЕЖАТНИК-</a:t>
            </a:r>
            <a:r>
              <a:rPr lang="ru-RU" altLang="ru-RU" sz="3600" b="1" dirty="0">
                <a:solidFill>
                  <a:srgbClr val="CC0000"/>
                </a:solidFill>
              </a:rPr>
              <a:t>охотник на медведя.</a:t>
            </a:r>
            <a:r>
              <a:rPr lang="ru-RU" altLang="ru-RU" sz="3600" b="1" dirty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3600" b="1" dirty="0"/>
              <a:t>ЗАВАЛИНКА-</a:t>
            </a:r>
            <a:r>
              <a:rPr lang="ru-RU" altLang="ru-RU" sz="3600" b="1" dirty="0">
                <a:solidFill>
                  <a:srgbClr val="CC0000"/>
                </a:solidFill>
              </a:rPr>
              <a:t>невысокая земляная насыпь  вдоль наружных стен избы.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3600" b="1" dirty="0"/>
              <a:t>ОПУШКА-</a:t>
            </a:r>
            <a:r>
              <a:rPr lang="ru-RU" altLang="ru-RU" sz="3600" b="1" dirty="0">
                <a:solidFill>
                  <a:srgbClr val="CC0000"/>
                </a:solidFill>
              </a:rPr>
              <a:t>край леса.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3600" b="1" dirty="0"/>
              <a:t>КОЛХОЗНИК</a:t>
            </a:r>
            <a:r>
              <a:rPr lang="ru-RU" altLang="ru-RU" sz="3600" b="1" dirty="0">
                <a:solidFill>
                  <a:srgbClr val="CC0000"/>
                </a:solidFill>
              </a:rPr>
              <a:t>-житель сельской местности.</a:t>
            </a:r>
          </a:p>
        </p:txBody>
      </p:sp>
    </p:spTree>
    <p:extLst>
      <p:ext uri="{BB962C8B-B14F-4D97-AF65-F5344CB8AC3E}">
        <p14:creationId xmlns:p14="http://schemas.microsoft.com/office/powerpoint/2010/main" val="355724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sz="3900" b="1" dirty="0" smtClean="0">
                <a:solidFill>
                  <a:srgbClr val="0070C0"/>
                </a:solidFill>
              </a:rPr>
              <a:t>1. Старый </a:t>
            </a:r>
            <a:r>
              <a:rPr lang="ru-RU" sz="3900" b="1" dirty="0">
                <a:solidFill>
                  <a:srgbClr val="0070C0"/>
                </a:solidFill>
              </a:rPr>
              <a:t>медвежатник любил музыку</a:t>
            </a:r>
          </a:p>
          <a:p>
            <a:pPr lvl="0"/>
            <a:r>
              <a:rPr lang="ru-RU" sz="3900" b="1" dirty="0" smtClean="0">
                <a:solidFill>
                  <a:srgbClr val="0070C0"/>
                </a:solidFill>
              </a:rPr>
              <a:t>2. Старик </a:t>
            </a:r>
            <a:r>
              <a:rPr lang="ru-RU" sz="3900" b="1" dirty="0">
                <a:solidFill>
                  <a:srgbClr val="0070C0"/>
                </a:solidFill>
              </a:rPr>
              <a:t>пошёл охотиться на медведя. </a:t>
            </a:r>
          </a:p>
          <a:p>
            <a:pPr lvl="0"/>
            <a:r>
              <a:rPr lang="ru-RU" sz="3900" b="1" dirty="0" smtClean="0">
                <a:solidFill>
                  <a:srgbClr val="0070C0"/>
                </a:solidFill>
              </a:rPr>
              <a:t>3. Медведь </a:t>
            </a:r>
            <a:r>
              <a:rPr lang="ru-RU" sz="3900" b="1" dirty="0">
                <a:solidFill>
                  <a:srgbClr val="0070C0"/>
                </a:solidFill>
              </a:rPr>
              <a:t>– музыкант.</a:t>
            </a:r>
          </a:p>
          <a:p>
            <a:pPr lvl="0"/>
            <a:r>
              <a:rPr lang="ru-RU" sz="3900" b="1" dirty="0" smtClean="0">
                <a:solidFill>
                  <a:srgbClr val="0070C0"/>
                </a:solidFill>
              </a:rPr>
              <a:t>4. Охотник </a:t>
            </a:r>
            <a:r>
              <a:rPr lang="ru-RU" sz="3900" b="1" dirty="0">
                <a:solidFill>
                  <a:srgbClr val="0070C0"/>
                </a:solidFill>
              </a:rPr>
              <a:t>пожалел медведя</a:t>
            </a:r>
          </a:p>
          <a:p>
            <a:r>
              <a:rPr lang="ru-RU" sz="3900" b="1" dirty="0">
                <a:solidFill>
                  <a:srgbClr val="0070C0"/>
                </a:solidFill>
              </a:rPr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>
                <a:solidFill>
                  <a:srgbClr val="FF0000"/>
                </a:solidFill>
              </a:rPr>
              <a:t>План рассказа «Музыкант». </a:t>
            </a:r>
            <a:r>
              <a:rPr lang="ru-RU" sz="4800" dirty="0"/>
              <a:t/>
            </a:r>
            <a:br>
              <a:rPr lang="ru-RU" sz="4800" dirty="0"/>
            </a:b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29102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Исправь ошибки в тексте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95536" y="1700808"/>
            <a:ext cx="8496944" cy="4425355"/>
          </a:xfrm>
        </p:spPr>
        <p:txBody>
          <a:bodyPr>
            <a:normAutofit fontScale="92500"/>
          </a:bodyPr>
          <a:lstStyle/>
          <a:p>
            <a:r>
              <a:rPr lang="ru-RU" sz="4000" b="1" dirty="0">
                <a:solidFill>
                  <a:schemeClr val="tx1"/>
                </a:solidFill>
              </a:rPr>
              <a:t>Писатель Владимир Валентинович Бианки родился в семье известного врача. Он много путешествовал и любил природу. Сегодня мы познакомились с  его произведением «Медведь- музыкант». Главный герой этой сказки – старый медвежатник</a:t>
            </a:r>
            <a:r>
              <a:rPr lang="ru-RU" sz="3600" b="1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678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Исправь ошибки в тексте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95536" y="1700808"/>
            <a:ext cx="8496944" cy="4425355"/>
          </a:xfrm>
        </p:spPr>
        <p:txBody>
          <a:bodyPr>
            <a:normAutofit fontScale="92500"/>
          </a:bodyPr>
          <a:lstStyle/>
          <a:p>
            <a:r>
              <a:rPr lang="ru-RU" sz="4000" b="1" dirty="0">
                <a:solidFill>
                  <a:schemeClr val="tx1"/>
                </a:solidFill>
              </a:rPr>
              <a:t>Писатель </a:t>
            </a:r>
            <a:r>
              <a:rPr lang="ru-RU" sz="4000" b="1" dirty="0">
                <a:solidFill>
                  <a:srgbClr val="FF0000"/>
                </a:solidFill>
              </a:rPr>
              <a:t>Владимир</a:t>
            </a:r>
            <a:r>
              <a:rPr lang="ru-RU" sz="4000" b="1" dirty="0">
                <a:solidFill>
                  <a:schemeClr val="tx1"/>
                </a:solidFill>
              </a:rPr>
              <a:t> Валентинович Бианки родился в семье известного </a:t>
            </a:r>
            <a:r>
              <a:rPr lang="ru-RU" sz="4000" b="1" dirty="0">
                <a:solidFill>
                  <a:srgbClr val="FF0000"/>
                </a:solidFill>
              </a:rPr>
              <a:t>врача</a:t>
            </a:r>
            <a:r>
              <a:rPr lang="ru-RU" sz="4000" b="1" dirty="0">
                <a:solidFill>
                  <a:schemeClr val="tx1"/>
                </a:solidFill>
              </a:rPr>
              <a:t>. Он много путешествовал и любил природу. Сегодня мы познакомились с  его произведением «</a:t>
            </a:r>
            <a:r>
              <a:rPr lang="ru-RU" sz="4000" b="1" dirty="0">
                <a:solidFill>
                  <a:srgbClr val="FF0000"/>
                </a:solidFill>
              </a:rPr>
              <a:t>Медведь</a:t>
            </a:r>
            <a:r>
              <a:rPr lang="ru-RU" sz="4000" b="1" dirty="0">
                <a:solidFill>
                  <a:schemeClr val="tx1"/>
                </a:solidFill>
              </a:rPr>
              <a:t>- музыкант». Главный герой этой </a:t>
            </a:r>
            <a:r>
              <a:rPr lang="ru-RU" sz="4000" b="1" dirty="0">
                <a:solidFill>
                  <a:srgbClr val="FF0000"/>
                </a:solidFill>
              </a:rPr>
              <a:t>сказки</a:t>
            </a:r>
            <a:r>
              <a:rPr lang="ru-RU" sz="4000" b="1" dirty="0">
                <a:solidFill>
                  <a:schemeClr val="tx1"/>
                </a:solidFill>
              </a:rPr>
              <a:t> – </a:t>
            </a:r>
            <a:r>
              <a:rPr lang="ru-RU" sz="4000" b="1" dirty="0">
                <a:solidFill>
                  <a:srgbClr val="FF0000"/>
                </a:solidFill>
              </a:rPr>
              <a:t>старый медвежатник</a:t>
            </a:r>
            <a:r>
              <a:rPr lang="ru-RU" sz="3600" b="1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469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Исправь ошибки в тексте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95536" y="1700808"/>
            <a:ext cx="8496944" cy="4425355"/>
          </a:xfrm>
        </p:spPr>
        <p:txBody>
          <a:bodyPr>
            <a:normAutofit fontScale="92500"/>
          </a:bodyPr>
          <a:lstStyle/>
          <a:p>
            <a:r>
              <a:rPr lang="ru-RU" sz="4000" b="1" dirty="0">
                <a:solidFill>
                  <a:schemeClr val="tx1"/>
                </a:solidFill>
              </a:rPr>
              <a:t>Писатель </a:t>
            </a:r>
            <a:r>
              <a:rPr lang="ru-RU" sz="4000" b="1" dirty="0" smtClean="0">
                <a:solidFill>
                  <a:srgbClr val="FF0000"/>
                </a:solidFill>
              </a:rPr>
              <a:t>Виталий </a:t>
            </a:r>
            <a:r>
              <a:rPr lang="ru-RU" sz="4000" b="1" dirty="0">
                <a:solidFill>
                  <a:schemeClr val="tx1"/>
                </a:solidFill>
              </a:rPr>
              <a:t>Валентинович Бианки родился в семье известного </a:t>
            </a:r>
            <a:r>
              <a:rPr lang="ru-RU" sz="4000" b="1" dirty="0" smtClean="0">
                <a:solidFill>
                  <a:srgbClr val="FF0000"/>
                </a:solidFill>
              </a:rPr>
              <a:t>учёного.</a:t>
            </a:r>
            <a:r>
              <a:rPr lang="ru-RU" sz="4000" b="1" dirty="0" smtClean="0">
                <a:solidFill>
                  <a:schemeClr val="tx1"/>
                </a:solidFill>
              </a:rPr>
              <a:t> </a:t>
            </a:r>
            <a:r>
              <a:rPr lang="ru-RU" sz="4000" b="1" dirty="0">
                <a:solidFill>
                  <a:schemeClr val="tx1"/>
                </a:solidFill>
              </a:rPr>
              <a:t>Он много путешествовал и любил природу. Сегодня мы познакомились с  его произведением </a:t>
            </a:r>
            <a:r>
              <a:rPr lang="ru-RU" sz="4000" b="1" dirty="0" smtClean="0">
                <a:solidFill>
                  <a:schemeClr val="tx1"/>
                </a:solidFill>
              </a:rPr>
              <a:t>«</a:t>
            </a:r>
            <a:r>
              <a:rPr lang="ru-RU" sz="4000" b="1" dirty="0" smtClean="0">
                <a:solidFill>
                  <a:srgbClr val="FF0000"/>
                </a:solidFill>
              </a:rPr>
              <a:t>Музыкант</a:t>
            </a:r>
            <a:r>
              <a:rPr lang="ru-RU" sz="4000" b="1" dirty="0">
                <a:solidFill>
                  <a:schemeClr val="tx1"/>
                </a:solidFill>
              </a:rPr>
              <a:t>». Главный герой </a:t>
            </a:r>
            <a:r>
              <a:rPr lang="ru-RU" sz="4000" b="1" dirty="0" smtClean="0">
                <a:solidFill>
                  <a:schemeClr val="tx1"/>
                </a:solidFill>
              </a:rPr>
              <a:t>этого </a:t>
            </a:r>
            <a:r>
              <a:rPr lang="ru-RU" sz="4000" b="1" dirty="0" smtClean="0">
                <a:solidFill>
                  <a:srgbClr val="FF0000"/>
                </a:solidFill>
              </a:rPr>
              <a:t>рассказа</a:t>
            </a:r>
            <a:r>
              <a:rPr lang="ru-RU" sz="4000" b="1" dirty="0" smtClean="0">
                <a:solidFill>
                  <a:schemeClr val="tx1"/>
                </a:solidFill>
              </a:rPr>
              <a:t> </a:t>
            </a:r>
            <a:r>
              <a:rPr lang="ru-RU" sz="4000" b="1" dirty="0">
                <a:solidFill>
                  <a:schemeClr val="tx1"/>
                </a:solidFill>
              </a:rPr>
              <a:t>– </a:t>
            </a:r>
            <a:r>
              <a:rPr lang="ru-RU" sz="4000" b="1" dirty="0" smtClean="0">
                <a:solidFill>
                  <a:srgbClr val="C00000"/>
                </a:solidFill>
              </a:rPr>
              <a:t>медведь.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69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fs00.infourok.ru/images/doc/271/276419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02555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252728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7030A0"/>
                </a:solidFill>
              </a:rPr>
              <a:t>Домашнее задание</a:t>
            </a:r>
            <a:endParaRPr lang="ru-RU" sz="7200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b="1" dirty="0" err="1"/>
              <a:t>Стр</a:t>
            </a:r>
            <a:r>
              <a:rPr lang="ru-RU" sz="4800" b="1" dirty="0"/>
              <a:t> </a:t>
            </a:r>
            <a:r>
              <a:rPr lang="ru-RU" sz="4800" b="1" dirty="0" smtClean="0"/>
              <a:t>142-145</a:t>
            </a:r>
            <a:endParaRPr lang="ru-RU" sz="4800" b="1" dirty="0"/>
          </a:p>
          <a:p>
            <a:r>
              <a:rPr lang="ru-RU" sz="4800" b="1" dirty="0"/>
              <a:t>п</a:t>
            </a:r>
            <a:r>
              <a:rPr lang="ru-RU" sz="4800" b="1" dirty="0" smtClean="0"/>
              <a:t>одготовить </a:t>
            </a:r>
            <a:r>
              <a:rPr lang="ru-RU" sz="4800" b="1" dirty="0"/>
              <a:t>пересказ текста. Выполнить задание 7 на с. 145.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25846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2863" y="516941"/>
            <a:ext cx="83182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i="1" dirty="0" smtClean="0">
                <a:solidFill>
                  <a:srgbClr val="C00000"/>
                </a:solidFill>
              </a:rPr>
              <a:t>Мед в лесу    медведь нашел,    </a:t>
            </a:r>
            <a:br>
              <a:rPr lang="ru-RU" sz="6000" b="1" i="1" dirty="0" smtClean="0">
                <a:solidFill>
                  <a:srgbClr val="C00000"/>
                </a:solidFill>
              </a:rPr>
            </a:br>
            <a:r>
              <a:rPr lang="ru-RU" sz="6000" b="1" i="1" dirty="0" smtClean="0">
                <a:solidFill>
                  <a:srgbClr val="C00000"/>
                </a:solidFill>
              </a:rPr>
              <a:t>Мало мёда –  </a:t>
            </a:r>
          </a:p>
          <a:p>
            <a:r>
              <a:rPr lang="ru-RU" sz="6000" b="1" i="1" dirty="0" smtClean="0">
                <a:solidFill>
                  <a:srgbClr val="C00000"/>
                </a:solidFill>
              </a:rPr>
              <a:t>много пчел</a:t>
            </a:r>
            <a:endParaRPr lang="ru-RU" sz="6000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multiki_2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372" y="2143116"/>
            <a:ext cx="3214710" cy="3214710"/>
          </a:xfrm>
          <a:prstGeom prst="rect">
            <a:avLst/>
          </a:prstGeom>
        </p:spPr>
      </p:pic>
      <p:pic>
        <p:nvPicPr>
          <p:cNvPr id="8" name="Рисунок 7" descr="1485494-c17aa684f01c9e40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068960"/>
            <a:ext cx="324367" cy="500066"/>
          </a:xfrm>
          <a:prstGeom prst="rect">
            <a:avLst/>
          </a:prstGeom>
        </p:spPr>
      </p:pic>
      <p:pic>
        <p:nvPicPr>
          <p:cNvPr id="9" name="Рисунок 8" descr="1485494-c17aa684f01c9e40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1604" y="2428868"/>
            <a:ext cx="357190" cy="550668"/>
          </a:xfrm>
          <a:prstGeom prst="rect">
            <a:avLst/>
          </a:prstGeom>
        </p:spPr>
      </p:pic>
      <p:pic>
        <p:nvPicPr>
          <p:cNvPr id="10" name="Рисунок 9" descr="1485494-c17aa684f01c9e40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4437112"/>
            <a:ext cx="357190" cy="550668"/>
          </a:xfrm>
          <a:prstGeom prst="rect">
            <a:avLst/>
          </a:prstGeom>
        </p:spPr>
      </p:pic>
      <p:pic>
        <p:nvPicPr>
          <p:cNvPr id="11" name="Рисунок 10" descr="1485494-c17aa684f01c9e40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7722" y="2564904"/>
            <a:ext cx="370705" cy="571504"/>
          </a:xfrm>
          <a:prstGeom prst="rect">
            <a:avLst/>
          </a:prstGeom>
        </p:spPr>
      </p:pic>
      <p:pic>
        <p:nvPicPr>
          <p:cNvPr id="12" name="Рисунок 11" descr="1485494-c17aa684f01c9e40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8992" y="1714488"/>
            <a:ext cx="357190" cy="550668"/>
          </a:xfrm>
          <a:prstGeom prst="rect">
            <a:avLst/>
          </a:prstGeom>
        </p:spPr>
      </p:pic>
      <p:pic>
        <p:nvPicPr>
          <p:cNvPr id="13" name="Рисунок 12" descr="1485494-c17aa684f01c9e40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1052736"/>
            <a:ext cx="357190" cy="550668"/>
          </a:xfrm>
          <a:prstGeom prst="rect">
            <a:avLst/>
          </a:prstGeom>
        </p:spPr>
      </p:pic>
      <p:pic>
        <p:nvPicPr>
          <p:cNvPr id="14" name="Рисунок 13" descr="1485494-c17aa684f01c9e40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302866">
            <a:off x="2039886" y="3624455"/>
            <a:ext cx="357190" cy="550668"/>
          </a:xfrm>
          <a:prstGeom prst="rect">
            <a:avLst/>
          </a:prstGeom>
        </p:spPr>
      </p:pic>
      <p:pic>
        <p:nvPicPr>
          <p:cNvPr id="15" name="Рисунок 14" descr="1485494-c17aa684f01c9e40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5206" y="3857628"/>
            <a:ext cx="357190" cy="550668"/>
          </a:xfrm>
          <a:prstGeom prst="rect">
            <a:avLst/>
          </a:prstGeom>
        </p:spPr>
      </p:pic>
      <p:pic>
        <p:nvPicPr>
          <p:cNvPr id="16" name="Рисунок 15" descr="1485494-c17aa684f01c9e40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979430">
            <a:off x="8028384" y="4005064"/>
            <a:ext cx="357190" cy="550668"/>
          </a:xfrm>
          <a:prstGeom prst="rect">
            <a:avLst/>
          </a:prstGeom>
        </p:spPr>
      </p:pic>
      <p:pic>
        <p:nvPicPr>
          <p:cNvPr id="17" name="Рисунок 16" descr="1485494-c17aa684f01c9e40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0312" y="2276872"/>
            <a:ext cx="357190" cy="550668"/>
          </a:xfrm>
          <a:prstGeom prst="rect">
            <a:avLst/>
          </a:prstGeom>
        </p:spPr>
      </p:pic>
      <p:pic>
        <p:nvPicPr>
          <p:cNvPr id="18" name="Рисунок 17" descr="1485494-c17aa684f01c9e40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7620" y="2786058"/>
            <a:ext cx="357190" cy="550668"/>
          </a:xfrm>
          <a:prstGeom prst="rect">
            <a:avLst/>
          </a:prstGeom>
        </p:spPr>
      </p:pic>
      <p:pic>
        <p:nvPicPr>
          <p:cNvPr id="19" name="Рисунок 18" descr="1485494-c17aa684f01c9e40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3356992"/>
            <a:ext cx="357190" cy="550668"/>
          </a:xfrm>
          <a:prstGeom prst="rect">
            <a:avLst/>
          </a:prstGeom>
        </p:spPr>
      </p:pic>
      <p:pic>
        <p:nvPicPr>
          <p:cNvPr id="20" name="Рисунок 19" descr="1485494-c17aa684f01c9e40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4581128"/>
            <a:ext cx="357190" cy="550668"/>
          </a:xfrm>
          <a:prstGeom prst="rect">
            <a:avLst/>
          </a:prstGeom>
        </p:spPr>
      </p:pic>
      <p:pic>
        <p:nvPicPr>
          <p:cNvPr id="21" name="Рисунок 20" descr="1485494-c17aa684f01c9e40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7686" y="3714752"/>
            <a:ext cx="357190" cy="550668"/>
          </a:xfrm>
          <a:prstGeom prst="rect">
            <a:avLst/>
          </a:prstGeom>
        </p:spPr>
      </p:pic>
      <p:pic>
        <p:nvPicPr>
          <p:cNvPr id="22" name="Рисунок 21" descr="1485494-c17aa684f01c9e40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988840"/>
            <a:ext cx="357190" cy="550668"/>
          </a:xfrm>
          <a:prstGeom prst="rect">
            <a:avLst/>
          </a:prstGeom>
        </p:spPr>
      </p:pic>
      <p:pic>
        <p:nvPicPr>
          <p:cNvPr id="23" name="Рисунок 22" descr="1485494-c17aa684f01c9e40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3861048"/>
            <a:ext cx="357190" cy="550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74083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123825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6600" b="1" dirty="0" smtClean="0"/>
              <a:t>Молодцы!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464343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b="1" dirty="0" smtClean="0"/>
              <a:t>   </a:t>
            </a:r>
            <a:r>
              <a:rPr lang="ru-RU" altLang="ru-RU" sz="6600" b="1" dirty="0" smtClean="0"/>
              <a:t>Спасибо за урок!</a:t>
            </a:r>
          </a:p>
          <a:p>
            <a:pPr eaLnBrk="1" hangingPunct="1">
              <a:buFontTx/>
              <a:buNone/>
            </a:pPr>
            <a:endParaRPr lang="ru-RU" altLang="ru-RU" sz="6600" dirty="0" smtClean="0"/>
          </a:p>
        </p:txBody>
      </p:sp>
      <p:pic>
        <p:nvPicPr>
          <p:cNvPr id="24580" name="Picture 4" descr="aW1hZ2VfbWlkZGxlOjc1NzEwMC8vaW1hZ2VfbWlkZGxlOjc1NzEwMA (2)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2667000"/>
            <a:ext cx="511175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455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340768"/>
            <a:ext cx="78488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solidFill>
                  <a:srgbClr val="7030A0"/>
                </a:solidFill>
              </a:rPr>
              <a:t>Кто в лесу глухом живёт</a:t>
            </a:r>
          </a:p>
          <a:p>
            <a:r>
              <a:rPr lang="ru-RU" sz="5400" b="1" dirty="0">
                <a:solidFill>
                  <a:srgbClr val="7030A0"/>
                </a:solidFill>
              </a:rPr>
              <a:t>Неуклюжий, косолапый?</a:t>
            </a:r>
          </a:p>
          <a:p>
            <a:r>
              <a:rPr lang="ru-RU" sz="5400" b="1" dirty="0">
                <a:solidFill>
                  <a:srgbClr val="7030A0"/>
                </a:solidFill>
              </a:rPr>
              <a:t>Летом ест малину, </a:t>
            </a:r>
            <a:r>
              <a:rPr lang="ru-RU" sz="5400" b="1" dirty="0" smtClean="0">
                <a:solidFill>
                  <a:srgbClr val="7030A0"/>
                </a:solidFill>
              </a:rPr>
              <a:t>мёд,</a:t>
            </a:r>
            <a:endParaRPr lang="ru-RU" sz="5400" b="1" dirty="0">
              <a:solidFill>
                <a:srgbClr val="7030A0"/>
              </a:solidFill>
            </a:endParaRPr>
          </a:p>
          <a:p>
            <a:r>
              <a:rPr lang="ru-RU" sz="5400" b="1" dirty="0">
                <a:solidFill>
                  <a:srgbClr val="7030A0"/>
                </a:solidFill>
              </a:rPr>
              <a:t>А зимой сосёт он </a:t>
            </a:r>
            <a:r>
              <a:rPr lang="ru-RU" sz="5400" b="1" dirty="0" smtClean="0">
                <a:solidFill>
                  <a:srgbClr val="7030A0"/>
                </a:solidFill>
              </a:rPr>
              <a:t>лапу?</a:t>
            </a:r>
            <a:endParaRPr lang="ru-RU" sz="5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56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7" y="260648"/>
            <a:ext cx="5760640" cy="6480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853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700808"/>
            <a:ext cx="7920880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600" b="1" dirty="0" err="1">
                <a:solidFill>
                  <a:srgbClr val="FFC000"/>
                </a:solidFill>
              </a:rPr>
              <a:t>икнаиб</a:t>
            </a:r>
            <a:endParaRPr lang="ru-RU" sz="166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4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3" y="1268760"/>
            <a:ext cx="6624735" cy="295232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7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 урока:</a:t>
            </a:r>
            <a:r>
              <a:rPr lang="ru-RU" sz="6000" dirty="0" smtClean="0">
                <a:solidFill>
                  <a:srgbClr val="C00000"/>
                </a:solidFill>
              </a:rPr>
              <a:t/>
            </a:r>
            <a:br>
              <a:rPr lang="ru-RU" sz="6000" dirty="0" smtClean="0">
                <a:solidFill>
                  <a:srgbClr val="C00000"/>
                </a:solidFill>
              </a:rPr>
            </a:br>
            <a:r>
              <a:rPr lang="ru-RU" sz="5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В. В  </a:t>
            </a:r>
            <a:r>
              <a:rPr lang="ru-RU" sz="5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Бианки </a:t>
            </a:r>
            <a:r>
              <a:rPr lang="ru-RU" sz="5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5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Музыкант»</a:t>
            </a:r>
          </a:p>
        </p:txBody>
      </p:sp>
      <p:pic>
        <p:nvPicPr>
          <p:cNvPr id="5" name="Рисунок 4" descr="32837385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61026">
            <a:off x="4987561" y="3236381"/>
            <a:ext cx="4158119" cy="3118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72423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6538" y="-1035496"/>
            <a:ext cx="8333933" cy="403244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7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 урока:</a:t>
            </a:r>
            <a:r>
              <a:rPr lang="ru-RU" sz="6000" dirty="0" smtClean="0">
                <a:solidFill>
                  <a:srgbClr val="C00000"/>
                </a:solidFill>
              </a:rPr>
              <a:t/>
            </a:r>
            <a:br>
              <a:rPr lang="ru-RU" sz="6000" dirty="0" smtClean="0">
                <a:solidFill>
                  <a:srgbClr val="C00000"/>
                </a:solidFill>
              </a:rPr>
            </a:br>
            <a:r>
              <a:rPr lang="ru-RU" sz="5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В. В  </a:t>
            </a:r>
            <a:r>
              <a:rPr lang="ru-RU" sz="5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Бианки </a:t>
            </a:r>
            <a:r>
              <a:rPr lang="ru-RU" sz="5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«</a:t>
            </a:r>
            <a:r>
              <a:rPr lang="ru-RU" sz="5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Музыкант»</a:t>
            </a:r>
          </a:p>
        </p:txBody>
      </p:sp>
      <p:pic>
        <p:nvPicPr>
          <p:cNvPr id="5" name="Рисунок 4" descr="32837385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61026">
            <a:off x="4987562" y="3236381"/>
            <a:ext cx="4158119" cy="3118589"/>
          </a:xfrm>
          <a:prstGeom prst="rect">
            <a:avLst/>
          </a:prstGeom>
        </p:spPr>
      </p:pic>
      <p:pic>
        <p:nvPicPr>
          <p:cNvPr id="2050" name="Picture 2" descr="E:\05.12\для презентации\4_bae068adc4204a62aff032782ed87aa2_14312067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36912"/>
            <a:ext cx="3240361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921894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05.12\для презентации\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568952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772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291" name="Объект 2"/>
          <p:cNvSpPr>
            <a:spLocks noGrp="1"/>
          </p:cNvSpPr>
          <p:nvPr>
            <p:ph sz="half" idx="4294967295"/>
          </p:nvPr>
        </p:nvSpPr>
        <p:spPr>
          <a:xfrm>
            <a:off x="457200" y="1600200"/>
            <a:ext cx="4038600" cy="4456113"/>
          </a:xfrm>
          <a:prstGeom prst="rect">
            <a:avLst/>
          </a:prstGeom>
        </p:spPr>
        <p:txBody>
          <a:bodyPr/>
          <a:lstStyle/>
          <a:p>
            <a:endParaRPr lang="ru-RU" altLang="ru-RU" smtClean="0"/>
          </a:p>
        </p:txBody>
      </p:sp>
      <p:sp>
        <p:nvSpPr>
          <p:cNvPr id="12292" name="Объект 3"/>
          <p:cNvSpPr>
            <a:spLocks noGrp="1"/>
          </p:cNvSpPr>
          <p:nvPr>
            <p:ph sz="half" idx="4294967295"/>
          </p:nvPr>
        </p:nvSpPr>
        <p:spPr>
          <a:xfrm>
            <a:off x="4648200" y="1600200"/>
            <a:ext cx="4038600" cy="4456113"/>
          </a:xfrm>
          <a:prstGeom prst="rect">
            <a:avLst/>
          </a:prstGeom>
        </p:spPr>
        <p:txBody>
          <a:bodyPr/>
          <a:lstStyle/>
          <a:p>
            <a:endParaRPr lang="ru-RU" altLang="ru-RU" smtClean="0"/>
          </a:p>
        </p:txBody>
      </p:sp>
      <p:pic>
        <p:nvPicPr>
          <p:cNvPr id="12293" name="Picture 2" descr="https://ds03.infourok.ru/uploads/ex/07a5/0005acf4-df9f7850/2/img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2595563" cy="3131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1953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89</TotalTime>
  <Words>226</Words>
  <Application>Microsoft Office PowerPoint</Application>
  <PresentationFormat>Экран (4:3)</PresentationFormat>
  <Paragraphs>36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Волна</vt:lpstr>
      <vt:lpstr>Литературное чтение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 Тема урока: В. В  Бианки  «Музыкант»</vt:lpstr>
      <vt:lpstr>Тема урока: В. В  Бианки                «Музыкант»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Словарная работа</vt:lpstr>
      <vt:lpstr>План рассказа «Музыкант».  </vt:lpstr>
      <vt:lpstr>Исправь ошибки в тексте</vt:lpstr>
      <vt:lpstr>Исправь ошибки в тексте</vt:lpstr>
      <vt:lpstr>Исправь ошибки в тексте</vt:lpstr>
      <vt:lpstr>Презентация PowerPoint</vt:lpstr>
      <vt:lpstr>Домашнее задание</vt:lpstr>
      <vt:lpstr>Молодцы!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чтение</dc:title>
  <dc:creator>user</dc:creator>
  <cp:lastModifiedBy>Рам</cp:lastModifiedBy>
  <cp:revision>33</cp:revision>
  <dcterms:created xsi:type="dcterms:W3CDTF">2018-12-08T17:30:21Z</dcterms:created>
  <dcterms:modified xsi:type="dcterms:W3CDTF">2020-11-14T13:24:31Z</dcterms:modified>
</cp:coreProperties>
</file>