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5C18C3-0784-4FB7-86DB-90E01D6D07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AD18F78-B97A-43D4-9E59-637DDFF69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D9F65F-4A53-4C03-A022-B7EB22423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512FE-B55D-4281-B748-B304EF287C2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D3D850-A62F-4A59-8793-A7B35A8EB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CEA5AE-2804-46ED-BF2E-7AD91BD06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91E8-EB45-432C-91FF-477E10C4C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850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79C6EE-B5D9-4C0F-B768-C010BCFF4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801B637-CB30-4967-8F38-EE56A90B8B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A5A3F5-EAF5-4A47-82B7-10623AB81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512FE-B55D-4281-B748-B304EF287C2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EAF3A7-A07D-458C-9BF9-6DA2E23B8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75C951-9CED-40D9-B4DB-6A60A616F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91E8-EB45-432C-91FF-477E10C4C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691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B485C2A-86A2-4EA9-A4A4-9831396AEB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5AA39EE-8FC4-4AC5-A19F-C1FB516A51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D1F9D7-5C7F-46D2-97B9-F48AD8C95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512FE-B55D-4281-B748-B304EF287C2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8ECA7A-FD9B-41A7-924A-B2C167FE2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01D505-63B8-4FB7-A32E-0A06F521E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91E8-EB45-432C-91FF-477E10C4C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175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6F4B3E-9D70-4FA8-9DBD-048DF478D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34B4EB-1603-4792-AB28-7AF785E45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19BF18-A2C7-4985-A6F8-5D1CB7AC0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512FE-B55D-4281-B748-B304EF287C2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9E8775-6BCE-4238-93FB-30E4A6C8C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DBBAD4-AD1C-4267-AC03-B8887FB35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91E8-EB45-432C-91FF-477E10C4C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962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414D0D-CC68-402D-8AE3-0AB6BF4A4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9C7B766-54DC-42E0-AE27-0EF6EAF35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CFAD23-34AC-4F33-8AEC-6219B8E3D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512FE-B55D-4281-B748-B304EF287C2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3EDFB1-5BF0-493C-9EAD-EC0E2319E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CD19F5-15EA-480F-8476-BE2C75286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91E8-EB45-432C-91FF-477E10C4C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662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C863B0-D420-45AA-BC99-9720B3E21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EC2F28-B9EF-4B8B-968A-0032327650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2E40611-C44F-4E43-8C95-D2EB5F9CC9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A1C560B-F753-4258-B88A-3534DE12B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512FE-B55D-4281-B748-B304EF287C2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AA07931-2809-49DF-96B7-8C2934D05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0B1DD65-9FCE-4ED8-A29E-70FEF2D74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91E8-EB45-432C-91FF-477E10C4C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095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6583D6-F9BF-424D-86A8-1231853BE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B89C646-3E5A-4664-A8E8-EF63DB5C6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888FF39-193A-485E-84C5-B8AF27387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3972017-7863-4A17-9FD0-A5A41FB504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07BE066-876F-4029-8B10-B24AC722FF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2B7D147-58A8-4982-BDC4-351269634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512FE-B55D-4281-B748-B304EF287C2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F2FF45D-0254-4F94-894C-14DA83833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4D85368-C341-49BA-ADF4-1ECE8613B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91E8-EB45-432C-91FF-477E10C4C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82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272571-7C21-483D-BB93-145AA2E74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77D2B49-F0E2-4C51-8729-191AF204F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512FE-B55D-4281-B748-B304EF287C2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F688D36-9929-498B-A306-0BC51AD25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D5394B2-023E-4FE4-B501-23EC6DB04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91E8-EB45-432C-91FF-477E10C4C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52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5B6EC7C-4BF7-488B-96AB-175CB7DE3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512FE-B55D-4281-B748-B304EF287C2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364E45E-1841-4176-AD8D-81591644E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297FE7B-3D65-4ADB-A763-D4BEF4A5D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91E8-EB45-432C-91FF-477E10C4C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185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EDE2EF-AD37-4FED-BCBB-FD47B5052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85A40A-40BA-450F-B23C-29000B9DF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DD6016D-0EA7-4514-9BE1-ED84FB8ACF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A2E408D-0871-4CD5-B4D8-F439DDFB6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512FE-B55D-4281-B748-B304EF287C2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A59D53-394B-44D6-B6CB-992A7C2A1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6B73C41-90CF-40E4-BA29-EB0D13CEC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91E8-EB45-432C-91FF-477E10C4C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838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D522D8-7253-4491-921F-F73B5D1C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36E23E-09B4-4B28-9B1C-020FD49E13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2B351A7-EB39-46F0-ADE1-48D3620315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B33EBAB-3BA4-4C90-AB1D-AEE29D9A9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512FE-B55D-4281-B748-B304EF287C2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03EBD1-7CDB-45C3-8DD6-A7F7DD80C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04188D5-1055-4723-91F1-AFA531CC2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91E8-EB45-432C-91FF-477E10C4C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104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9E6B37-61D3-4F88-9A88-8EDB4ABB3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BDEF9F-6DD2-461E-90DC-F26E69FCA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FA6F30-E8FD-48F4-B79D-8029AAB2F8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512FE-B55D-4281-B748-B304EF287C2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819040D-478C-4E78-A0F8-AA14D5A5FF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F423B0-F95F-4FC1-BD31-1C2476081D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091E8-EB45-432C-91FF-477E10C4C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781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6EE050D-6901-429E-A281-08677800E2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2172"/>
            <a:ext cx="12192000" cy="709017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43EE96-5D0D-4247-9634-FC16DF30EA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127" y="807867"/>
            <a:ext cx="11010122" cy="2621133"/>
          </a:xfrm>
        </p:spPr>
        <p:txBody>
          <a:bodyPr>
            <a:normAutofit/>
          </a:bodyPr>
          <a:lstStyle/>
          <a:p>
            <a:r>
              <a:rPr lang="ru-RU" sz="54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Физическое развитие дошкольников через интеграцию образовательных областей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0723ADB-A8AB-4A6B-9C9B-C4B997989A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773011"/>
            <a:ext cx="10061359" cy="1056442"/>
          </a:xfrm>
        </p:spPr>
        <p:txBody>
          <a:bodyPr>
            <a:noAutofit/>
          </a:bodyPr>
          <a:lstStyle/>
          <a:p>
            <a:pPr algn="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Выполнила: воспитатель ГБДОУ № 42 </a:t>
            </a:r>
          </a:p>
          <a:p>
            <a:pPr algn="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Приморского района</a:t>
            </a:r>
          </a:p>
          <a:p>
            <a:pPr algn="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Кудерышкова И.А.</a:t>
            </a:r>
          </a:p>
        </p:txBody>
      </p:sp>
    </p:spTree>
    <p:extLst>
      <p:ext uri="{BB962C8B-B14F-4D97-AF65-F5344CB8AC3E}">
        <p14:creationId xmlns:p14="http://schemas.microsoft.com/office/powerpoint/2010/main" val="1811728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E56DB83-31A5-4A0D-99F9-23A3F99728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423EBE-1B14-4172-A2FD-99F8014E8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340528"/>
          </a:xfrm>
        </p:spPr>
        <p:txBody>
          <a:bodyPr>
            <a:normAutofit/>
          </a:bodyPr>
          <a:lstStyle/>
          <a:p>
            <a:pPr algn="ctr"/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Художественно-эстетическое</a:t>
            </a:r>
            <a:b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+ Физическое развитие</a:t>
            </a:r>
            <a:endParaRPr lang="ru-RU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0539D7-7C93-497A-8845-3DB1BCAE59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0528"/>
            <a:ext cx="10515600" cy="5152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Данная область является наиболее творческой из всех. А можно ли говорить о спортивном творчестве? Конечно! Конечно, в первую очередь на ум приходят виды спорта, сочетающие в себе физическое развитие с эстетикой, но речь не о них….</a:t>
            </a:r>
          </a:p>
          <a:p>
            <a:pPr marL="0" indent="0">
              <a:buNone/>
            </a:pPr>
            <a:r>
              <a:rPr lang="ru-RU" sz="2000" dirty="0"/>
              <a:t>Речь о том, что может сделать любой ребенок на занятиях художественно-эстетического развития в детском саду. Например: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/>
              <a:t>Использовать физические навыки для театрализации. Почему бы не изобразить характерные движения персонажей хорошо знакомых сказок? (Прыгать как зайчик и </a:t>
            </a:r>
            <a:r>
              <a:rPr lang="ru-RU" sz="2000" dirty="0" err="1"/>
              <a:t>по-лисьи</a:t>
            </a:r>
            <a:r>
              <a:rPr lang="ru-RU" sz="2000" dirty="0"/>
              <a:t> красться на цыпочках доступно каждому)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/>
              <a:t>Передавать движение человека в процессе лепки и рисования можно не по памяти, а пользуясь живым примером (Почему бы мальчикам не изобразить лыжника пока девочки рисуют, а на другом занятии девочкам не изобразить лыжницу пока мальчики лепят)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/>
              <a:t>А можно еще всей группой готовиться к </a:t>
            </a:r>
            <a:r>
              <a:rPr lang="ru-RU" sz="2000" dirty="0" err="1"/>
              <a:t>лего</a:t>
            </a:r>
            <a:r>
              <a:rPr lang="ru-RU" sz="2000" dirty="0"/>
              <a:t>-олимпиаде и сконструировать целый спортивный городок для проведения соревнований (Дети несомненно захотят сначала увидеть какие постройку нужно соорудить, а значит познакомятся с понятиями стадион, бассейн, беговая дорожка)</a:t>
            </a:r>
          </a:p>
        </p:txBody>
      </p:sp>
    </p:spTree>
    <p:extLst>
      <p:ext uri="{BB962C8B-B14F-4D97-AF65-F5344CB8AC3E}">
        <p14:creationId xmlns:p14="http://schemas.microsoft.com/office/powerpoint/2010/main" val="201133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D62D120-7893-4D25-9151-18A616294A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8D930F-6560-4218-8B59-287BCBB1A0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9911" y="106532"/>
            <a:ext cx="10937289" cy="2210541"/>
          </a:xfrm>
        </p:spPr>
        <p:txBody>
          <a:bodyPr>
            <a:normAutofit/>
          </a:bodyPr>
          <a:lstStyle/>
          <a:p>
            <a:pPr algn="r"/>
            <a:r>
              <a:rPr lang="ru-RU" sz="2200" b="0" i="1" dirty="0">
                <a:solidFill>
                  <a:schemeClr val="accent6">
                    <a:lumMod val="75000"/>
                  </a:schemeClr>
                </a:solidFill>
                <a:effectLst/>
                <a:latin typeface="Helvetica Neue"/>
              </a:rPr>
              <a:t>«Забота о здоровье — это важнейший труд воспитателя. </a:t>
            </a:r>
            <a:br>
              <a:rPr lang="ru-RU" sz="2200" b="0" i="1" dirty="0">
                <a:solidFill>
                  <a:schemeClr val="accent6">
                    <a:lumMod val="75000"/>
                  </a:schemeClr>
                </a:solidFill>
                <a:effectLst/>
                <a:latin typeface="Helvetica Neue"/>
              </a:rPr>
            </a:br>
            <a:r>
              <a:rPr lang="ru-RU" sz="2200" b="0" i="1" dirty="0">
                <a:solidFill>
                  <a:schemeClr val="accent6">
                    <a:lumMod val="75000"/>
                  </a:schemeClr>
                </a:solidFill>
                <a:effectLst/>
                <a:latin typeface="Helvetica Neue"/>
              </a:rPr>
              <a:t>От жизнерадостности, бодрости детей зависит их духовная жизнь, мировоззрение, умственное развитие, прочность знаний, вера в свои силы».</a:t>
            </a:r>
            <a:br>
              <a:rPr lang="ru-RU" sz="2200" b="0" i="0" dirty="0">
                <a:solidFill>
                  <a:schemeClr val="accent6">
                    <a:lumMod val="75000"/>
                  </a:schemeClr>
                </a:solidFill>
                <a:effectLst/>
                <a:latin typeface="Helvetica Neue"/>
              </a:rPr>
            </a:br>
            <a:r>
              <a:rPr lang="ru-RU" sz="2200" b="0" i="0" dirty="0">
                <a:solidFill>
                  <a:schemeClr val="accent6">
                    <a:lumMod val="75000"/>
                  </a:schemeClr>
                </a:solidFill>
                <a:effectLst/>
                <a:latin typeface="Helvetica Neue"/>
              </a:rPr>
              <a:t>В.А. Сухомлинский</a:t>
            </a:r>
            <a:br>
              <a:rPr lang="ru-RU" b="0" i="0" dirty="0">
                <a:solidFill>
                  <a:schemeClr val="accent6">
                    <a:lumMod val="75000"/>
                  </a:schemeClr>
                </a:solidFill>
                <a:effectLst/>
                <a:latin typeface="Helvetica Neue"/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0317D60-A1CD-47A2-9B8C-D40D6C215B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1" y="1784412"/>
            <a:ext cx="11582400" cy="440332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i="0" u="sng" dirty="0">
                <a:solidFill>
                  <a:srgbClr val="333333"/>
                </a:solidFill>
                <a:effectLst/>
                <a:latin typeface="Helvetica Neue"/>
              </a:rPr>
              <a:t>Значимость представленного подхода продиктована рядом причин: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i="0" dirty="0">
                <a:solidFill>
                  <a:srgbClr val="333333"/>
                </a:solidFill>
                <a:effectLst/>
                <a:latin typeface="Helvetica Neue"/>
              </a:rPr>
              <a:t> Мир, окружающий детей, познается ими в своем многообразии и единстве. Дробя его на фрагменты, невозможно дать представление о целых явлениях;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i="0" dirty="0">
                <a:solidFill>
                  <a:srgbClr val="333333"/>
                </a:solidFill>
                <a:effectLst/>
                <a:latin typeface="Helvetica Neue"/>
              </a:rPr>
              <a:t>Интегрированный подход дает потенциал </a:t>
            </a:r>
            <a:r>
              <a:rPr lang="ru-RU" dirty="0">
                <a:solidFill>
                  <a:srgbClr val="333333"/>
                </a:solidFill>
                <a:latin typeface="Helvetica Neue"/>
              </a:rPr>
              <a:t>самостоятельного развития</a:t>
            </a:r>
            <a:r>
              <a:rPr lang="ru-RU" i="0" dirty="0">
                <a:solidFill>
                  <a:srgbClr val="333333"/>
                </a:solidFill>
                <a:effectLst/>
                <a:latin typeface="Helvetica Neue"/>
              </a:rPr>
              <a:t>, побуждает их к активному познанию окружающей действительности, осмыслению и нахождению причинно-следственных связей, развитию логики, мышления, коммуникативных способностей.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i="0" dirty="0">
                <a:solidFill>
                  <a:srgbClr val="333333"/>
                </a:solidFill>
                <a:effectLst/>
                <a:latin typeface="Helvetica Neue"/>
              </a:rPr>
              <a:t>Использование различных видов деятельности в течение занятия поддерживает внимание воспитанников на высоком уровне, что позволяет говорить о достаточной эффективности занятий.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i="0" dirty="0">
                <a:solidFill>
                  <a:srgbClr val="333333"/>
                </a:solidFill>
                <a:effectLst/>
                <a:latin typeface="Helvetica Neue"/>
              </a:rPr>
              <a:t>Образовательная деятельность с использованием интеграции ощутимо повышает познавательный интерес, служит развитию воображения, внимания, мышления, речи и памяти.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i="0" dirty="0">
                <a:solidFill>
                  <a:srgbClr val="333333"/>
                </a:solidFill>
                <a:effectLst/>
                <a:latin typeface="Helvetica Neue"/>
              </a:rPr>
              <a:t>Интегративная форма дает возможность для самореализации, самовыражения, творчества педагога, раскрытия его способностей.</a:t>
            </a:r>
          </a:p>
          <a:p>
            <a:pPr algn="l"/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912108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FBDCCE4-2E74-4A06-8F9D-000D30FC8B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2B86C4-B079-415F-AA4C-7B24D136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329" y="97654"/>
            <a:ext cx="11762913" cy="1713391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Образовательные области </a:t>
            </a:r>
            <a:b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в ДОУ по ФГОС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FE1451D-BEB8-45B7-808A-938C0A318C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811046"/>
            <a:ext cx="9144000" cy="3426780"/>
          </a:xfrm>
        </p:spPr>
        <p:txBody>
          <a:bodyPr/>
          <a:lstStyle/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федеральном государственном образовательном стандарте дошкольного образования представлено пять направлений развития воспитанников (или образовательных областей):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Социально-коммуникативное развитие;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Познавательное развитие;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Речевое развитие;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Художественно-эстетическое развитие;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Физическое развитие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2851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14B2059-0803-432C-B3E5-F36E7CAE0B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590FAF-4BED-4E60-A0D2-8298D66C7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697" y="0"/>
            <a:ext cx="11647503" cy="117959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Интеграция образовательных областей в ДОУ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6ABD4E-832E-4CB3-919F-21D2FA5B1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200" dirty="0"/>
              <a:t>Под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</a:rPr>
              <a:t>интеграцией</a:t>
            </a:r>
            <a:r>
              <a:rPr lang="ru-RU" sz="3200" dirty="0"/>
              <a:t> образовательных областей в ДОУ понимается </a:t>
            </a:r>
            <a:r>
              <a:rPr lang="ru-RU" sz="3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состояние связанности и взаимодействия отдельных </a:t>
            </a:r>
            <a:r>
              <a:rPr lang="ru-RU" sz="320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образовательных областей содержания    дошкольного образования, обеспечивающее целостность образовательного процесса.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98752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3502C74-D74C-492D-83C6-1F306DF612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BC77BB-B018-4829-AA00-1599B2A86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3754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Для чего нужна интеграция областей в ДОУ?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9E4B22-E51F-4645-933B-44971AA7C2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2672"/>
            <a:ext cx="10515600" cy="47742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Интегрированный подход к учению все больше осознается как актуальная потребность современного образования. Чтобы устранить барьеры между образовательными областями, их объединяют вокруг главных понятий и тем. Это позволяет рассмотреть данную область с разных сторон, раскрыть взаимосвязи. При интеграции образовательные области взаимодействуют, но в то же время остаются самостоятельными и равноправными по содержанию и структуре.</a:t>
            </a:r>
          </a:p>
          <a:p>
            <a:pPr marL="0" indent="0">
              <a:buNone/>
            </a:pPr>
            <a:r>
              <a:rPr lang="ru-RU" sz="2400" dirty="0"/>
              <a:t>С учетом возрастных особенностей дошкольников интеграция образовательных областей дает возможность показать ребенку мир во всем его многообразии с привлечением научных знаний, литературы, музыки, живописи, театра, что способствует эмоциональному развитию личности ребенка и формированию его творческого мышления.</a:t>
            </a:r>
          </a:p>
        </p:txBody>
      </p:sp>
    </p:spTree>
    <p:extLst>
      <p:ext uri="{BB962C8B-B14F-4D97-AF65-F5344CB8AC3E}">
        <p14:creationId xmlns:p14="http://schemas.microsoft.com/office/powerpoint/2010/main" val="1985572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D46A453-BF22-4888-BB2A-5BFD22116C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7A7B76-1F87-4161-9183-41EE26182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0517" y="230819"/>
            <a:ext cx="11292396" cy="1269507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Социально-коммуникативное </a:t>
            </a:r>
            <a:b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+ Физическое развитие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15A577A-3DC2-41D7-85EA-4ACC5B6E4C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0517" y="1615735"/>
            <a:ext cx="11292396" cy="4904913"/>
          </a:xfrm>
        </p:spPr>
        <p:txBody>
          <a:bodyPr/>
          <a:lstStyle/>
          <a:p>
            <a:pPr algn="l"/>
            <a:r>
              <a:rPr lang="ru-RU" dirty="0"/>
              <a:t> Такая интеграция хорошо прослеживается во время проведения ежедневных мероприятий, сопровождающих режимные момента ребенка. Так, например, можно ввести простые физические ритуалы, исполняемые в течении дня: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dirty="0"/>
              <a:t>Особое рукопожатие при встрече;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dirty="0"/>
              <a:t>Выполнение утренней гимнастики по заведенному алгоритму (может быть зафиксирован детьми в качестве рисунков- подсказок);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dirty="0"/>
              <a:t>Целевые подвижные игры на прогулке (цель у таких игр направлена на реализацию какого-либо физического качества (быстрее, выше, сильнее))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dirty="0"/>
              <a:t>Проведение детьми пробуждающей гимнастики после сна;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dirty="0"/>
              <a:t>Тематические пальчиковые разминки во время занятий НОД.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4911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18D0C00-F66A-4093-80D0-975A5D4444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E49488-F19A-4871-8392-F499F6EBD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331650"/>
          </a:xfrm>
        </p:spPr>
        <p:txBody>
          <a:bodyPr>
            <a:normAutofit/>
          </a:bodyPr>
          <a:lstStyle/>
          <a:p>
            <a:pPr algn="ctr"/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Познавательное </a:t>
            </a:r>
            <a:b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+ Физическое развитие</a:t>
            </a:r>
            <a:endParaRPr lang="ru-RU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C006A7-83C6-4F54-8AE8-648623454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862" y="1690688"/>
            <a:ext cx="11407806" cy="44862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/>
              <a:t>На протяжении всего учебного года детям любого возраста предстоит получать знания о спорте как неотъемлемой составляющей физического развития. Педагогу подвластно сделать поучение этих знаний красочным и запоминающимся за счет использования практических технологий. Например:</a:t>
            </a:r>
          </a:p>
          <a:p>
            <a:r>
              <a:rPr lang="ru-RU" sz="2400" dirty="0"/>
              <a:t>Организовывать проектную деятельность («Соберем энциклопедию спортивных снарядов», «Олимпийские игры в изображении», «Мои родители и я – спортивная семья»). Продуктом таких проектов могут стать альбомы или наглядные пособия созданные детьми. А может они захотят поведать о спорте малышам?</a:t>
            </a:r>
          </a:p>
          <a:p>
            <a:r>
              <a:rPr lang="ru-RU" sz="2400" dirty="0"/>
              <a:t>Портфолио  - можно собрать портфолио спортивных достижений как отдельных воспитанников, так и группы в целом. Таким образом дети будут простимулированы к участию в соревнованиях как представители своего сада.</a:t>
            </a:r>
          </a:p>
          <a:p>
            <a:r>
              <a:rPr lang="ru-RU" sz="2400" dirty="0"/>
              <a:t>Использование </a:t>
            </a:r>
            <a:r>
              <a:rPr lang="ru-RU" sz="2400" dirty="0" err="1"/>
              <a:t>коммуникационно</a:t>
            </a:r>
            <a:r>
              <a:rPr lang="ru-RU" sz="2400" dirty="0"/>
              <a:t>-технологических средств на занятиях. Особо сложные понятия можно объяснить более тщательно и продемонстрировать, используя проектор. Так, например, можно познакомить детей подготовительной группы с ГТО.</a:t>
            </a:r>
          </a:p>
        </p:txBody>
      </p:sp>
    </p:spTree>
    <p:extLst>
      <p:ext uri="{BB962C8B-B14F-4D97-AF65-F5344CB8AC3E}">
        <p14:creationId xmlns:p14="http://schemas.microsoft.com/office/powerpoint/2010/main" val="2907263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9A4C4E9-919A-47EF-9AE3-F6A9FE4BFB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7C3202-FC5A-46F8-9F7B-C277350DB0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8171" y="97654"/>
            <a:ext cx="11132598" cy="1225119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Познавательное </a:t>
            </a:r>
            <a:b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+ Физическое развитие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D11C07C-DC0D-4228-AA0B-9E796FD24B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171" y="1535837"/>
            <a:ext cx="11132598" cy="4749553"/>
          </a:xfrm>
        </p:spPr>
        <p:txBody>
          <a:bodyPr/>
          <a:lstStyle/>
          <a:p>
            <a:pPr algn="l"/>
            <a:r>
              <a:rPr lang="ru-RU" dirty="0"/>
              <a:t>Особую нишу в интеграции познавательного развития с физическим занимает формирование у детей представлений о здоровом образе жизни. Это происходит не только во время тематических занятий ЗОЖ, но и находит свой отклик практически в каждом правиле, которое предлагает ребенку педагог: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/>
              <a:t>«Тщательно мой руки после улицы и перед едой»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/>
              <a:t>«Соблюдай режим дня»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/>
              <a:t>«Борись с вредными привычками (грызть ногти, </a:t>
            </a:r>
            <a:r>
              <a:rPr lang="ru-RU" dirty="0" err="1"/>
              <a:t>засковыривать</a:t>
            </a:r>
            <a:r>
              <a:rPr lang="ru-RU" dirty="0"/>
              <a:t> болячки и др.)»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/>
              <a:t>«За столом ставь стульчик ровно, не сутулься»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/>
              <a:t>«Не разговаривай во время приема пищи»</a:t>
            </a:r>
          </a:p>
        </p:txBody>
      </p:sp>
    </p:spTree>
    <p:extLst>
      <p:ext uri="{BB962C8B-B14F-4D97-AF65-F5344CB8AC3E}">
        <p14:creationId xmlns:p14="http://schemas.microsoft.com/office/powerpoint/2010/main" val="1858407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259E682-9FA7-4E89-AE6D-0440052D9C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EE65A3-37DC-401A-8B68-43B5CB22E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296" y="74646"/>
            <a:ext cx="6281092" cy="1222310"/>
          </a:xfrm>
        </p:spPr>
        <p:txBody>
          <a:bodyPr>
            <a:noAutofit/>
          </a:bodyPr>
          <a:lstStyle/>
          <a:p>
            <a:pPr algn="ctr"/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Речевое</a:t>
            </a:r>
            <a:b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+ Физическое развитие</a:t>
            </a:r>
            <a:endParaRPr lang="ru-RU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DEF194-EBA2-4937-B3AB-1E7C1E4B18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695" y="1562470"/>
            <a:ext cx="11941521" cy="46144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Практически каждому педагогу хорошо известны                                                                        фразы, подчеркивающие значимость развития                                                                     моторики в успешном развитии речи. </a:t>
            </a:r>
          </a:p>
          <a:p>
            <a:pPr marL="0" indent="0">
              <a:buNone/>
            </a:pPr>
            <a:r>
              <a:rPr lang="ru-RU" sz="2400" dirty="0"/>
              <a:t>Фразы эти подтверждаются многочисленными исследованиями педагогов и психологов со всего мира в разные периоды педагогического прогресса. </a:t>
            </a:r>
          </a:p>
          <a:p>
            <a:pPr marL="0" indent="0">
              <a:buNone/>
            </a:pPr>
            <a:r>
              <a:rPr lang="ru-RU" dirty="0"/>
              <a:t>Взрослым, участвующим в развитии детей можно взять на вооружение такие простые предметы, как мячики с шипами (су-</a:t>
            </a:r>
            <a:r>
              <a:rPr lang="ru-RU" dirty="0" err="1"/>
              <a:t>джоки</a:t>
            </a:r>
            <a:r>
              <a:rPr lang="ru-RU" dirty="0"/>
              <a:t>), карандаши с разным количеством ребер, пуговицы, всевозможные устройства для закрывания/открывания (шпингалеты, винтовые крышки, шнурки, застежки и др.). Это движение от физического к речевому развитию.                                                                                   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A4F7076-A2FB-4B08-8F54-5B863769B41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78986" y="236644"/>
            <a:ext cx="4522718" cy="2527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084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39CD61A-016F-4002-9E68-E7FD19B689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16591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6738C4-F16A-46BA-9120-C696E73E7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976"/>
            <a:ext cx="10515600" cy="1001907"/>
          </a:xfrm>
        </p:spPr>
        <p:txBody>
          <a:bodyPr>
            <a:noAutofit/>
          </a:bodyPr>
          <a:lstStyle/>
          <a:p>
            <a:pPr algn="ctr"/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Речевое</a:t>
            </a:r>
            <a:b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+ Физическое развитие</a:t>
            </a:r>
            <a:endParaRPr lang="ru-RU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28E6C7-98FD-475C-BD7F-90FA784D5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3794"/>
            <a:ext cx="10515600" cy="54642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Существует и оборотная сторона медали. Как привлекать вызывать положительные эмоции у детей по отношению к спорту и физкультуре? Это ведь ежедневный тяжелый труд для организма, расплату (крепкое здоровье и хорошая физическая форма) за который ребенок пока еще не способен оценить. Тут уж можно использовать не только интеграцию образовательных областей, но и интеграцию инструментария. Так, например: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складывает литературное творчество и эстафеты и получаем сочинение </a:t>
            </a:r>
            <a:r>
              <a:rPr lang="ru-RU" sz="2400" dirty="0" err="1"/>
              <a:t>речевок</a:t>
            </a:r>
            <a:r>
              <a:rPr lang="ru-RU" sz="2400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накладываем стихотворный ритм на ритмичные спортивные движения и получаем смысловые </a:t>
            </a:r>
            <a:r>
              <a:rPr lang="ru-RU" sz="2400" dirty="0" err="1"/>
              <a:t>физминутки</a:t>
            </a:r>
            <a:r>
              <a:rPr lang="ru-RU" sz="2400" dirty="0"/>
              <a:t>, на которых можно отрабатывать основные движения.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Объединяем предметы в группы в сочетании с собираем пальчиков в кулачок и получаем пальчиковую гимнастику.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90588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1080</Words>
  <Application>Microsoft Office PowerPoint</Application>
  <PresentationFormat>Широкоэкранный</PresentationFormat>
  <Paragraphs>57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Helvetica Neue</vt:lpstr>
      <vt:lpstr>Times New Roman</vt:lpstr>
      <vt:lpstr>Wingdings</vt:lpstr>
      <vt:lpstr>Тема Office</vt:lpstr>
      <vt:lpstr>Физическое развитие дошкольников через интеграцию образовательных областей</vt:lpstr>
      <vt:lpstr>Образовательные области  в ДОУ по ФГОС</vt:lpstr>
      <vt:lpstr>Интеграция образовательных областей в ДОУ</vt:lpstr>
      <vt:lpstr>Для чего нужна интеграция областей в ДОУ?</vt:lpstr>
      <vt:lpstr>Социально-коммуникативное  + Физическое развитие</vt:lpstr>
      <vt:lpstr>Познавательное  + Физическое развитие</vt:lpstr>
      <vt:lpstr>Познавательное  + Физическое развитие</vt:lpstr>
      <vt:lpstr>Речевое + Физическое развитие</vt:lpstr>
      <vt:lpstr>Речевое + Физическое развитие</vt:lpstr>
      <vt:lpstr>Художественно-эстетическое + Физическое развитие</vt:lpstr>
      <vt:lpstr>«Забота о здоровье — это важнейший труд воспитателя.  От жизнерадостности, бодрости детей зависит их духовная жизнь, мировоззрение, умственное развитие, прочность знаний, вера в свои силы». В.А. Сухомлинский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Физическое развитие дошкольников через интеграцию образовательных областей</dc:title>
  <dc:creator>Ирина Кудерышкова</dc:creator>
  <cp:lastModifiedBy>Ирина Кудерышкова</cp:lastModifiedBy>
  <cp:revision>17</cp:revision>
  <dcterms:created xsi:type="dcterms:W3CDTF">2020-11-08T18:49:14Z</dcterms:created>
  <dcterms:modified xsi:type="dcterms:W3CDTF">2020-11-14T10:36:46Z</dcterms:modified>
</cp:coreProperties>
</file>