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4"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t" initials="C" lastIdx="2" clrIdx="0">
    <p:extLst>
      <p:ext uri="{19B8F6BF-5375-455C-9EA6-DF929625EA0E}">
        <p15:presenceInfo xmlns:p15="http://schemas.microsoft.com/office/powerpoint/2012/main" userId="Ca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56" autoAdjust="0"/>
    <p:restoredTop sz="94660"/>
  </p:normalViewPr>
  <p:slideViewPr>
    <p:cSldViewPr snapToGrid="0">
      <p:cViewPr varScale="1">
        <p:scale>
          <a:sx n="68" d="100"/>
          <a:sy n="68" d="100"/>
        </p:scale>
        <p:origin x="88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5266376795665913E-4"/>
          <c:y val="3.2812440259547944E-2"/>
          <c:w val="0.99189463019250257"/>
          <c:h val="0.96718750201848536"/>
        </c:manualLayout>
      </c:layout>
      <c:pie3DChart>
        <c:varyColors val="1"/>
        <c:ser>
          <c:idx val="0"/>
          <c:order val="0"/>
          <c:tx>
            <c:strRef>
              <c:f>Лист1!$B$1</c:f>
              <c:strCache>
                <c:ptCount val="1"/>
                <c:pt idx="0">
                  <c:v>Продажи</c:v>
                </c:pt>
              </c:strCache>
            </c:strRef>
          </c:tx>
          <c:dPt>
            <c:idx val="0"/>
            <c:bubble3D val="0"/>
            <c:spPr>
              <a:solidFill>
                <a:schemeClr val="accent2">
                  <a:alpha val="90000"/>
                </a:schemeClr>
              </a:solidFill>
              <a:ln w="19050">
                <a:solidFill>
                  <a:schemeClr val="accent2">
                    <a:lumMod val="75000"/>
                  </a:schemeClr>
                </a:solidFill>
              </a:ln>
              <a:effectLst>
                <a:innerShdw blurRad="114300">
                  <a:schemeClr val="accent2">
                    <a:lumMod val="75000"/>
                  </a:schemeClr>
                </a:innerShdw>
              </a:effectLst>
              <a:scene3d>
                <a:camera prst="orthographicFront"/>
                <a:lightRig rig="threePt" dir="t"/>
              </a:scene3d>
              <a:sp3d contourW="19050" prstMaterial="flat">
                <a:contourClr>
                  <a:schemeClr val="accent2">
                    <a:lumMod val="75000"/>
                  </a:schemeClr>
                </a:contourClr>
              </a:sp3d>
            </c:spPr>
            <c:extLst>
              <c:ext xmlns:c16="http://schemas.microsoft.com/office/drawing/2014/chart" uri="{C3380CC4-5D6E-409C-BE32-E72D297353CC}">
                <c16:uniqueId val="{00000005-8FE4-40B7-88E4-C34BBFCF48FD}"/>
              </c:ext>
            </c:extLst>
          </c:dPt>
          <c:dPt>
            <c:idx val="1"/>
            <c:bubble3D val="0"/>
            <c:spPr>
              <a:solidFill>
                <a:schemeClr val="accent4">
                  <a:alpha val="90000"/>
                </a:schemeClr>
              </a:solidFill>
              <a:ln w="19050">
                <a:solidFill>
                  <a:schemeClr val="accent4">
                    <a:lumMod val="75000"/>
                  </a:schemeClr>
                </a:solidFill>
              </a:ln>
              <a:effectLst>
                <a:innerShdw blurRad="114300">
                  <a:schemeClr val="accent4">
                    <a:lumMod val="75000"/>
                  </a:schemeClr>
                </a:innerShdw>
              </a:effectLst>
              <a:scene3d>
                <a:camera prst="orthographicFront"/>
                <a:lightRig rig="threePt" dir="t"/>
              </a:scene3d>
              <a:sp3d contourW="19050" prstMaterial="flat">
                <a:contourClr>
                  <a:schemeClr val="accent4">
                    <a:lumMod val="75000"/>
                  </a:schemeClr>
                </a:contourClr>
              </a:sp3d>
            </c:spPr>
            <c:extLst>
              <c:ext xmlns:c16="http://schemas.microsoft.com/office/drawing/2014/chart" uri="{C3380CC4-5D6E-409C-BE32-E72D297353CC}">
                <c16:uniqueId val="{00000006-8FE4-40B7-88E4-C34BBFCF48FD}"/>
              </c:ext>
            </c:extLst>
          </c:dPt>
          <c:dPt>
            <c:idx val="2"/>
            <c:bubble3D val="0"/>
            <c:spPr>
              <a:solidFill>
                <a:schemeClr val="accent6">
                  <a:alpha val="90000"/>
                </a:schemeClr>
              </a:solidFill>
              <a:ln w="19050">
                <a:solidFill>
                  <a:schemeClr val="accent6">
                    <a:lumMod val="75000"/>
                  </a:schemeClr>
                </a:solidFill>
              </a:ln>
              <a:effectLst>
                <a:innerShdw blurRad="114300">
                  <a:schemeClr val="accent6">
                    <a:lumMod val="75000"/>
                  </a:schemeClr>
                </a:innerShdw>
              </a:effectLst>
              <a:scene3d>
                <a:camera prst="orthographicFront"/>
                <a:lightRig rig="threePt" dir="t"/>
              </a:scene3d>
              <a:sp3d contourW="19050" prstMaterial="flat">
                <a:contourClr>
                  <a:schemeClr val="accent6">
                    <a:lumMod val="75000"/>
                  </a:schemeClr>
                </a:contourClr>
              </a:sp3d>
            </c:spPr>
            <c:extLst>
              <c:ext xmlns:c16="http://schemas.microsoft.com/office/drawing/2014/chart" uri="{C3380CC4-5D6E-409C-BE32-E72D297353CC}">
                <c16:uniqueId val="{00000007-8FE4-40B7-88E4-C34BBFCF48FD}"/>
              </c:ext>
            </c:extLst>
          </c:dPt>
          <c:dPt>
            <c:idx val="3"/>
            <c:bubble3D val="0"/>
            <c:spPr>
              <a:solidFill>
                <a:schemeClr val="accent2">
                  <a:lumMod val="60000"/>
                  <a:alpha val="90000"/>
                </a:schemeClr>
              </a:solidFill>
              <a:ln w="19050">
                <a:solidFill>
                  <a:schemeClr val="accent2">
                    <a:lumMod val="60000"/>
                    <a:lumMod val="75000"/>
                  </a:schemeClr>
                </a:solidFill>
              </a:ln>
              <a:effectLst>
                <a:innerShdw blurRad="114300">
                  <a:schemeClr val="accent2">
                    <a:lumMod val="60000"/>
                    <a:lumMod val="75000"/>
                  </a:schemeClr>
                </a:innerShdw>
              </a:effectLst>
              <a:scene3d>
                <a:camera prst="orthographicFront"/>
                <a:lightRig rig="threePt" dir="t"/>
              </a:scene3d>
              <a:sp3d contourW="19050" prstMaterial="flat">
                <a:contourClr>
                  <a:schemeClr val="accent2">
                    <a:lumMod val="60000"/>
                    <a:lumMod val="75000"/>
                  </a:schemeClr>
                </a:contourClr>
              </a:sp3d>
            </c:spPr>
            <c:extLst>
              <c:ext xmlns:c16="http://schemas.microsoft.com/office/drawing/2014/chart" uri="{C3380CC4-5D6E-409C-BE32-E72D297353CC}">
                <c16:uniqueId val="{00000008-8FE4-40B7-88E4-C34BBFCF48FD}"/>
              </c:ext>
            </c:extLst>
          </c:dPt>
          <c:dPt>
            <c:idx val="4"/>
            <c:bubble3D val="0"/>
            <c:spPr>
              <a:solidFill>
                <a:schemeClr val="accent4">
                  <a:lumMod val="60000"/>
                  <a:alpha val="90000"/>
                </a:schemeClr>
              </a:solidFill>
              <a:ln w="19050">
                <a:solidFill>
                  <a:schemeClr val="accent4">
                    <a:lumMod val="60000"/>
                    <a:lumMod val="75000"/>
                  </a:schemeClr>
                </a:solidFill>
              </a:ln>
              <a:effectLst>
                <a:innerShdw blurRad="114300">
                  <a:schemeClr val="accent4">
                    <a:lumMod val="60000"/>
                    <a:lumMod val="75000"/>
                  </a:schemeClr>
                </a:innerShdw>
              </a:effectLst>
              <a:scene3d>
                <a:camera prst="orthographicFront"/>
                <a:lightRig rig="threePt" dir="t"/>
              </a:scene3d>
              <a:sp3d contourW="19050" prstMaterial="flat">
                <a:contourClr>
                  <a:schemeClr val="accent4">
                    <a:lumMod val="60000"/>
                    <a:lumMod val="75000"/>
                  </a:schemeClr>
                </a:contourClr>
              </a:sp3d>
            </c:spPr>
            <c:extLst>
              <c:ext xmlns:c16="http://schemas.microsoft.com/office/drawing/2014/chart" uri="{C3380CC4-5D6E-409C-BE32-E72D297353CC}">
                <c16:uniqueId val="{00000009-8FE4-40B7-88E4-C34BBFCF48FD}"/>
              </c:ext>
            </c:extLst>
          </c:dPt>
          <c:dLbls>
            <c:dLbl>
              <c:idx val="0"/>
              <c:spPr>
                <a:solidFill>
                  <a:schemeClr val="lt1">
                    <a:alpha val="90000"/>
                  </a:schemeClr>
                </a:solidFill>
                <a:ln w="12700" cap="flat" cmpd="sng" algn="ctr">
                  <a:solidFill>
                    <a:schemeClr val="accent2"/>
                  </a:solidFill>
                  <a:round/>
                </a:ln>
                <a:effectLst>
                  <a:outerShdw blurRad="50800" dist="38100" dir="2700000" algn="tl" rotWithShape="0">
                    <a:schemeClr val="accent2">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2"/>
                      </a:solidFill>
                      <a:effectLst/>
                      <a:latin typeface="+mn-lt"/>
                      <a:ea typeface="+mn-ea"/>
                      <a:cs typeface="+mn-cs"/>
                    </a:defRPr>
                  </a:pPr>
                  <a:endParaRPr lang="ru-RU"/>
                </a:p>
              </c:txPr>
              <c:dLblPos val="inEnd"/>
              <c:showLegendKey val="0"/>
              <c:showVal val="0"/>
              <c:showCatName val="1"/>
              <c:showSerName val="0"/>
              <c:showPercent val="1"/>
              <c:showBubbleSize val="0"/>
              <c:extLst>
                <c:ext xmlns:c16="http://schemas.microsoft.com/office/drawing/2014/chart" uri="{C3380CC4-5D6E-409C-BE32-E72D297353CC}">
                  <c16:uniqueId val="{00000005-8FE4-40B7-88E4-C34BBFCF48FD}"/>
                </c:ext>
              </c:extLst>
            </c:dLbl>
            <c:dLbl>
              <c:idx val="1"/>
              <c:spPr>
                <a:solidFill>
                  <a:schemeClr val="lt1">
                    <a:alpha val="90000"/>
                  </a:schemeClr>
                </a:solidFill>
                <a:ln w="12700" cap="flat" cmpd="sng" algn="ctr">
                  <a:solidFill>
                    <a:schemeClr val="accent4"/>
                  </a:solidFill>
                  <a:round/>
                </a:ln>
                <a:effectLst>
                  <a:outerShdw blurRad="50800" dist="38100" dir="2700000" algn="tl" rotWithShape="0">
                    <a:schemeClr val="accent4">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4"/>
                      </a:solidFill>
                      <a:effectLst/>
                      <a:latin typeface="+mn-lt"/>
                      <a:ea typeface="+mn-ea"/>
                      <a:cs typeface="+mn-cs"/>
                    </a:defRPr>
                  </a:pPr>
                  <a:endParaRPr lang="ru-RU"/>
                </a:p>
              </c:txPr>
              <c:dLblPos val="inEnd"/>
              <c:showLegendKey val="0"/>
              <c:showVal val="0"/>
              <c:showCatName val="1"/>
              <c:showSerName val="0"/>
              <c:showPercent val="1"/>
              <c:showBubbleSize val="0"/>
              <c:extLst>
                <c:ext xmlns:c16="http://schemas.microsoft.com/office/drawing/2014/chart" uri="{C3380CC4-5D6E-409C-BE32-E72D297353CC}">
                  <c16:uniqueId val="{00000006-8FE4-40B7-88E4-C34BBFCF48FD}"/>
                </c:ext>
              </c:extLst>
            </c:dLbl>
            <c:dLbl>
              <c:idx val="2"/>
              <c:spPr>
                <a:solidFill>
                  <a:schemeClr val="lt1">
                    <a:alpha val="90000"/>
                  </a:schemeClr>
                </a:solidFill>
                <a:ln w="12700" cap="flat" cmpd="sng" algn="ctr">
                  <a:solidFill>
                    <a:schemeClr val="accent6"/>
                  </a:solidFill>
                  <a:round/>
                </a:ln>
                <a:effectLst>
                  <a:outerShdw blurRad="50800" dist="38100" dir="2700000" algn="tl" rotWithShape="0">
                    <a:schemeClr val="accent6">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6"/>
                      </a:solidFill>
                      <a:effectLst/>
                      <a:latin typeface="+mn-lt"/>
                      <a:ea typeface="+mn-ea"/>
                      <a:cs typeface="+mn-cs"/>
                    </a:defRPr>
                  </a:pPr>
                  <a:endParaRPr lang="ru-RU"/>
                </a:p>
              </c:txPr>
              <c:dLblPos val="inEnd"/>
              <c:showLegendKey val="0"/>
              <c:showVal val="0"/>
              <c:showCatName val="1"/>
              <c:showSerName val="0"/>
              <c:showPercent val="1"/>
              <c:showBubbleSize val="0"/>
              <c:extLst>
                <c:ext xmlns:c16="http://schemas.microsoft.com/office/drawing/2014/chart" uri="{C3380CC4-5D6E-409C-BE32-E72D297353CC}">
                  <c16:uniqueId val="{00000007-8FE4-40B7-88E4-C34BBFCF48FD}"/>
                </c:ext>
              </c:extLst>
            </c:dLbl>
            <c:dLbl>
              <c:idx val="3"/>
              <c:spPr>
                <a:solidFill>
                  <a:schemeClr val="lt1">
                    <a:alpha val="90000"/>
                  </a:schemeClr>
                </a:solidFill>
                <a:ln w="12700" cap="flat" cmpd="sng" algn="ctr">
                  <a:solidFill>
                    <a:schemeClr val="accent2">
                      <a:lumMod val="60000"/>
                    </a:schemeClr>
                  </a:solidFill>
                  <a:round/>
                </a:ln>
                <a:effectLst>
                  <a:outerShdw blurRad="50800" dist="38100" dir="2700000" algn="tl" rotWithShape="0">
                    <a:schemeClr val="accent2">
                      <a:lumMod val="60000"/>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2">
                          <a:lumMod val="60000"/>
                        </a:schemeClr>
                      </a:solidFill>
                      <a:effectLst/>
                      <a:latin typeface="+mn-lt"/>
                      <a:ea typeface="+mn-ea"/>
                      <a:cs typeface="+mn-cs"/>
                    </a:defRPr>
                  </a:pPr>
                  <a:endParaRPr lang="ru-RU"/>
                </a:p>
              </c:txPr>
              <c:dLblPos val="inEnd"/>
              <c:showLegendKey val="0"/>
              <c:showVal val="0"/>
              <c:showCatName val="1"/>
              <c:showSerName val="0"/>
              <c:showPercent val="1"/>
              <c:showBubbleSize val="0"/>
              <c:extLst>
                <c:ext xmlns:c16="http://schemas.microsoft.com/office/drawing/2014/chart" uri="{C3380CC4-5D6E-409C-BE32-E72D297353CC}">
                  <c16:uniqueId val="{00000008-8FE4-40B7-88E4-C34BBFCF48FD}"/>
                </c:ext>
              </c:extLst>
            </c:dLbl>
            <c:dLbl>
              <c:idx val="4"/>
              <c:spPr>
                <a:solidFill>
                  <a:schemeClr val="lt1">
                    <a:alpha val="90000"/>
                  </a:schemeClr>
                </a:solidFill>
                <a:ln w="12700" cap="flat" cmpd="sng" algn="ctr">
                  <a:solidFill>
                    <a:schemeClr val="accent4">
                      <a:lumMod val="60000"/>
                    </a:schemeClr>
                  </a:solidFill>
                  <a:round/>
                </a:ln>
                <a:effectLst>
                  <a:outerShdw blurRad="50800" dist="38100" dir="2700000" algn="tl" rotWithShape="0">
                    <a:schemeClr val="accent4">
                      <a:lumMod val="60000"/>
                      <a:lumMod val="75000"/>
                      <a:alpha val="40000"/>
                    </a:schemeClr>
                  </a:outerShdw>
                </a:effectLst>
              </c:spPr>
              <c:txPr>
                <a:bodyPr rot="0" spcFirstLastPara="1" vertOverflow="clip" horzOverflow="clip" vert="horz" wrap="square" lIns="38100" tIns="19050" rIns="38100" bIns="19050" anchor="ctr" anchorCtr="1">
                  <a:spAutoFit/>
                </a:bodyPr>
                <a:lstStyle/>
                <a:p>
                  <a:pPr>
                    <a:defRPr sz="1330" b="0" i="0" u="none" strike="noStrike" kern="1200" baseline="0">
                      <a:solidFill>
                        <a:schemeClr val="accent4">
                          <a:lumMod val="60000"/>
                        </a:schemeClr>
                      </a:solidFill>
                      <a:effectLst/>
                      <a:latin typeface="+mn-lt"/>
                      <a:ea typeface="+mn-ea"/>
                      <a:cs typeface="+mn-cs"/>
                    </a:defRPr>
                  </a:pPr>
                  <a:endParaRPr lang="ru-RU"/>
                </a:p>
              </c:txPr>
              <c:dLblPos val="inEnd"/>
              <c:showLegendKey val="0"/>
              <c:showVal val="0"/>
              <c:showCatName val="1"/>
              <c:showSerName val="0"/>
              <c:showPercent val="1"/>
              <c:showBubbleSize val="0"/>
              <c:extLst>
                <c:ext xmlns:c16="http://schemas.microsoft.com/office/drawing/2014/chart" uri="{C3380CC4-5D6E-409C-BE32-E72D297353CC}">
                  <c16:uniqueId val="{00000009-8FE4-40B7-88E4-C34BBFCF48FD}"/>
                </c:ext>
              </c:extLst>
            </c:dLbl>
            <c:spPr>
              <a:solidFill>
                <a:prstClr val="white">
                  <a:alpha val="90000"/>
                </a:prstClr>
              </a:solidFill>
              <a:ln w="12700" cap="flat" cmpd="sng" algn="ctr">
                <a:solidFill>
                  <a:srgbClr val="31B4E6"/>
                </a:solidFill>
                <a:round/>
              </a:ln>
              <a:effectLst>
                <a:outerShdw blurRad="50800" dist="38100" dir="2700000" algn="tl" rotWithShape="0">
                  <a:srgbClr val="31B4E6">
                    <a:lumMod val="75000"/>
                    <a:alpha val="40000"/>
                  </a:srgbClr>
                </a:outerShdw>
              </a:effectLst>
            </c:spPr>
            <c:dLblPos val="inEnd"/>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Лист1!$A$2:$A$6</c:f>
              <c:strCache>
                <c:ptCount val="5"/>
                <c:pt idx="0">
                  <c:v>ТЭЦ-2</c:v>
                </c:pt>
                <c:pt idx="1">
                  <c:v>Талаховская ТЭС</c:v>
                </c:pt>
                <c:pt idx="2">
                  <c:v>Маяковскаая                   </c:v>
                </c:pt>
                <c:pt idx="3">
                  <c:v>Прегольская                   </c:v>
                </c:pt>
                <c:pt idx="4">
                  <c:v>Другие</c:v>
                </c:pt>
              </c:strCache>
            </c:strRef>
          </c:cat>
          <c:val>
            <c:numRef>
              <c:f>Лист1!$B$2:$B$6</c:f>
              <c:numCache>
                <c:formatCode>General</c:formatCode>
                <c:ptCount val="5"/>
                <c:pt idx="0">
                  <c:v>53</c:v>
                </c:pt>
                <c:pt idx="1">
                  <c:v>9</c:v>
                </c:pt>
                <c:pt idx="2">
                  <c:v>8</c:v>
                </c:pt>
                <c:pt idx="3">
                  <c:v>20</c:v>
                </c:pt>
                <c:pt idx="4">
                  <c:v>10</c:v>
                </c:pt>
              </c:numCache>
            </c:numRef>
          </c:val>
          <c:extLst>
            <c:ext xmlns:c16="http://schemas.microsoft.com/office/drawing/2014/chart" uri="{C3380CC4-5D6E-409C-BE32-E72D297353CC}">
              <c16:uniqueId val="{00000000-8FE4-40B7-88E4-C34BBFCF48FD}"/>
            </c:ext>
          </c:extLst>
        </c:ser>
        <c:dLbls>
          <c:dLblPos val="inEnd"/>
          <c:showLegendKey val="0"/>
          <c:showVal val="0"/>
          <c:showCatName val="0"/>
          <c:showSerName val="0"/>
          <c:showPercent val="1"/>
          <c:showBubbleSize val="0"/>
          <c:showLeaderLines val="1"/>
        </c:dLbls>
      </c:pie3DChart>
      <c:spPr>
        <a:noFill/>
        <a:ln>
          <a:noFill/>
        </a:ln>
        <a:effectLst/>
      </c:spPr>
    </c:plotArea>
    <c:legend>
      <c:legendPos val="r"/>
      <c:overlay val="0"/>
      <c:spPr>
        <a:noFill/>
        <a:ln>
          <a:noFill/>
        </a:ln>
        <a:effectLst>
          <a:glow rad="254000">
            <a:schemeClr val="tx1">
              <a:alpha val="46000"/>
            </a:schemeClr>
          </a:glow>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ru-RU"/>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a:glow rad="127000">
        <a:schemeClr val="accent1">
          <a:alpha val="99000"/>
        </a:schemeClr>
      </a:glow>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3">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8100" tIns="19050" rIns="38100" bIns="19050" anchor="ctr" anchorCtr="1">
      <a:spAutoFit/>
    </cs:bodyPr>
  </cs:dataLabel>
  <cs:dataLabelCallout>
    <cs:lnRef idx="0">
      <cs:styleClr val="auto"/>
    </cs:lnRef>
    <cs:fillRef idx="0"/>
    <cs:effectRef idx="0">
      <cs:styleClr val="auto"/>
    </cs:effectRef>
    <cs:fontRef idx="minor">
      <cs:styleClr val="auto"/>
    </cs:fontRef>
    <cs:spPr>
      <a:solidFill>
        <a:schemeClr val="lt1">
          <a:alpha val="90000"/>
        </a:schemeClr>
      </a:solidFill>
      <a:ln w="12700" cap="flat" cmpd="sng" algn="ctr">
        <a:solidFill>
          <a:schemeClr val="phClr"/>
        </a:solidFill>
        <a:round/>
      </a:ln>
      <a:effectLst>
        <a:outerShdw blurRad="50800" dist="38100" dir="2700000" algn="tl" rotWithShape="0">
          <a:schemeClr val="phClr">
            <a:lumMod val="75000"/>
            <a:alpha val="40000"/>
          </a:schemeClr>
        </a:outerShdw>
      </a:effectLst>
    </cs:spPr>
    <cs:defRPr sz="1330" b="0" i="0" u="none" strike="noStrike" kern="1200" baseline="0">
      <a:effectLst/>
    </cs:defRPr>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70000"/>
        </a:schemeClr>
      </a:solidFill>
    </cs:spPr>
  </cs:dataPoint>
  <cs:dataPoint3D>
    <cs:lnRef idx="0">
      <cs:styleClr val="auto"/>
    </cs:lnRef>
    <cs:fillRef idx="0">
      <cs:styleClr val="auto"/>
    </cs:fillRef>
    <cs:effectRef idx="0">
      <cs:styleClr val="auto"/>
    </cs:effectRef>
    <cs:fontRef idx="minor">
      <a:schemeClr val="tx1"/>
    </cs:fontRef>
    <cs:spPr>
      <a:solidFill>
        <a:schemeClr val="phClr">
          <a:alpha val="90000"/>
        </a:schemeClr>
      </a:solidFill>
      <a:ln w="19050">
        <a:solidFill>
          <a:schemeClr val="phClr">
            <a:lumMod val="75000"/>
          </a:schemeClr>
        </a:solidFill>
      </a:ln>
      <a:effectLst>
        <a:innerShdw blurRad="114300">
          <a:schemeClr val="phClr">
            <a:lumMod val="75000"/>
          </a:schemeClr>
        </a:innerShdw>
      </a:effectLst>
      <a:scene3d>
        <a:camera prst="orthographicFront"/>
        <a:lightRig rig="threePt" dir="t"/>
      </a:scene3d>
      <a:sp3d contourW="19050" prstMaterial="flat">
        <a:contourClr>
          <a:schemeClr val="accent4">
            <a:lumMod val="75000"/>
          </a:schemeClr>
        </a:contourClr>
      </a:sp3d>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95FE44E7-4609-4C27-82FB-F34CA6964001}" type="datetimeFigureOut">
              <a:rPr lang="ru-RU" smtClean="0"/>
              <a:t>02.02.2020</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1767353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5FE44E7-4609-4C27-82FB-F34CA6964001}" type="datetimeFigureOut">
              <a:rPr lang="ru-RU" smtClean="0"/>
              <a:t>02.02.2020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2434810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5FE44E7-4609-4C27-82FB-F34CA6964001}" type="datetimeFigureOut">
              <a:rPr lang="ru-RU" smtClean="0"/>
              <a:t>02.02.2020</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66C4632-67D0-42F7-BD1E-277742AD2535}"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35215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95FE44E7-4609-4C27-82FB-F34CA6964001}" type="datetimeFigureOut">
              <a:rPr lang="ru-RU" smtClean="0"/>
              <a:t>02.02.2020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15687746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95FE44E7-4609-4C27-82FB-F34CA6964001}" type="datetimeFigureOut">
              <a:rPr lang="ru-RU" smtClean="0"/>
              <a:t>02.02.2020</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66C4632-67D0-42F7-BD1E-277742AD2535}"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998144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95FE44E7-4609-4C27-82FB-F34CA6964001}" type="datetimeFigureOut">
              <a:rPr lang="ru-RU" smtClean="0"/>
              <a:t>02.02.2020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12537904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5FE44E7-4609-4C27-82FB-F34CA6964001}" type="datetimeFigureOut">
              <a:rPr lang="ru-RU" smtClean="0"/>
              <a:t>02.02.2020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28644098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5FE44E7-4609-4C27-82FB-F34CA6964001}" type="datetimeFigureOut">
              <a:rPr lang="ru-RU" smtClean="0"/>
              <a:t>02.02.2020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3417842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5FE44E7-4609-4C27-82FB-F34CA6964001}" type="datetimeFigureOut">
              <a:rPr lang="ru-RU" smtClean="0"/>
              <a:t>02.02.2020</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1256135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5FE44E7-4609-4C27-82FB-F34CA6964001}" type="datetimeFigureOut">
              <a:rPr lang="ru-RU" smtClean="0"/>
              <a:t>02.02.2020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3876510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95FE44E7-4609-4C27-82FB-F34CA6964001}" type="datetimeFigureOut">
              <a:rPr lang="ru-RU" smtClean="0"/>
              <a:t>02.02.2020</a:t>
            </a:fld>
            <a:endParaRPr lang="ru-RU"/>
          </a:p>
        </p:txBody>
      </p:sp>
      <p:sp>
        <p:nvSpPr>
          <p:cNvPr id="6" name="Footer Placeholder 5"/>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1371531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5FE44E7-4609-4C27-82FB-F34CA6964001}" type="datetimeFigureOut">
              <a:rPr lang="ru-RU" smtClean="0"/>
              <a:t>02.02.2020</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3687235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95FE44E7-4609-4C27-82FB-F34CA6964001}" type="datetimeFigureOut">
              <a:rPr lang="ru-RU" smtClean="0"/>
              <a:t>02.02.2020</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1481677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FE44E7-4609-4C27-82FB-F34CA6964001}" type="datetimeFigureOut">
              <a:rPr lang="ru-RU" smtClean="0"/>
              <a:t>02.02.2020</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2557905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95FE44E7-4609-4C27-82FB-F34CA6964001}" type="datetimeFigureOut">
              <a:rPr lang="ru-RU" smtClean="0"/>
              <a:t>02.02.2020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2079873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95FE44E7-4609-4C27-82FB-F34CA6964001}" type="datetimeFigureOut">
              <a:rPr lang="ru-RU" smtClean="0"/>
              <a:t>02.02.2020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66C4632-67D0-42F7-BD1E-277742AD2535}" type="slidenum">
              <a:rPr lang="ru-RU" smtClean="0"/>
              <a:t>‹#›</a:t>
            </a:fld>
            <a:endParaRPr lang="ru-RU"/>
          </a:p>
        </p:txBody>
      </p:sp>
    </p:spTree>
    <p:extLst>
      <p:ext uri="{BB962C8B-B14F-4D97-AF65-F5344CB8AC3E}">
        <p14:creationId xmlns:p14="http://schemas.microsoft.com/office/powerpoint/2010/main" val="2598623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5FE44E7-4609-4C27-82FB-F34CA6964001}" type="datetimeFigureOut">
              <a:rPr lang="ru-RU" smtClean="0"/>
              <a:t>02.02.2020</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66C4632-67D0-42F7-BD1E-277742AD2535}" type="slidenum">
              <a:rPr lang="ru-RU" smtClean="0"/>
              <a:t>‹#›</a:t>
            </a:fld>
            <a:endParaRPr lang="ru-RU"/>
          </a:p>
        </p:txBody>
      </p:sp>
    </p:spTree>
    <p:extLst>
      <p:ext uri="{BB962C8B-B14F-4D97-AF65-F5344CB8AC3E}">
        <p14:creationId xmlns:p14="http://schemas.microsoft.com/office/powerpoint/2010/main" val="1601170494"/>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797" r:id="rId13"/>
    <p:sldLayoutId id="2147483798" r:id="rId14"/>
    <p:sldLayoutId id="2147483799" r:id="rId15"/>
    <p:sldLayoutId id="2147483800"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hyperlink" Target="http://ru.wikipedia.org/wiki/%D0%AD%D0%BA%D0%BE%D0%BD%D0%BE%D0%BC%D0%B8%D0%BA%D0%B0_%D0%91%D0%B0%D1%88%D0%BA%D0%B8%D1%80%D1%81%D0%BA%D0%BE%D0%B9_%D0%90%D0%A1%D0%A1%D0%A0" TargetMode="External"/><Relationship Id="rId7" Type="http://schemas.openxmlformats.org/officeDocument/2006/relationships/hyperlink" Target="https://ru.wikipedia.org/wiki/71-911" TargetMode="Externa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3.jpg"/><Relationship Id="rId11" Type="http://schemas.openxmlformats.org/officeDocument/2006/relationships/hyperlink" Target="https://ru.wikipedia.org/wiki/%D0%A0%D0%BE%D0%B7%D0%BD%D0%B8%D1%87%D0%BD%D0%B0%D1%8F_%D1%82%D0%BE%D1%80%D0%B3%D0%BE%D0%B2%D0%BB%D1%8F" TargetMode="External"/><Relationship Id="rId5" Type="http://schemas.openxmlformats.org/officeDocument/2006/relationships/hyperlink" Target="https://pxhere.com/en/photo/857350" TargetMode="External"/><Relationship Id="rId10" Type="http://schemas.openxmlformats.org/officeDocument/2006/relationships/image" Target="../media/image5.jpg"/><Relationship Id="rId4" Type="http://schemas.openxmlformats.org/officeDocument/2006/relationships/image" Target="../media/image2.jpg"/><Relationship Id="rId9" Type="http://schemas.openxmlformats.org/officeDocument/2006/relationships/hyperlink" Target="https://www.tambov.gov.ru/news/view/tambovskaya-oblast-predstavit-novyj-turisticheskij-marshrut-vedushhim-turoperatoram-rossii.html"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s://ru.wikipedia.org/wiki/%D0%9F%D1%80%D0%BE%D0%BC%D1%8B%D1%88%D0%BB%D0%B5%D0%BD%D0%BD%D0%BE%D1%81%D1%82%D1%8C_%D0%95%D0%BA%D0%B0%D1%82%D0%B5%D1%80%D0%B8%D0%BD%D0%B1%D1%83%D1%80%D0%B3%D0%B0" TargetMode="External"/><Relationship Id="rId7" Type="http://schemas.openxmlformats.org/officeDocument/2006/relationships/hyperlink" Target="https://klops.ru/news/2018-02-21/169895-v-kaliningrade-v-2017-godu-na-tret-prevysili-istoricheskiy-maksimum-dobychi-yantarya" TargetMode="External"/><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hyperlink" Target="https://ru.wikipedia.org/wiki/%D0%AD%D0%A22%D0%9C" TargetMode="External"/><Relationship Id="rId10" Type="http://schemas.openxmlformats.org/officeDocument/2006/relationships/hyperlink" Target="https://creativecommons.org/licenses/by-sa/3.0/" TargetMode="External"/><Relationship Id="rId4" Type="http://schemas.openxmlformats.org/officeDocument/2006/relationships/image" Target="../media/image7.jpg"/><Relationship Id="rId9" Type="http://schemas.openxmlformats.org/officeDocument/2006/relationships/hyperlink" Target="https://klops.ru/news/proisshestviya/154149-v-kaliningrade-sotrudnitse-tets-2-perelomalo-ruki-stank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3EE76D8-D80D-432F-8E75-8BC30919C45E}"/>
              </a:ext>
            </a:extLst>
          </p:cNvPr>
          <p:cNvSpPr>
            <a:spLocks noGrp="1"/>
          </p:cNvSpPr>
          <p:nvPr>
            <p:ph type="ctrTitle"/>
          </p:nvPr>
        </p:nvSpPr>
        <p:spPr>
          <a:xfrm>
            <a:off x="1786596" y="1"/>
            <a:ext cx="9027177" cy="3429000"/>
          </a:xfrm>
          <a:solidFill>
            <a:srgbClr val="00B0F0"/>
          </a:solidFill>
        </p:spPr>
        <p:txBody>
          <a:bodyPr>
            <a:noAutofit/>
          </a:bodyPr>
          <a:lstStyle/>
          <a:p>
            <a:pPr algn="ctr"/>
            <a:r>
              <a:rPr lang="ru-RU" dirty="0"/>
              <a:t>	</a:t>
            </a:r>
            <a:r>
              <a:rPr lang="ru-RU" b="1" i="1" u="sng" dirty="0">
                <a:solidFill>
                  <a:schemeClr val="tx1"/>
                </a:solidFill>
              </a:rPr>
              <a:t>Проект</a:t>
            </a:r>
            <a:br>
              <a:rPr lang="ru-RU" b="1" i="1" dirty="0"/>
            </a:br>
            <a:r>
              <a:rPr lang="ru-RU" b="1" i="1" dirty="0">
                <a:solidFill>
                  <a:schemeClr val="tx1"/>
                </a:solidFill>
              </a:rPr>
              <a:t>Экономика</a:t>
            </a:r>
            <a:r>
              <a:rPr lang="ru-RU" b="1" i="1" dirty="0"/>
              <a:t> </a:t>
            </a:r>
            <a:br>
              <a:rPr lang="ru-RU" b="1" i="1" dirty="0"/>
            </a:br>
            <a:r>
              <a:rPr lang="ru-RU" b="1" i="1" dirty="0">
                <a:solidFill>
                  <a:schemeClr val="tx1"/>
                </a:solidFill>
              </a:rPr>
              <a:t>Калининградской</a:t>
            </a:r>
            <a:r>
              <a:rPr lang="ru-RU" b="1" i="1" dirty="0"/>
              <a:t> </a:t>
            </a:r>
            <a:r>
              <a:rPr lang="ru-RU" b="1" i="1" dirty="0">
                <a:solidFill>
                  <a:schemeClr val="tx1"/>
                </a:solidFill>
              </a:rPr>
              <a:t>области</a:t>
            </a:r>
          </a:p>
        </p:txBody>
      </p:sp>
      <p:sp>
        <p:nvSpPr>
          <p:cNvPr id="3" name="Подзаголовок 2">
            <a:extLst>
              <a:ext uri="{FF2B5EF4-FFF2-40B4-BE49-F238E27FC236}">
                <a16:creationId xmlns:a16="http://schemas.microsoft.com/office/drawing/2014/main" id="{94D361F4-84C0-4A00-BB1E-3FA95F82578D}"/>
              </a:ext>
            </a:extLst>
          </p:cNvPr>
          <p:cNvSpPr>
            <a:spLocks noGrp="1"/>
          </p:cNvSpPr>
          <p:nvPr>
            <p:ph type="subTitle" idx="1"/>
          </p:nvPr>
        </p:nvSpPr>
        <p:spPr>
          <a:xfrm>
            <a:off x="5950226" y="3602038"/>
            <a:ext cx="4717774" cy="2136153"/>
          </a:xfrm>
          <a:solidFill>
            <a:srgbClr val="00B050"/>
          </a:solidFill>
        </p:spPr>
        <p:txBody>
          <a:bodyPr>
            <a:normAutofit fontScale="62500" lnSpcReduction="20000"/>
          </a:bodyPr>
          <a:lstStyle/>
          <a:p>
            <a:r>
              <a:rPr lang="ru-RU" sz="5300" b="1" i="1" dirty="0"/>
              <a:t>Ученика 3 А класса. </a:t>
            </a:r>
          </a:p>
          <a:p>
            <a:r>
              <a:rPr lang="ru-RU" sz="5300" b="1" i="1" dirty="0"/>
              <a:t>МАОУ лицея №35</a:t>
            </a:r>
          </a:p>
          <a:p>
            <a:r>
              <a:rPr lang="ru-RU" sz="5300" b="1" i="1" u="sng" dirty="0" err="1"/>
              <a:t>Галкиина</a:t>
            </a:r>
            <a:r>
              <a:rPr lang="ru-RU" sz="5300" b="1" i="1" u="sng" dirty="0"/>
              <a:t> Ильи</a:t>
            </a:r>
          </a:p>
          <a:p>
            <a:endParaRPr lang="ru-RU" dirty="0"/>
          </a:p>
        </p:txBody>
      </p:sp>
    </p:spTree>
    <p:extLst>
      <p:ext uri="{BB962C8B-B14F-4D97-AF65-F5344CB8AC3E}">
        <p14:creationId xmlns:p14="http://schemas.microsoft.com/office/powerpoint/2010/main" val="105807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3606784-7134-45FF-AF21-467BE1011053}"/>
              </a:ext>
            </a:extLst>
          </p:cNvPr>
          <p:cNvSpPr>
            <a:spLocks noGrp="1"/>
          </p:cNvSpPr>
          <p:nvPr>
            <p:ph type="title"/>
          </p:nvPr>
        </p:nvSpPr>
        <p:spPr>
          <a:xfrm>
            <a:off x="2325639" y="511568"/>
            <a:ext cx="8911687" cy="1280890"/>
          </a:xfrm>
          <a:solidFill>
            <a:srgbClr val="FF0000"/>
          </a:solidFill>
        </p:spPr>
        <p:txBody>
          <a:bodyPr>
            <a:normAutofit/>
          </a:bodyPr>
          <a:lstStyle/>
          <a:p>
            <a:pPr algn="ctr"/>
            <a:r>
              <a:rPr lang="ru-RU" sz="6700" b="1" i="1" u="sng" dirty="0"/>
              <a:t>План</a:t>
            </a:r>
          </a:p>
        </p:txBody>
      </p:sp>
      <p:sp>
        <p:nvSpPr>
          <p:cNvPr id="3" name="Объект 2">
            <a:extLst>
              <a:ext uri="{FF2B5EF4-FFF2-40B4-BE49-F238E27FC236}">
                <a16:creationId xmlns:a16="http://schemas.microsoft.com/office/drawing/2014/main" id="{D31AC665-8AD7-4B11-9802-CD1613600AEE}"/>
              </a:ext>
            </a:extLst>
          </p:cNvPr>
          <p:cNvSpPr>
            <a:spLocks noGrp="1"/>
          </p:cNvSpPr>
          <p:nvPr>
            <p:ph idx="1"/>
          </p:nvPr>
        </p:nvSpPr>
        <p:spPr>
          <a:xfrm>
            <a:off x="2325639" y="2236762"/>
            <a:ext cx="9178973" cy="3744797"/>
          </a:xfrm>
        </p:spPr>
        <p:txBody>
          <a:bodyPr>
            <a:normAutofit fontScale="92500" lnSpcReduction="10000"/>
          </a:bodyPr>
          <a:lstStyle/>
          <a:p>
            <a:pPr marL="0" indent="0">
              <a:buNone/>
            </a:pPr>
            <a:endParaRPr lang="ru-RU" sz="2400" dirty="0">
              <a:solidFill>
                <a:srgbClr val="00B050"/>
              </a:solidFill>
            </a:endParaRPr>
          </a:p>
          <a:p>
            <a:pPr marL="457200" indent="-457200">
              <a:buAutoNum type="arabicParenR"/>
            </a:pPr>
            <a:r>
              <a:rPr lang="ru-RU" sz="2500" dirty="0">
                <a:solidFill>
                  <a:srgbClr val="00B050"/>
                </a:solidFill>
              </a:rPr>
              <a:t>Отросли экономики Калининградской области.</a:t>
            </a:r>
          </a:p>
          <a:p>
            <a:pPr marL="457200" indent="-457200">
              <a:buAutoNum type="arabicParenR"/>
            </a:pPr>
            <a:r>
              <a:rPr lang="ru-RU" sz="2500" dirty="0">
                <a:solidFill>
                  <a:srgbClr val="00B050"/>
                </a:solidFill>
              </a:rPr>
              <a:t>Что такое  промышленность.</a:t>
            </a:r>
          </a:p>
          <a:p>
            <a:pPr marL="457200" indent="-457200">
              <a:buAutoNum type="arabicParenR"/>
            </a:pPr>
            <a:r>
              <a:rPr lang="ru-RU" sz="2500" dirty="0">
                <a:solidFill>
                  <a:srgbClr val="00B050"/>
                </a:solidFill>
              </a:rPr>
              <a:t>Что такое теплоэлектростанция.</a:t>
            </a:r>
          </a:p>
          <a:p>
            <a:pPr marL="457200" indent="-457200">
              <a:buAutoNum type="arabicParenR"/>
            </a:pPr>
            <a:r>
              <a:rPr lang="ru-RU" sz="2500" dirty="0">
                <a:solidFill>
                  <a:srgbClr val="00B050"/>
                </a:solidFill>
              </a:rPr>
              <a:t>Виды теплоэлектростанций.</a:t>
            </a:r>
          </a:p>
          <a:p>
            <a:pPr marL="457200" indent="-457200">
              <a:buAutoNum type="arabicParenR"/>
            </a:pPr>
            <a:r>
              <a:rPr lang="ru-RU" sz="2500" dirty="0">
                <a:solidFill>
                  <a:srgbClr val="00B050"/>
                </a:solidFill>
              </a:rPr>
              <a:t>Крупные теплоэлектростанции Калининградской области.</a:t>
            </a:r>
          </a:p>
          <a:p>
            <a:pPr marL="457200" indent="-457200">
              <a:buAutoNum type="arabicParenR"/>
            </a:pPr>
            <a:r>
              <a:rPr lang="ru-RU" sz="2500" dirty="0">
                <a:solidFill>
                  <a:srgbClr val="00B050"/>
                </a:solidFill>
              </a:rPr>
              <a:t>Перспективы развития Теплоэлектростанция в Калининградской области.</a:t>
            </a:r>
          </a:p>
        </p:txBody>
      </p:sp>
    </p:spTree>
    <p:extLst>
      <p:ext uri="{BB962C8B-B14F-4D97-AF65-F5344CB8AC3E}">
        <p14:creationId xmlns:p14="http://schemas.microsoft.com/office/powerpoint/2010/main" val="1114992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7A8C7F-CBA3-4BF0-BEB9-8161E0873D1B}"/>
              </a:ext>
            </a:extLst>
          </p:cNvPr>
          <p:cNvSpPr>
            <a:spLocks noGrp="1"/>
          </p:cNvSpPr>
          <p:nvPr>
            <p:ph type="title"/>
          </p:nvPr>
        </p:nvSpPr>
        <p:spPr>
          <a:xfrm>
            <a:off x="2827606" y="624110"/>
            <a:ext cx="8677006" cy="1280889"/>
          </a:xfrm>
        </p:spPr>
        <p:txBody>
          <a:bodyPr>
            <a:normAutofit fontScale="90000"/>
          </a:bodyPr>
          <a:lstStyle/>
          <a:p>
            <a:pPr algn="ctr"/>
            <a:r>
              <a:rPr lang="ru-RU" sz="4500" b="1" i="1" u="sng" dirty="0">
                <a:effectLst>
                  <a:outerShdw blurRad="38100" dist="38100" dir="2700000" algn="tl">
                    <a:srgbClr val="000000">
                      <a:alpha val="43137"/>
                    </a:srgbClr>
                  </a:outerShdw>
                </a:effectLst>
              </a:rPr>
              <a:t>Отрасли экономики </a:t>
            </a:r>
            <a:r>
              <a:rPr lang="ru-RU" sz="5000" b="1" i="1" u="sng" dirty="0">
                <a:effectLst>
                  <a:outerShdw blurRad="38100" dist="38100" dir="2700000" algn="tl">
                    <a:srgbClr val="000000">
                      <a:alpha val="43137"/>
                    </a:srgbClr>
                  </a:outerShdw>
                </a:effectLst>
              </a:rPr>
              <a:t>Калининградской области</a:t>
            </a:r>
          </a:p>
        </p:txBody>
      </p:sp>
      <p:pic>
        <p:nvPicPr>
          <p:cNvPr id="7" name="Объект 6">
            <a:extLst>
              <a:ext uri="{FF2B5EF4-FFF2-40B4-BE49-F238E27FC236}">
                <a16:creationId xmlns:a16="http://schemas.microsoft.com/office/drawing/2014/main" id="{520ACE30-DAA4-41C3-948E-A202E5B534C0}"/>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05594" y="2106035"/>
            <a:ext cx="2653531" cy="1772559"/>
          </a:xfrm>
        </p:spPr>
      </p:pic>
      <p:sp>
        <p:nvSpPr>
          <p:cNvPr id="8" name="TextBox 7">
            <a:extLst>
              <a:ext uri="{FF2B5EF4-FFF2-40B4-BE49-F238E27FC236}">
                <a16:creationId xmlns:a16="http://schemas.microsoft.com/office/drawing/2014/main" id="{15FD6A0A-16C8-4D3C-BBAA-D1B7CBD5EE66}"/>
              </a:ext>
            </a:extLst>
          </p:cNvPr>
          <p:cNvSpPr txBox="1"/>
          <p:nvPr/>
        </p:nvSpPr>
        <p:spPr>
          <a:xfrm>
            <a:off x="905595" y="4079630"/>
            <a:ext cx="2653530" cy="400110"/>
          </a:xfrm>
          <a:prstGeom prst="rect">
            <a:avLst/>
          </a:prstGeom>
          <a:noFill/>
        </p:spPr>
        <p:txBody>
          <a:bodyPr wrap="square" rtlCol="0">
            <a:spAutoFit/>
          </a:bodyPr>
          <a:lstStyle/>
          <a:p>
            <a:r>
              <a:rPr lang="ru-RU" sz="2000" b="1" i="1" dirty="0">
                <a:effectLst>
                  <a:outerShdw blurRad="38100" dist="38100" dir="2700000" algn="tl">
                    <a:srgbClr val="000000">
                      <a:alpha val="43137"/>
                    </a:srgbClr>
                  </a:outerShdw>
                </a:effectLst>
              </a:rPr>
              <a:t>Промышленность</a:t>
            </a:r>
          </a:p>
        </p:txBody>
      </p:sp>
      <p:pic>
        <p:nvPicPr>
          <p:cNvPr id="15" name="Рисунок 14">
            <a:extLst>
              <a:ext uri="{FF2B5EF4-FFF2-40B4-BE49-F238E27FC236}">
                <a16:creationId xmlns:a16="http://schemas.microsoft.com/office/drawing/2014/main" id="{3932E3BF-3C8D-4189-8000-C8FFDD24D109}"/>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4215419" y="2106035"/>
            <a:ext cx="2653531" cy="1761978"/>
          </a:xfrm>
          <a:prstGeom prst="rect">
            <a:avLst/>
          </a:prstGeom>
        </p:spPr>
      </p:pic>
      <p:sp>
        <p:nvSpPr>
          <p:cNvPr id="18" name="TextBox 17">
            <a:extLst>
              <a:ext uri="{FF2B5EF4-FFF2-40B4-BE49-F238E27FC236}">
                <a16:creationId xmlns:a16="http://schemas.microsoft.com/office/drawing/2014/main" id="{28C4E5AF-3FAC-4A5A-9FAE-627DB5C83EA6}"/>
              </a:ext>
            </a:extLst>
          </p:cNvPr>
          <p:cNvSpPr txBox="1"/>
          <p:nvPr/>
        </p:nvSpPr>
        <p:spPr>
          <a:xfrm>
            <a:off x="4342028" y="3937339"/>
            <a:ext cx="2653530" cy="1015663"/>
          </a:xfrm>
          <a:prstGeom prst="rect">
            <a:avLst/>
          </a:prstGeom>
          <a:noFill/>
        </p:spPr>
        <p:txBody>
          <a:bodyPr wrap="square" rtlCol="0">
            <a:spAutoFit/>
          </a:bodyPr>
          <a:lstStyle/>
          <a:p>
            <a:pPr algn="ctr"/>
            <a:r>
              <a:rPr lang="ru-RU" sz="2000" b="1" i="1" dirty="0">
                <a:effectLst>
                  <a:outerShdw blurRad="38100" dist="38100" dir="2700000" algn="tl">
                    <a:srgbClr val="000000">
                      <a:alpha val="43137"/>
                    </a:srgbClr>
                  </a:outerShdw>
                </a:effectLst>
              </a:rPr>
              <a:t>Сельское и рыболовное хозяйство</a:t>
            </a:r>
          </a:p>
        </p:txBody>
      </p:sp>
      <p:pic>
        <p:nvPicPr>
          <p:cNvPr id="20" name="Рисунок 19">
            <a:extLst>
              <a:ext uri="{FF2B5EF4-FFF2-40B4-BE49-F238E27FC236}">
                <a16:creationId xmlns:a16="http://schemas.microsoft.com/office/drawing/2014/main" id="{EB613BAD-CCD9-4F2A-A81A-613EE24E1874}"/>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7778461" y="2194264"/>
            <a:ext cx="2609850" cy="1743075"/>
          </a:xfrm>
          <a:prstGeom prst="rect">
            <a:avLst/>
          </a:prstGeom>
        </p:spPr>
      </p:pic>
      <p:sp>
        <p:nvSpPr>
          <p:cNvPr id="21" name="TextBox 20">
            <a:extLst>
              <a:ext uri="{FF2B5EF4-FFF2-40B4-BE49-F238E27FC236}">
                <a16:creationId xmlns:a16="http://schemas.microsoft.com/office/drawing/2014/main" id="{87DEF91A-C3D9-4C22-9E24-F4DA3923E7A2}"/>
              </a:ext>
            </a:extLst>
          </p:cNvPr>
          <p:cNvSpPr txBox="1"/>
          <p:nvPr/>
        </p:nvSpPr>
        <p:spPr>
          <a:xfrm>
            <a:off x="7778461" y="3937339"/>
            <a:ext cx="2609850" cy="707886"/>
          </a:xfrm>
          <a:prstGeom prst="rect">
            <a:avLst/>
          </a:prstGeom>
          <a:noFill/>
        </p:spPr>
        <p:txBody>
          <a:bodyPr wrap="square" rtlCol="0">
            <a:spAutoFit/>
          </a:bodyPr>
          <a:lstStyle/>
          <a:p>
            <a:pPr algn="ctr"/>
            <a:r>
              <a:rPr lang="ru-RU" sz="2000" b="1" i="1" dirty="0">
                <a:effectLst>
                  <a:outerShdw blurRad="38100" dist="38100" dir="2700000" algn="tl">
                    <a:srgbClr val="000000">
                      <a:alpha val="43137"/>
                    </a:srgbClr>
                  </a:outerShdw>
                </a:effectLst>
              </a:rPr>
              <a:t>Транспортная</a:t>
            </a:r>
            <a:r>
              <a:rPr lang="ru-RU" sz="2000" i="1" dirty="0"/>
              <a:t> </a:t>
            </a:r>
            <a:r>
              <a:rPr lang="ru-RU" sz="2000" b="1" i="1" dirty="0">
                <a:effectLst>
                  <a:outerShdw blurRad="38100" dist="38100" dir="2700000" algn="tl">
                    <a:srgbClr val="000000">
                      <a:alpha val="43137"/>
                    </a:srgbClr>
                  </a:outerShdw>
                </a:effectLst>
              </a:rPr>
              <a:t>система</a:t>
            </a:r>
          </a:p>
        </p:txBody>
      </p:sp>
      <p:pic>
        <p:nvPicPr>
          <p:cNvPr id="23" name="Рисунок 22">
            <a:extLst>
              <a:ext uri="{FF2B5EF4-FFF2-40B4-BE49-F238E27FC236}">
                <a16:creationId xmlns:a16="http://schemas.microsoft.com/office/drawing/2014/main" id="{2570A126-EF47-48E1-903B-650D70002263}"/>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1920042" y="4645225"/>
            <a:ext cx="2421986" cy="1610621"/>
          </a:xfrm>
          <a:prstGeom prst="rect">
            <a:avLst/>
          </a:prstGeom>
        </p:spPr>
      </p:pic>
      <p:sp>
        <p:nvSpPr>
          <p:cNvPr id="24" name="TextBox 23">
            <a:extLst>
              <a:ext uri="{FF2B5EF4-FFF2-40B4-BE49-F238E27FC236}">
                <a16:creationId xmlns:a16="http://schemas.microsoft.com/office/drawing/2014/main" id="{697075D2-6C79-44B7-96EC-FF9FFC06F388}"/>
              </a:ext>
            </a:extLst>
          </p:cNvPr>
          <p:cNvSpPr txBox="1"/>
          <p:nvPr/>
        </p:nvSpPr>
        <p:spPr>
          <a:xfrm>
            <a:off x="2035815" y="6233890"/>
            <a:ext cx="2421985" cy="707886"/>
          </a:xfrm>
          <a:prstGeom prst="rect">
            <a:avLst/>
          </a:prstGeom>
          <a:noFill/>
        </p:spPr>
        <p:txBody>
          <a:bodyPr wrap="square" rtlCol="0">
            <a:spAutoFit/>
          </a:bodyPr>
          <a:lstStyle/>
          <a:p>
            <a:pPr algn="ctr"/>
            <a:r>
              <a:rPr lang="ru-RU" sz="2000" b="1" i="1" dirty="0">
                <a:effectLst>
                  <a:outerShdw blurRad="38100" dist="38100" dir="2700000" algn="tl">
                    <a:srgbClr val="000000">
                      <a:alpha val="43137"/>
                    </a:srgbClr>
                  </a:outerShdw>
                </a:effectLst>
              </a:rPr>
              <a:t>Туристическая отрасль</a:t>
            </a:r>
          </a:p>
        </p:txBody>
      </p:sp>
      <p:pic>
        <p:nvPicPr>
          <p:cNvPr id="29" name="Рисунок 28">
            <a:extLst>
              <a:ext uri="{FF2B5EF4-FFF2-40B4-BE49-F238E27FC236}">
                <a16:creationId xmlns:a16="http://schemas.microsoft.com/office/drawing/2014/main" id="{3B7314F8-4F9E-4C33-A39A-EB8B1EC96ED1}"/>
              </a:ext>
            </a:extLst>
          </p:cNvPr>
          <p:cNvPicPr>
            <a:picLocks noChangeAspect="1"/>
          </p:cNvPicPr>
          <p:nvPr/>
        </p:nvPicPr>
        <p:blipFill>
          <a:blip r:embed="rId10">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7411593" y="4645225"/>
            <a:ext cx="2905658" cy="1717287"/>
          </a:xfrm>
          <a:prstGeom prst="rect">
            <a:avLst/>
          </a:prstGeom>
        </p:spPr>
      </p:pic>
      <p:sp>
        <p:nvSpPr>
          <p:cNvPr id="30" name="TextBox 29">
            <a:extLst>
              <a:ext uri="{FF2B5EF4-FFF2-40B4-BE49-F238E27FC236}">
                <a16:creationId xmlns:a16="http://schemas.microsoft.com/office/drawing/2014/main" id="{394FF9BC-C4C2-4DFC-948C-6FA603DEC014}"/>
              </a:ext>
            </a:extLst>
          </p:cNvPr>
          <p:cNvSpPr txBox="1"/>
          <p:nvPr/>
        </p:nvSpPr>
        <p:spPr>
          <a:xfrm>
            <a:off x="7411593" y="6454364"/>
            <a:ext cx="2905658" cy="400110"/>
          </a:xfrm>
          <a:prstGeom prst="rect">
            <a:avLst/>
          </a:prstGeom>
          <a:noFill/>
        </p:spPr>
        <p:txBody>
          <a:bodyPr wrap="square" rtlCol="0">
            <a:spAutoFit/>
          </a:bodyPr>
          <a:lstStyle/>
          <a:p>
            <a:r>
              <a:rPr lang="ru-RU" sz="2000" b="1" i="1" dirty="0">
                <a:effectLst>
                  <a:outerShdw blurRad="38100" dist="38100" dir="2700000" algn="tl">
                    <a:srgbClr val="000000">
                      <a:alpha val="43137"/>
                    </a:srgbClr>
                  </a:outerShdw>
                </a:effectLst>
              </a:rPr>
              <a:t>Торговля и услуги</a:t>
            </a:r>
          </a:p>
        </p:txBody>
      </p:sp>
    </p:spTree>
    <p:extLst>
      <p:ext uri="{BB962C8B-B14F-4D97-AF65-F5344CB8AC3E}">
        <p14:creationId xmlns:p14="http://schemas.microsoft.com/office/powerpoint/2010/main" val="4006795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372E69F-61A0-498E-AE64-B45FC1A9FFA0}"/>
              </a:ext>
            </a:extLst>
          </p:cNvPr>
          <p:cNvSpPr>
            <a:spLocks noGrp="1"/>
          </p:cNvSpPr>
          <p:nvPr>
            <p:ph type="title"/>
          </p:nvPr>
        </p:nvSpPr>
        <p:spPr>
          <a:xfrm>
            <a:off x="1122511" y="700229"/>
            <a:ext cx="11069489" cy="1280890"/>
          </a:xfrm>
        </p:spPr>
        <p:txBody>
          <a:bodyPr>
            <a:normAutofit/>
          </a:bodyPr>
          <a:lstStyle/>
          <a:p>
            <a:pPr algn="just"/>
            <a:r>
              <a:rPr lang="ru-RU" sz="2300" b="1" i="1" dirty="0">
                <a:effectLst>
                  <a:outerShdw blurRad="38100" dist="38100" dir="2700000" algn="tl">
                    <a:srgbClr val="000000">
                      <a:alpha val="43137"/>
                    </a:srgbClr>
                  </a:outerShdw>
                </a:effectLst>
              </a:rPr>
              <a:t>	Промышленность-это совокупность предприятий, занятых добычей сырья и топлива  производством энергии и орудия труда ,обработкой материалов и продуктов, изготовления товаров.</a:t>
            </a:r>
          </a:p>
        </p:txBody>
      </p:sp>
      <p:pic>
        <p:nvPicPr>
          <p:cNvPr id="10" name="Объект 9">
            <a:extLst>
              <a:ext uri="{FF2B5EF4-FFF2-40B4-BE49-F238E27FC236}">
                <a16:creationId xmlns:a16="http://schemas.microsoft.com/office/drawing/2014/main" id="{FBAA27E4-9B95-4537-81A8-D596768D67E3}"/>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981484" y="1882026"/>
            <a:ext cx="2571750" cy="1905000"/>
          </a:xfrm>
        </p:spPr>
      </p:pic>
      <p:sp>
        <p:nvSpPr>
          <p:cNvPr id="11" name="TextBox 10">
            <a:extLst>
              <a:ext uri="{FF2B5EF4-FFF2-40B4-BE49-F238E27FC236}">
                <a16:creationId xmlns:a16="http://schemas.microsoft.com/office/drawing/2014/main" id="{5CE54DEA-5F3D-4A10-9B64-75E7BF69E7F4}"/>
              </a:ext>
            </a:extLst>
          </p:cNvPr>
          <p:cNvSpPr txBox="1"/>
          <p:nvPr/>
        </p:nvSpPr>
        <p:spPr>
          <a:xfrm>
            <a:off x="981484" y="3905443"/>
            <a:ext cx="2571750" cy="707886"/>
          </a:xfrm>
          <a:prstGeom prst="rect">
            <a:avLst/>
          </a:prstGeom>
          <a:noFill/>
        </p:spPr>
        <p:txBody>
          <a:bodyPr wrap="square" rtlCol="0">
            <a:spAutoFit/>
          </a:bodyPr>
          <a:lstStyle/>
          <a:p>
            <a:pPr algn="ctr"/>
            <a:r>
              <a:rPr lang="ru-RU" sz="2000" b="1" i="1" dirty="0">
                <a:effectLst>
                  <a:outerShdw blurRad="38100" dist="38100" dir="2700000" algn="tl">
                    <a:srgbClr val="000000">
                      <a:alpha val="43137"/>
                    </a:srgbClr>
                  </a:outerShdw>
                </a:effectLst>
              </a:rPr>
              <a:t>Мукомольный завод</a:t>
            </a:r>
          </a:p>
        </p:txBody>
      </p:sp>
      <p:pic>
        <p:nvPicPr>
          <p:cNvPr id="13" name="Рисунок 12">
            <a:extLst>
              <a:ext uri="{FF2B5EF4-FFF2-40B4-BE49-F238E27FC236}">
                <a16:creationId xmlns:a16="http://schemas.microsoft.com/office/drawing/2014/main" id="{6149C3B0-9B62-4255-B528-FFA139AB41C4}"/>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4279369" y="1818341"/>
            <a:ext cx="2867018" cy="1968685"/>
          </a:xfrm>
          <a:prstGeom prst="rect">
            <a:avLst/>
          </a:prstGeom>
        </p:spPr>
      </p:pic>
      <p:sp>
        <p:nvSpPr>
          <p:cNvPr id="14" name="TextBox 13">
            <a:extLst>
              <a:ext uri="{FF2B5EF4-FFF2-40B4-BE49-F238E27FC236}">
                <a16:creationId xmlns:a16="http://schemas.microsoft.com/office/drawing/2014/main" id="{C208DF18-A16E-43F3-92C6-1249B7CB9893}"/>
              </a:ext>
            </a:extLst>
          </p:cNvPr>
          <p:cNvSpPr txBox="1"/>
          <p:nvPr/>
        </p:nvSpPr>
        <p:spPr>
          <a:xfrm>
            <a:off x="4279369" y="3812671"/>
            <a:ext cx="3007695" cy="707886"/>
          </a:xfrm>
          <a:prstGeom prst="rect">
            <a:avLst/>
          </a:prstGeom>
          <a:noFill/>
        </p:spPr>
        <p:txBody>
          <a:bodyPr wrap="square" rtlCol="0">
            <a:spAutoFit/>
          </a:bodyPr>
          <a:lstStyle/>
          <a:p>
            <a:pPr algn="ctr"/>
            <a:r>
              <a:rPr lang="ru-RU" sz="2000" b="1" i="1" dirty="0">
                <a:effectLst>
                  <a:outerShdw blurRad="38100" dist="38100" dir="2700000" algn="tl">
                    <a:srgbClr val="000000">
                      <a:alpha val="43137"/>
                    </a:srgbClr>
                  </a:outerShdw>
                </a:effectLst>
              </a:rPr>
              <a:t>Вагоностроительный завод</a:t>
            </a:r>
          </a:p>
        </p:txBody>
      </p:sp>
      <p:pic>
        <p:nvPicPr>
          <p:cNvPr id="16" name="Рисунок 15">
            <a:extLst>
              <a:ext uri="{FF2B5EF4-FFF2-40B4-BE49-F238E27FC236}">
                <a16:creationId xmlns:a16="http://schemas.microsoft.com/office/drawing/2014/main" id="{1E04ECB0-E5CB-4919-BAD6-0B940C0BD994}"/>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7577605" y="1822002"/>
            <a:ext cx="3306549" cy="2204366"/>
          </a:xfrm>
          <a:prstGeom prst="rect">
            <a:avLst/>
          </a:prstGeom>
        </p:spPr>
      </p:pic>
      <p:sp>
        <p:nvSpPr>
          <p:cNvPr id="17" name="TextBox 16">
            <a:extLst>
              <a:ext uri="{FF2B5EF4-FFF2-40B4-BE49-F238E27FC236}">
                <a16:creationId xmlns:a16="http://schemas.microsoft.com/office/drawing/2014/main" id="{231FCCC3-C156-4A57-860B-485645135B2D}"/>
              </a:ext>
            </a:extLst>
          </p:cNvPr>
          <p:cNvSpPr txBox="1"/>
          <p:nvPr/>
        </p:nvSpPr>
        <p:spPr>
          <a:xfrm>
            <a:off x="7577605" y="4059331"/>
            <a:ext cx="3276626" cy="400110"/>
          </a:xfrm>
          <a:prstGeom prst="rect">
            <a:avLst/>
          </a:prstGeom>
          <a:noFill/>
        </p:spPr>
        <p:txBody>
          <a:bodyPr wrap="square" rtlCol="0">
            <a:spAutoFit/>
          </a:bodyPr>
          <a:lstStyle/>
          <a:p>
            <a:pPr algn="ctr"/>
            <a:r>
              <a:rPr lang="ru-RU" sz="2000" b="1" i="1" dirty="0">
                <a:effectLst>
                  <a:outerShdw blurRad="38100" dist="38100" dir="2700000" algn="tl">
                    <a:srgbClr val="000000">
                      <a:alpha val="43137"/>
                    </a:srgbClr>
                  </a:outerShdw>
                </a:effectLst>
              </a:rPr>
              <a:t>Добыча янтаря</a:t>
            </a:r>
          </a:p>
        </p:txBody>
      </p:sp>
      <p:pic>
        <p:nvPicPr>
          <p:cNvPr id="19" name="Рисунок 18">
            <a:extLst>
              <a:ext uri="{FF2B5EF4-FFF2-40B4-BE49-F238E27FC236}">
                <a16:creationId xmlns:a16="http://schemas.microsoft.com/office/drawing/2014/main" id="{AE3C2665-7BDD-40AB-8CD4-C828B478F031}"/>
              </a:ext>
            </a:extLst>
          </p:cNvPr>
          <p:cNvPicPr>
            <a:picLocks noChangeAspect="1"/>
          </p:cNvPicPr>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1122511" y="4674059"/>
            <a:ext cx="2886781" cy="1845127"/>
          </a:xfrm>
          <a:prstGeom prst="rect">
            <a:avLst/>
          </a:prstGeom>
        </p:spPr>
      </p:pic>
      <p:sp>
        <p:nvSpPr>
          <p:cNvPr id="20" name="TextBox 19">
            <a:extLst>
              <a:ext uri="{FF2B5EF4-FFF2-40B4-BE49-F238E27FC236}">
                <a16:creationId xmlns:a16="http://schemas.microsoft.com/office/drawing/2014/main" id="{F6144427-0957-46DE-8478-22AA9D004134}"/>
              </a:ext>
            </a:extLst>
          </p:cNvPr>
          <p:cNvSpPr txBox="1"/>
          <p:nvPr/>
        </p:nvSpPr>
        <p:spPr>
          <a:xfrm>
            <a:off x="1122511" y="7213497"/>
            <a:ext cx="3344467" cy="369332"/>
          </a:xfrm>
          <a:prstGeom prst="rect">
            <a:avLst/>
          </a:prstGeom>
          <a:noFill/>
        </p:spPr>
        <p:txBody>
          <a:bodyPr wrap="square" rtlCol="0">
            <a:spAutoFit/>
          </a:bodyPr>
          <a:lstStyle/>
          <a:p>
            <a:r>
              <a:rPr lang="ru-RU" sz="900">
                <a:hlinkClick r:id="rId9" tooltip="https://klops.ru/news/proisshestviya/154149-v-kaliningrade-sotrudnitse-tets-2-perelomalo-ruki-stankom"/>
              </a:rPr>
              <a:t>Эта фотография</a:t>
            </a:r>
            <a:r>
              <a:rPr lang="ru-RU" sz="900"/>
              <a:t>, автор: Неизвестный автор, лицензия: </a:t>
            </a:r>
            <a:r>
              <a:rPr lang="ru-RU" sz="900">
                <a:hlinkClick r:id="rId10" tooltip="https://creativecommons.org/licenses/by-sa/3.0/"/>
              </a:rPr>
              <a:t>CC BY-SA</a:t>
            </a:r>
            <a:endParaRPr lang="ru-RU" sz="900"/>
          </a:p>
        </p:txBody>
      </p:sp>
      <p:sp>
        <p:nvSpPr>
          <p:cNvPr id="21" name="Прямоугольник 20">
            <a:extLst>
              <a:ext uri="{FF2B5EF4-FFF2-40B4-BE49-F238E27FC236}">
                <a16:creationId xmlns:a16="http://schemas.microsoft.com/office/drawing/2014/main" id="{B05277AD-1F5D-4F5D-8570-A9E2E3922FA9}"/>
              </a:ext>
            </a:extLst>
          </p:cNvPr>
          <p:cNvSpPr/>
          <p:nvPr/>
        </p:nvSpPr>
        <p:spPr>
          <a:xfrm>
            <a:off x="4686121" y="5148141"/>
            <a:ext cx="4529797" cy="102306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i="1" dirty="0" err="1">
                <a:solidFill>
                  <a:schemeClr val="tx1"/>
                </a:solidFill>
              </a:rPr>
              <a:t>тэц</a:t>
            </a:r>
            <a:endParaRPr lang="ru-RU" sz="4000" b="1" i="1" dirty="0">
              <a:solidFill>
                <a:schemeClr val="tx1"/>
              </a:solidFill>
            </a:endParaRPr>
          </a:p>
        </p:txBody>
      </p:sp>
      <p:sp>
        <p:nvSpPr>
          <p:cNvPr id="22" name="Стрелка: вправо 21">
            <a:extLst>
              <a:ext uri="{FF2B5EF4-FFF2-40B4-BE49-F238E27FC236}">
                <a16:creationId xmlns:a16="http://schemas.microsoft.com/office/drawing/2014/main" id="{6DD4EB65-B5A7-4AA3-A721-57E887E1AFBC}"/>
              </a:ext>
            </a:extLst>
          </p:cNvPr>
          <p:cNvSpPr/>
          <p:nvPr/>
        </p:nvSpPr>
        <p:spPr>
          <a:xfrm>
            <a:off x="4066352" y="5524042"/>
            <a:ext cx="562708" cy="271259"/>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896417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F5C3BF-4A6F-4ED9-A323-589B365734C1}"/>
              </a:ext>
            </a:extLst>
          </p:cNvPr>
          <p:cNvSpPr>
            <a:spLocks noGrp="1"/>
          </p:cNvSpPr>
          <p:nvPr>
            <p:ph type="title"/>
          </p:nvPr>
        </p:nvSpPr>
        <p:spPr>
          <a:xfrm>
            <a:off x="1575582" y="624110"/>
            <a:ext cx="9929031" cy="2482222"/>
          </a:xfrm>
        </p:spPr>
        <p:txBody>
          <a:bodyPr>
            <a:noAutofit/>
          </a:bodyPr>
          <a:lstStyle/>
          <a:p>
            <a:r>
              <a:rPr lang="ru-RU" sz="2500" dirty="0"/>
              <a:t>Без электричества нашу современную жизнь очень сложно представить. Если не производить электрическую энергию, то остановятся фабрики, заводы, в квартирах погаснет свет, отключатся все электроприборы. </a:t>
            </a:r>
            <a:r>
              <a:rPr lang="ru-RU" sz="2500" b="1" dirty="0"/>
              <a:t>Электроэнергетика</a:t>
            </a:r>
            <a:r>
              <a:rPr lang="ru-RU" sz="2500" dirty="0"/>
              <a:t> одна из важнейших отраслей промышленности. Она является ключевой отраслью экономики, так как её </a:t>
            </a:r>
            <a:r>
              <a:rPr lang="ru-RU" sz="2500" b="1" dirty="0"/>
              <a:t>значение для всех отраслей экономики</a:t>
            </a:r>
            <a:r>
              <a:rPr lang="ru-RU" sz="2500" dirty="0"/>
              <a:t> велико. Любое производство промышленности просто остановится без электрической энергии, а соответственно ни одного товара мы не сможем изготовить.</a:t>
            </a:r>
            <a:br>
              <a:rPr lang="ru-RU" sz="2500" dirty="0"/>
            </a:br>
            <a:r>
              <a:rPr lang="ru-RU" sz="2500" dirty="0"/>
              <a:t>Электроэнергию производят на электростанциях с  несколькими видами из их, сейчас </a:t>
            </a:r>
            <a:r>
              <a:rPr lang="ru-RU" sz="2500"/>
              <a:t>мы познакомимся</a:t>
            </a:r>
            <a:r>
              <a:rPr lang="ru-RU" sz="2500" dirty="0"/>
              <a:t>.</a:t>
            </a:r>
          </a:p>
        </p:txBody>
      </p:sp>
    </p:spTree>
    <p:extLst>
      <p:ext uri="{BB962C8B-B14F-4D97-AF65-F5344CB8AC3E}">
        <p14:creationId xmlns:p14="http://schemas.microsoft.com/office/powerpoint/2010/main" val="3368178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58CA7F17-26F7-4772-AF81-92CC189EA5B5}"/>
              </a:ext>
            </a:extLst>
          </p:cNvPr>
          <p:cNvSpPr>
            <a:spLocks noGrp="1"/>
          </p:cNvSpPr>
          <p:nvPr>
            <p:ph idx="1"/>
          </p:nvPr>
        </p:nvSpPr>
        <p:spPr>
          <a:xfrm>
            <a:off x="4165307" y="139505"/>
            <a:ext cx="7440539" cy="423203"/>
          </a:xfrm>
        </p:spPr>
        <p:txBody>
          <a:bodyPr>
            <a:noAutofit/>
          </a:bodyPr>
          <a:lstStyle/>
          <a:p>
            <a:r>
              <a:rPr lang="ru-RU" sz="3500" b="1" i="1" u="sng" dirty="0">
                <a:effectLst>
                  <a:outerShdw blurRad="38100" dist="38100" dir="2700000" algn="tl">
                    <a:srgbClr val="000000">
                      <a:alpha val="43137"/>
                    </a:srgbClr>
                  </a:outerShdw>
                </a:effectLst>
              </a:rPr>
              <a:t>Виды теплоэлектростанций</a:t>
            </a:r>
          </a:p>
        </p:txBody>
      </p:sp>
      <p:pic>
        <p:nvPicPr>
          <p:cNvPr id="1026" name="Picture 2" descr="Гидроэлектростанция">
            <a:extLst>
              <a:ext uri="{FF2B5EF4-FFF2-40B4-BE49-F238E27FC236}">
                <a16:creationId xmlns:a16="http://schemas.microsoft.com/office/drawing/2014/main" id="{90C5391A-C3F1-47AE-8301-FE6A372DA2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6009" y="1679917"/>
            <a:ext cx="2854470" cy="1676400"/>
          </a:xfrm>
          <a:prstGeom prst="rect">
            <a:avLst/>
          </a:prstGeom>
          <a:noFill/>
          <a:extLst>
            <a:ext uri="{909E8E84-426E-40DD-AFC4-6F175D3DCCD1}">
              <a14:hiddenFill xmlns:a14="http://schemas.microsoft.com/office/drawing/2010/main">
                <a:solidFill>
                  <a:srgbClr val="FFFFFF"/>
                </a:solidFill>
              </a14:hiddenFill>
            </a:ext>
          </a:extLst>
        </p:spPr>
      </p:pic>
      <p:sp>
        <p:nvSpPr>
          <p:cNvPr id="8" name="Объект 2">
            <a:extLst>
              <a:ext uri="{FF2B5EF4-FFF2-40B4-BE49-F238E27FC236}">
                <a16:creationId xmlns:a16="http://schemas.microsoft.com/office/drawing/2014/main" id="{72C27648-2C12-4313-B2A0-0EFF9D1EA5B3}"/>
              </a:ext>
            </a:extLst>
          </p:cNvPr>
          <p:cNvSpPr txBox="1">
            <a:spLocks/>
          </p:cNvSpPr>
          <p:nvPr/>
        </p:nvSpPr>
        <p:spPr>
          <a:xfrm>
            <a:off x="814852" y="3501684"/>
            <a:ext cx="3350455" cy="957774"/>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ru-RU" sz="1900" b="1" i="1" dirty="0">
                <a:effectLst>
                  <a:outerShdw blurRad="38100" dist="38100" dir="2700000" algn="tl">
                    <a:srgbClr val="000000">
                      <a:alpha val="43137"/>
                    </a:srgbClr>
                  </a:outerShdw>
                </a:effectLst>
              </a:rPr>
              <a:t>Гидроэлектростанция. </a:t>
            </a:r>
          </a:p>
          <a:p>
            <a:r>
              <a:rPr lang="ru-RU" sz="1900" b="1" i="1" dirty="0">
                <a:effectLst>
                  <a:outerShdw blurRad="38100" dist="38100" dir="2700000" algn="tl">
                    <a:srgbClr val="000000">
                      <a:alpha val="43137"/>
                    </a:srgbClr>
                  </a:outerShdw>
                </a:effectLst>
              </a:rPr>
              <a:t>Их строят на реках. Электричество вырабатывается здесь за счёт потока воды, падающей с плотины</a:t>
            </a:r>
          </a:p>
        </p:txBody>
      </p:sp>
      <p:sp>
        <p:nvSpPr>
          <p:cNvPr id="11" name="Объект 2">
            <a:extLst>
              <a:ext uri="{FF2B5EF4-FFF2-40B4-BE49-F238E27FC236}">
                <a16:creationId xmlns:a16="http://schemas.microsoft.com/office/drawing/2014/main" id="{51EF4F8C-6BD8-4967-9295-705E3604A962}"/>
              </a:ext>
            </a:extLst>
          </p:cNvPr>
          <p:cNvSpPr txBox="1">
            <a:spLocks/>
          </p:cNvSpPr>
          <p:nvPr/>
        </p:nvSpPr>
        <p:spPr>
          <a:xfrm>
            <a:off x="4158924" y="3423138"/>
            <a:ext cx="3867772" cy="423203"/>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ru-RU" b="1" dirty="0"/>
              <a:t>тепловые электростанции</a:t>
            </a:r>
          </a:p>
          <a:p>
            <a:r>
              <a:rPr lang="ru-RU" b="1" i="1" dirty="0">
                <a:effectLst>
                  <a:outerShdw blurRad="38100" dist="38100" dir="2700000" algn="tl">
                    <a:srgbClr val="000000">
                      <a:alpha val="43137"/>
                    </a:srgbClr>
                  </a:outerShdw>
                </a:effectLst>
              </a:rPr>
              <a:t>Здесь электричество вырабатывается за счет, сжигания топлива - природного газа, мазута, угля</a:t>
            </a:r>
            <a:endParaRPr lang="ru-RU" sz="2000" b="1" i="1" u="sng" dirty="0">
              <a:effectLst>
                <a:outerShdw blurRad="38100" dist="38100" dir="2700000" algn="tl">
                  <a:srgbClr val="000000">
                    <a:alpha val="43137"/>
                  </a:srgbClr>
                </a:outerShdw>
              </a:effectLst>
            </a:endParaRPr>
          </a:p>
        </p:txBody>
      </p:sp>
      <p:pic>
        <p:nvPicPr>
          <p:cNvPr id="1030" name="Picture 6" descr="Тепловая электростанция">
            <a:extLst>
              <a:ext uri="{FF2B5EF4-FFF2-40B4-BE49-F238E27FC236}">
                <a16:creationId xmlns:a16="http://schemas.microsoft.com/office/drawing/2014/main" id="{03140F55-04F6-4839-B84C-F442380180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1937" y="1679917"/>
            <a:ext cx="2515466" cy="1743221"/>
          </a:xfrm>
          <a:prstGeom prst="rect">
            <a:avLst/>
          </a:prstGeom>
          <a:noFill/>
          <a:extLst>
            <a:ext uri="{909E8E84-426E-40DD-AFC4-6F175D3DCCD1}">
              <a14:hiddenFill xmlns:a14="http://schemas.microsoft.com/office/drawing/2010/main">
                <a:solidFill>
                  <a:srgbClr val="FFFFFF"/>
                </a:solidFill>
              </a14:hiddenFill>
            </a:ext>
          </a:extLst>
        </p:spPr>
      </p:pic>
      <p:sp>
        <p:nvSpPr>
          <p:cNvPr id="13" name="Объект 2">
            <a:extLst>
              <a:ext uri="{FF2B5EF4-FFF2-40B4-BE49-F238E27FC236}">
                <a16:creationId xmlns:a16="http://schemas.microsoft.com/office/drawing/2014/main" id="{D285E1CB-FC59-4242-BEDE-DA49391DFB88}"/>
              </a:ext>
            </a:extLst>
          </p:cNvPr>
          <p:cNvSpPr txBox="1">
            <a:spLocks/>
          </p:cNvSpPr>
          <p:nvPr/>
        </p:nvSpPr>
        <p:spPr>
          <a:xfrm>
            <a:off x="4420772" y="3529819"/>
            <a:ext cx="3350455" cy="957774"/>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ru-RU" sz="1900" b="1" i="1" dirty="0">
              <a:effectLst>
                <a:outerShdw blurRad="38100" dist="38100" dir="2700000" algn="tl">
                  <a:srgbClr val="000000">
                    <a:alpha val="43137"/>
                  </a:srgbClr>
                </a:outerShdw>
              </a:effectLst>
            </a:endParaRPr>
          </a:p>
        </p:txBody>
      </p:sp>
      <p:pic>
        <p:nvPicPr>
          <p:cNvPr id="1032" name="Picture 8" descr="Атомная электростанция">
            <a:extLst>
              <a:ext uri="{FF2B5EF4-FFF2-40B4-BE49-F238E27FC236}">
                <a16:creationId xmlns:a16="http://schemas.microsoft.com/office/drawing/2014/main" id="{C8BAC598-FF15-459E-90A9-54CEE7C322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91416" y="1679917"/>
            <a:ext cx="2314575" cy="1590675"/>
          </a:xfrm>
          <a:prstGeom prst="rect">
            <a:avLst/>
          </a:prstGeom>
          <a:noFill/>
          <a:extLst>
            <a:ext uri="{909E8E84-426E-40DD-AFC4-6F175D3DCCD1}">
              <a14:hiddenFill xmlns:a14="http://schemas.microsoft.com/office/drawing/2010/main">
                <a:solidFill>
                  <a:srgbClr val="FFFFFF"/>
                </a:solidFill>
              </a14:hiddenFill>
            </a:ext>
          </a:extLst>
        </p:spPr>
      </p:pic>
      <p:sp>
        <p:nvSpPr>
          <p:cNvPr id="15" name="Объект 2">
            <a:extLst>
              <a:ext uri="{FF2B5EF4-FFF2-40B4-BE49-F238E27FC236}">
                <a16:creationId xmlns:a16="http://schemas.microsoft.com/office/drawing/2014/main" id="{F6B9D97E-173F-4804-8588-B1AB8FD88B65}"/>
              </a:ext>
            </a:extLst>
          </p:cNvPr>
          <p:cNvSpPr txBox="1">
            <a:spLocks/>
          </p:cNvSpPr>
          <p:nvPr/>
        </p:nvSpPr>
        <p:spPr>
          <a:xfrm>
            <a:off x="8124821" y="3423137"/>
            <a:ext cx="3867772" cy="423203"/>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ru-RU" sz="2000" b="1" i="1" u="sng" dirty="0">
              <a:effectLst>
                <a:outerShdw blurRad="38100" dist="38100" dir="2700000" algn="tl">
                  <a:srgbClr val="000000">
                    <a:alpha val="43137"/>
                  </a:srgbClr>
                </a:outerShdw>
              </a:effectLst>
            </a:endParaRPr>
          </a:p>
        </p:txBody>
      </p:sp>
      <p:sp>
        <p:nvSpPr>
          <p:cNvPr id="17" name="Объект 2">
            <a:extLst>
              <a:ext uri="{FF2B5EF4-FFF2-40B4-BE49-F238E27FC236}">
                <a16:creationId xmlns:a16="http://schemas.microsoft.com/office/drawing/2014/main" id="{9E471E23-176F-4759-8C92-D5EC10BCE5A1}"/>
              </a:ext>
            </a:extLst>
          </p:cNvPr>
          <p:cNvSpPr txBox="1">
            <a:spLocks/>
          </p:cNvSpPr>
          <p:nvPr/>
        </p:nvSpPr>
        <p:spPr>
          <a:xfrm>
            <a:off x="7869352" y="3396027"/>
            <a:ext cx="3867772" cy="423203"/>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ru-RU" sz="2000" i="1" dirty="0">
                <a:effectLst>
                  <a:outerShdw blurRad="38100" dist="38100" dir="2700000" algn="tl">
                    <a:srgbClr val="000000">
                      <a:alpha val="43137"/>
                    </a:srgbClr>
                  </a:outerShdw>
                </a:effectLst>
              </a:rPr>
              <a:t>Атомная электростанция</a:t>
            </a:r>
          </a:p>
          <a:p>
            <a:r>
              <a:rPr lang="ru-RU" sz="2000" i="1" dirty="0">
                <a:solidFill>
                  <a:schemeClr val="tx1"/>
                </a:solidFill>
                <a:effectLst>
                  <a:outerShdw blurRad="38100" dist="38100" dir="2700000" algn="tl">
                    <a:srgbClr val="000000">
                      <a:alpha val="43137"/>
                    </a:srgbClr>
                  </a:outerShdw>
                </a:effectLst>
                <a:latin typeface="Tahoma" panose="020B0604030504040204" pitchFamily="34" charset="0"/>
              </a:rPr>
              <a:t>Электростанция, в которой атомная (ядерная) энергия преобразуется в электрическую.</a:t>
            </a:r>
            <a:endParaRPr lang="ru-RU" sz="2000" i="1" u="sng"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12660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4CCD4BE-467D-477A-9947-E15A6073CFF8}"/>
              </a:ext>
            </a:extLst>
          </p:cNvPr>
          <p:cNvSpPr>
            <a:spLocks noGrp="1"/>
          </p:cNvSpPr>
          <p:nvPr>
            <p:ph type="title"/>
          </p:nvPr>
        </p:nvSpPr>
        <p:spPr/>
        <p:txBody>
          <a:bodyPr/>
          <a:lstStyle/>
          <a:p>
            <a:pPr algn="ctr"/>
            <a:r>
              <a:rPr lang="ru-RU" b="1" i="1" u="sng" dirty="0">
                <a:effectLst>
                  <a:outerShdw blurRad="38100" dist="38100" dir="2700000" algn="tl">
                    <a:srgbClr val="000000">
                      <a:alpha val="43137"/>
                    </a:srgbClr>
                  </a:outerShdw>
                </a:effectLst>
              </a:rPr>
              <a:t>Крупные Теплоэлектростанции Калининградской области</a:t>
            </a:r>
          </a:p>
        </p:txBody>
      </p:sp>
      <p:sp>
        <p:nvSpPr>
          <p:cNvPr id="3" name="Объект 2">
            <a:extLst>
              <a:ext uri="{FF2B5EF4-FFF2-40B4-BE49-F238E27FC236}">
                <a16:creationId xmlns:a16="http://schemas.microsoft.com/office/drawing/2014/main" id="{F3B27B2B-F10E-4CD5-A007-23E8F89D4987}"/>
              </a:ext>
            </a:extLst>
          </p:cNvPr>
          <p:cNvSpPr>
            <a:spLocks noGrp="1"/>
          </p:cNvSpPr>
          <p:nvPr>
            <p:ph idx="1"/>
          </p:nvPr>
        </p:nvSpPr>
        <p:spPr/>
        <p:txBody>
          <a:bodyPr>
            <a:noAutofit/>
          </a:bodyPr>
          <a:lstStyle/>
          <a:p>
            <a:r>
              <a:rPr lang="ru-RU" sz="2500" b="1" dirty="0"/>
              <a:t>1)</a:t>
            </a:r>
            <a:r>
              <a:rPr lang="ru-RU" sz="2500" b="1" i="1" dirty="0">
                <a:effectLst>
                  <a:outerShdw blurRad="38100" dist="38100" dir="2700000" algn="tl">
                    <a:srgbClr val="000000">
                      <a:alpha val="43137"/>
                    </a:srgbClr>
                  </a:outerShdw>
                </a:effectLst>
              </a:rPr>
              <a:t>ТЭЦ-2 она находится в Гурьевском районе основное топливо-природный газ. Обеспечивает 53% области энергией.</a:t>
            </a:r>
          </a:p>
          <a:p>
            <a:r>
              <a:rPr lang="ru-RU" sz="2500" b="1" i="1" dirty="0">
                <a:effectLst>
                  <a:outerShdw blurRad="38100" dist="38100" dir="2700000" algn="tl">
                    <a:srgbClr val="000000">
                      <a:alpha val="43137"/>
                    </a:srgbClr>
                  </a:outerShdw>
                </a:effectLst>
              </a:rPr>
              <a:t>2)</a:t>
            </a:r>
            <a:r>
              <a:rPr lang="ru-RU" sz="2500" b="1" i="1" dirty="0" err="1">
                <a:effectLst>
                  <a:outerShdw blurRad="38100" dist="38100" dir="2700000" algn="tl">
                    <a:srgbClr val="000000">
                      <a:alpha val="43137"/>
                    </a:srgbClr>
                  </a:outerShdw>
                </a:effectLst>
              </a:rPr>
              <a:t>Талаховская</a:t>
            </a:r>
            <a:r>
              <a:rPr lang="ru-RU" sz="2500" b="1" i="1" dirty="0">
                <a:effectLst>
                  <a:outerShdw blurRad="38100" dist="38100" dir="2700000" algn="tl">
                    <a:srgbClr val="000000">
                      <a:alpha val="43137"/>
                    </a:srgbClr>
                  </a:outerShdw>
                </a:effectLst>
              </a:rPr>
              <a:t> ТЭС мощностью 159 МВт, находится в Советске</a:t>
            </a:r>
          </a:p>
          <a:p>
            <a:r>
              <a:rPr lang="ru-RU" sz="2500" b="1" i="1" dirty="0">
                <a:effectLst>
                  <a:outerShdw blurRad="38100" dist="38100" dir="2700000" algn="tl">
                    <a:srgbClr val="000000">
                      <a:alpha val="43137"/>
                    </a:srgbClr>
                  </a:outerShdw>
                </a:effectLst>
              </a:rPr>
              <a:t>3)</a:t>
            </a:r>
            <a:r>
              <a:rPr lang="ru-RU" sz="2500" b="1" i="1" dirty="0">
                <a:solidFill>
                  <a:srgbClr val="222222"/>
                </a:solidFill>
                <a:effectLst>
                  <a:outerShdw blurRad="38100" dist="38100" dir="2700000" algn="tl">
                    <a:srgbClr val="000000">
                      <a:alpha val="43137"/>
                    </a:srgbClr>
                  </a:outerShdw>
                </a:effectLst>
                <a:latin typeface="PTSansCaption"/>
              </a:rPr>
              <a:t> Маяковская ТЭС мощностью 157,35 МВ</a:t>
            </a:r>
            <a:r>
              <a:rPr lang="ru-RU" sz="2500" b="1" i="1" dirty="0">
                <a:solidFill>
                  <a:srgbClr val="222222"/>
                </a:solidFill>
                <a:effectLst>
                  <a:outerShdw blurRad="38100" dist="38100" dir="2700000" algn="tl">
                    <a:srgbClr val="000000">
                      <a:alpha val="43137"/>
                    </a:srgbClr>
                  </a:outerShdw>
                </a:effectLst>
                <a:latin typeface="Arial Black" panose="020B0A04020102020204" pitchFamily="34" charset="0"/>
              </a:rPr>
              <a:t>т</a:t>
            </a:r>
            <a:r>
              <a:rPr lang="ru-RU" sz="2500" b="1" i="1" dirty="0">
                <a:solidFill>
                  <a:srgbClr val="222222"/>
                </a:solidFill>
                <a:effectLst>
                  <a:outerShdw blurRad="38100" dist="38100" dir="2700000" algn="tl">
                    <a:srgbClr val="000000">
                      <a:alpha val="43137"/>
                    </a:srgbClr>
                  </a:outerShdw>
                </a:effectLst>
                <a:latin typeface="PTSansCaption"/>
              </a:rPr>
              <a:t>, находится в Гусеве</a:t>
            </a:r>
          </a:p>
          <a:p>
            <a:r>
              <a:rPr lang="ru-RU" sz="2500" b="1" i="1" dirty="0">
                <a:effectLst>
                  <a:outerShdw blurRad="38100" dist="38100" dir="2700000" algn="tl">
                    <a:srgbClr val="000000">
                      <a:alpha val="43137"/>
                    </a:srgbClr>
                  </a:outerShdw>
                </a:effectLst>
              </a:rPr>
              <a:t>4) </a:t>
            </a:r>
            <a:r>
              <a:rPr lang="ru-RU" sz="2500" b="1" i="1" dirty="0" err="1">
                <a:effectLst>
                  <a:outerShdw blurRad="38100" dist="38100" dir="2700000" algn="tl">
                    <a:srgbClr val="000000">
                      <a:alpha val="43137"/>
                    </a:srgbClr>
                  </a:outerShdw>
                </a:effectLst>
              </a:rPr>
              <a:t>Прегольская</a:t>
            </a:r>
            <a:r>
              <a:rPr lang="ru-RU" sz="2500" b="1" i="1" dirty="0">
                <a:effectLst>
                  <a:outerShdw blurRad="38100" dist="38100" dir="2700000" algn="tl">
                    <a:srgbClr val="000000">
                      <a:alpha val="43137"/>
                    </a:srgbClr>
                  </a:outerShdw>
                </a:effectLst>
              </a:rPr>
              <a:t> ТЭС мощностью 455,235 МВт, находится в Калининграде.</a:t>
            </a:r>
          </a:p>
        </p:txBody>
      </p:sp>
    </p:spTree>
    <p:extLst>
      <p:ext uri="{BB962C8B-B14F-4D97-AF65-F5344CB8AC3E}">
        <p14:creationId xmlns:p14="http://schemas.microsoft.com/office/powerpoint/2010/main" val="104777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aphicFrame>
        <p:nvGraphicFramePr>
          <p:cNvPr id="6" name="Диаграмма 5">
            <a:extLst>
              <a:ext uri="{FF2B5EF4-FFF2-40B4-BE49-F238E27FC236}">
                <a16:creationId xmlns:a16="http://schemas.microsoft.com/office/drawing/2014/main" id="{867D0869-8157-4B94-B3B2-33BB4B98E43D}"/>
              </a:ext>
            </a:extLst>
          </p:cNvPr>
          <p:cNvGraphicFramePr/>
          <p:nvPr>
            <p:extLst>
              <p:ext uri="{D42A27DB-BD31-4B8C-83A1-F6EECF244321}">
                <p14:modId xmlns:p14="http://schemas.microsoft.com/office/powerpoint/2010/main" val="4260084747"/>
              </p:ext>
            </p:extLst>
          </p:nvPr>
        </p:nvGraphicFramePr>
        <p:xfrm>
          <a:off x="1300163" y="719666"/>
          <a:ext cx="10572749" cy="515249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92472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080B98-6F81-4250-A8D6-2C67F9A92611}"/>
              </a:ext>
            </a:extLst>
          </p:cNvPr>
          <p:cNvSpPr>
            <a:spLocks noGrp="1"/>
          </p:cNvSpPr>
          <p:nvPr>
            <p:ph type="title"/>
          </p:nvPr>
        </p:nvSpPr>
        <p:spPr>
          <a:xfrm>
            <a:off x="6434137" y="2264791"/>
            <a:ext cx="5222875" cy="2921572"/>
          </a:xfrm>
        </p:spPr>
        <p:txBody>
          <a:bodyPr>
            <a:normAutofit fontScale="90000"/>
          </a:bodyPr>
          <a:lstStyle/>
          <a:p>
            <a:r>
              <a:rPr lang="ru-RU" b="1" i="1" u="sng" dirty="0">
                <a:effectLst>
                  <a:outerShdw blurRad="38100" dist="38100" dir="2700000" algn="tl">
                    <a:srgbClr val="000000">
                      <a:alpha val="43137"/>
                    </a:srgbClr>
                  </a:outerShdw>
                </a:effectLst>
              </a:rPr>
              <a:t>Сейчас строится приморская ТЭС в городе Светлом. Это позволит обеспечить дополнительной энергией нашу область.</a:t>
            </a:r>
          </a:p>
        </p:txBody>
      </p:sp>
      <p:pic>
        <p:nvPicPr>
          <p:cNvPr id="2050" name="Picture 2" descr="Картинки по запросу &quot;строительство приморской тэс фото&quot;">
            <a:extLst>
              <a:ext uri="{FF2B5EF4-FFF2-40B4-BE49-F238E27FC236}">
                <a16:creationId xmlns:a16="http://schemas.microsoft.com/office/drawing/2014/main" id="{35A991FA-C451-48D9-8D76-A69D9EE2F66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89064" y="1904999"/>
            <a:ext cx="4940300" cy="3281364"/>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1">
            <a:extLst>
              <a:ext uri="{FF2B5EF4-FFF2-40B4-BE49-F238E27FC236}">
                <a16:creationId xmlns:a16="http://schemas.microsoft.com/office/drawing/2014/main" id="{6B7ABD04-A43F-41D4-990B-9DD090248B6F}"/>
              </a:ext>
            </a:extLst>
          </p:cNvPr>
          <p:cNvSpPr txBox="1">
            <a:spLocks/>
          </p:cNvSpPr>
          <p:nvPr/>
        </p:nvSpPr>
        <p:spPr>
          <a:xfrm>
            <a:off x="2745325" y="776510"/>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b="1" i="1" u="sng">
                <a:effectLst>
                  <a:outerShdw blurRad="38100" dist="38100" dir="2700000" algn="tl">
                    <a:srgbClr val="000000">
                      <a:alpha val="43137"/>
                    </a:srgbClr>
                  </a:outerShdw>
                </a:effectLst>
              </a:rPr>
              <a:t>Перспективы развития </a:t>
            </a:r>
            <a:endParaRPr lang="ru-RU" b="1" i="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6707717"/>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162</TotalTime>
  <Words>231</Words>
  <Application>Microsoft Office PowerPoint</Application>
  <PresentationFormat>Широкоэкранный</PresentationFormat>
  <Paragraphs>39</Paragraphs>
  <Slides>9</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9</vt:i4>
      </vt:variant>
    </vt:vector>
  </HeadingPairs>
  <TitlesOfParts>
    <vt:vector size="16" baseType="lpstr">
      <vt:lpstr>Arial</vt:lpstr>
      <vt:lpstr>Arial Black</vt:lpstr>
      <vt:lpstr>Century Gothic</vt:lpstr>
      <vt:lpstr>PTSansCaption</vt:lpstr>
      <vt:lpstr>Tahoma</vt:lpstr>
      <vt:lpstr>Wingdings 3</vt:lpstr>
      <vt:lpstr>Легкий дым</vt:lpstr>
      <vt:lpstr> Проект Экономика  Калининградской области</vt:lpstr>
      <vt:lpstr>План</vt:lpstr>
      <vt:lpstr>Отрасли экономики Калининградской области</vt:lpstr>
      <vt:lpstr> Промышленность-это совокупность предприятий, занятых добычей сырья и топлива  производством энергии и орудия труда ,обработкой материалов и продуктов, изготовления товаров.</vt:lpstr>
      <vt:lpstr>Без электричества нашу современную жизнь очень сложно представить. Если не производить электрическую энергию, то остановятся фабрики, заводы, в квартирах погаснет свет, отключатся все электроприборы. Электроэнергетика одна из важнейших отраслей промышленности. Она является ключевой отраслью экономики, так как её значение для всех отраслей экономики велико. Любое производство промышленности просто остановится без электрической энергии, а соответственно ни одного товара мы не сможем изготовить. Электроэнергию производят на электростанциях с  несколькими видами из их, сейчас мы познакомимся.</vt:lpstr>
      <vt:lpstr>Презентация PowerPoint</vt:lpstr>
      <vt:lpstr>Крупные Теплоэлектростанции Калининградской области</vt:lpstr>
      <vt:lpstr>Презентация PowerPoint</vt:lpstr>
      <vt:lpstr>Сейчас строится приморская ТЭС в городе Светлом. Это позволит обеспечить дополнительной энергией нашу область.</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Экономика  Калининградской области</dc:title>
  <dc:creator>Cat</dc:creator>
  <cp:lastModifiedBy>Cat</cp:lastModifiedBy>
  <cp:revision>35</cp:revision>
  <dcterms:created xsi:type="dcterms:W3CDTF">2020-02-02T14:08:22Z</dcterms:created>
  <dcterms:modified xsi:type="dcterms:W3CDTF">2020-02-02T16:56:57Z</dcterms:modified>
</cp:coreProperties>
</file>