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58" r:id="rId5"/>
    <p:sldId id="261" r:id="rId6"/>
    <p:sldId id="262" r:id="rId7"/>
    <p:sldId id="260" r:id="rId8"/>
    <p:sldId id="263" r:id="rId9"/>
    <p:sldId id="269" r:id="rId10"/>
    <p:sldId id="264" r:id="rId11"/>
    <p:sldId id="265" r:id="rId12"/>
    <p:sldId id="266" r:id="rId13"/>
    <p:sldId id="267" r:id="rId14"/>
    <p:sldId id="268" r:id="rId15"/>
    <p:sldId id="270" r:id="rId16"/>
    <p:sldId id="272" r:id="rId17"/>
    <p:sldId id="273" r:id="rId18"/>
    <p:sldId id="274" r:id="rId19"/>
    <p:sldId id="275" r:id="rId20"/>
    <p:sldId id="276" r:id="rId21"/>
    <p:sldId id="278" r:id="rId22"/>
    <p:sldId id="277" r:id="rId2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81" d="100"/>
          <a:sy n="81" d="100"/>
        </p:scale>
        <p:origin x="-78" y="-51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711200" y="1371600"/>
            <a:ext cx="10468864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711200" y="3228536"/>
            <a:ext cx="10472928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DE2E7-3FDD-4EA9-A230-002713C9571A}" type="datetimeFigureOut">
              <a:rPr lang="ru-RU" smtClean="0"/>
              <a:pPr/>
              <a:t>02.11.2020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018A9-4388-4E3F-9C1F-A7F84E82C0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DE2E7-3FDD-4EA9-A230-002713C9571A}" type="datetimeFigureOut">
              <a:rPr lang="ru-RU" smtClean="0"/>
              <a:pPr/>
              <a:t>02.11.2020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018A9-4388-4E3F-9C1F-A7F84E82C0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914402"/>
            <a:ext cx="27432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914402"/>
            <a:ext cx="80264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DE2E7-3FDD-4EA9-A230-002713C9571A}" type="datetimeFigureOut">
              <a:rPr lang="ru-RU" smtClean="0"/>
              <a:pPr/>
              <a:t>02.11.2020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018A9-4388-4E3F-9C1F-A7F84E82C0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DE2E7-3FDD-4EA9-A230-002713C9571A}" type="datetimeFigureOut">
              <a:rPr lang="ru-RU" smtClean="0"/>
              <a:pPr/>
              <a:t>02.11.2020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018A9-4388-4E3F-9C1F-A7F84E82C0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7136" y="1316736"/>
            <a:ext cx="103632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7136" y="2704664"/>
            <a:ext cx="103632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DE2E7-3FDD-4EA9-A230-002713C9571A}" type="datetimeFigureOut">
              <a:rPr lang="ru-RU" smtClean="0"/>
              <a:pPr/>
              <a:t>02.11.2020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018A9-4388-4E3F-9C1F-A7F84E82C0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920085"/>
            <a:ext cx="53848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920085"/>
            <a:ext cx="53848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DE2E7-3FDD-4EA9-A230-002713C9571A}" type="datetimeFigureOut">
              <a:rPr lang="ru-RU" smtClean="0"/>
              <a:pPr/>
              <a:t>02.11.2020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018A9-4388-4E3F-9C1F-A7F84E82C0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855248"/>
            <a:ext cx="5386917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6193368" y="1859758"/>
            <a:ext cx="5389033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9600" y="2514600"/>
            <a:ext cx="5386917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514600"/>
            <a:ext cx="5389033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DE2E7-3FDD-4EA9-A230-002713C9571A}" type="datetimeFigureOut">
              <a:rPr lang="ru-RU" smtClean="0"/>
              <a:pPr/>
              <a:t>02.11.2020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018A9-4388-4E3F-9C1F-A7F84E82C0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10744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DE2E7-3FDD-4EA9-A230-002713C9571A}" type="datetimeFigureOut">
              <a:rPr lang="ru-RU" smtClean="0"/>
              <a:pPr/>
              <a:t>02.11.2020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018A9-4388-4E3F-9C1F-A7F84E82C0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DE2E7-3FDD-4EA9-A230-002713C9571A}" type="datetimeFigureOut">
              <a:rPr lang="ru-RU" smtClean="0"/>
              <a:pPr/>
              <a:t>02.11.2020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018A9-4388-4E3F-9C1F-A7F84E82C0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4352"/>
            <a:ext cx="36576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76400"/>
            <a:ext cx="36576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766733" y="1676400"/>
            <a:ext cx="6815667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DE2E7-3FDD-4EA9-A230-002713C9571A}" type="datetimeFigureOut">
              <a:rPr lang="ru-RU" smtClean="0"/>
              <a:pPr/>
              <a:t>02.11.2020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018A9-4388-4E3F-9C1F-A7F84E82C0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4221004" y="1108077"/>
            <a:ext cx="70104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10672179" y="5359769"/>
            <a:ext cx="207264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2800" y="1176997"/>
            <a:ext cx="2950464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12800" y="2828785"/>
            <a:ext cx="29464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DE2E7-3FDD-4EA9-A230-002713C9571A}" type="datetimeFigureOut">
              <a:rPr lang="ru-RU" smtClean="0"/>
              <a:pPr/>
              <a:t>02.11.2020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0769600" y="6356351"/>
            <a:ext cx="812800" cy="365125"/>
          </a:xfrm>
        </p:spPr>
        <p:txBody>
          <a:bodyPr/>
          <a:lstStyle/>
          <a:p>
            <a:fld id="{930018A9-4388-4E3F-9C1F-A7F84E82C08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4647724" y="1199517"/>
            <a:ext cx="615696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12700" y="5816600"/>
            <a:ext cx="1221740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5842000" y="6219826"/>
            <a:ext cx="63500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12700" y="-7144"/>
            <a:ext cx="1221740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5842000" y="-7144"/>
            <a:ext cx="63500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609600" y="1935480"/>
            <a:ext cx="109728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06DE2E7-3FDD-4EA9-A230-002713C9571A}" type="datetimeFigureOut">
              <a:rPr lang="ru-RU" smtClean="0"/>
              <a:pPr/>
              <a:t>02.11.2020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556000" y="6356351"/>
            <a:ext cx="44704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10566400" y="6356351"/>
            <a:ext cx="1016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30018A9-4388-4E3F-9C1F-A7F84E82C082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25356" y="202408"/>
            <a:ext cx="12240731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484368"/>
          </a:xfrm>
        </p:spPr>
        <p:txBody>
          <a:bodyPr>
            <a:normAutofit/>
          </a:bodyPr>
          <a:lstStyle/>
          <a:p>
            <a:r>
              <a:rPr lang="ru-RU" sz="1200" dirty="0" smtClean="0"/>
              <a:t>ГУ ЯО «</a:t>
            </a:r>
            <a:r>
              <a:rPr lang="ru-RU" sz="1200" dirty="0" err="1" smtClean="0"/>
              <a:t>Угличский</a:t>
            </a:r>
            <a:r>
              <a:rPr lang="ru-RU" sz="1200" dirty="0" smtClean="0"/>
              <a:t> детский дом»</a:t>
            </a:r>
            <a:endParaRPr lang="ru-RU" sz="1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2090057"/>
            <a:ext cx="9144000" cy="4219303"/>
          </a:xfrm>
        </p:spPr>
        <p:txBody>
          <a:bodyPr>
            <a:normAutofit fontScale="70000" lnSpcReduction="20000"/>
          </a:bodyPr>
          <a:lstStyle/>
          <a:p>
            <a:r>
              <a:rPr lang="ru-RU" sz="5200" dirty="0" smtClean="0"/>
              <a:t>Профилактика употребления, распространения, хранения ПАВ среди подростков</a:t>
            </a:r>
          </a:p>
          <a:p>
            <a:endParaRPr lang="ru-RU" sz="5200" dirty="0"/>
          </a:p>
          <a:p>
            <a:endParaRPr lang="ru-RU" dirty="0" smtClean="0"/>
          </a:p>
          <a:p>
            <a:pPr algn="r"/>
            <a:r>
              <a:rPr lang="ru-RU" dirty="0" smtClean="0"/>
              <a:t>Кузнецова М.А.,</a:t>
            </a:r>
          </a:p>
          <a:p>
            <a:pPr algn="r"/>
            <a:r>
              <a:rPr lang="ru-RU" dirty="0" smtClean="0"/>
              <a:t>Маслова А.Г.</a:t>
            </a:r>
          </a:p>
          <a:p>
            <a:pPr algn="r"/>
            <a:endParaRPr lang="ru-RU" dirty="0"/>
          </a:p>
          <a:p>
            <a:pPr algn="r"/>
            <a:endParaRPr lang="ru-RU" dirty="0" smtClean="0"/>
          </a:p>
          <a:p>
            <a:pPr algn="r"/>
            <a:endParaRPr lang="ru-RU" dirty="0"/>
          </a:p>
          <a:p>
            <a:pPr algn="r"/>
            <a:endParaRPr lang="ru-RU" dirty="0" smtClean="0"/>
          </a:p>
          <a:p>
            <a:pPr algn="r"/>
            <a:r>
              <a:rPr lang="ru-RU" dirty="0" smtClean="0"/>
              <a:t>Углич, 2020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878210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88273" y="58847"/>
            <a:ext cx="10528663" cy="72943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 основе российского антинаркотического законодательства заложены требования важнейших международно- правовых документов-</a:t>
            </a:r>
            <a:b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Единой Конвенции о наркотических средствах 1961 г, Конвенции о психотропных веществах 1971 года Конвенции ООН „по борьбе против незаконного оборота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наркотиеских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средств психотропных веществ 1988 г, Всеобъемлющего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междисплинарного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плана будущей деятельность по борьбе с злоупотреблением наркотическими средствами, принятого ОНН в 1987 , а также Концепция государственной политики по контролю за наркотиками в РФ, принятая в 1993 году российским парламентом и Президентом.</a:t>
            </a:r>
            <a:b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 Российской Федерации требования всех этих документов учтены в Федеральном законе</a:t>
            </a:r>
            <a:b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«О наркотических средствах и психотропных веществах», в который включены разделы о контроле над наркотиками в медицинских и других разрешенных сферах деятельности, а также о борьбе с незаконным оборотом наркотиков, лечении и социальной реабилитации наркоманов.</a:t>
            </a:r>
            <a:b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978512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0343" y="474345"/>
            <a:ext cx="10097588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Ответственность предусмотрена за такие незаконные действия Уголовным кодексом Российской Федерации:</a:t>
            </a:r>
            <a:b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Преступления, связанные с наркотиками в основном содержатся в главе 25 УК РФ «Преступления против здоровья населения и общественной нравственности». Самым распространенным среди несовершеннолетних из этих преступлений является «незаконное приобретение или хранение без цели сбыта наркотических средств или психотропных веществ в крупном размере», предусмотренное частью 1 статьи 228 УК РФ. Наказывается это преступление лишением свободы до 3 лет.</a:t>
            </a:r>
            <a:b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Часть 2 статьи 228 предусматривает наказание лишением свободы от трех до семи лет за незаконное приобретение или хранение в целях сбыта, изготовление, переработку, перевозку пересылку либо сбыт наркотических средств или психотропных веществ. По смыслу закона сбыт наркотиков - это любая их передача другому лицу, в том числе безвозмездная</a:t>
            </a:r>
            <a:b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3601709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27463" y="404949"/>
            <a:ext cx="10437223" cy="65248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Часть 3 упомянутой статьи устанавливает наказание в виде лишения свободы от пяти до десяти лет и предусматривает ответствен „ость за описанные выше Действия, но совершенные-, а) группой лиц по предварительному сговору; б) неоднократно (то есть два или более раза); в) в отношении наркотических средств пли психотропных веществ в крупном размере. При этом «группой» считаются два и более человека, заранее сговорившихся о месте, времени и способе совершения преступления</a:t>
            </a:r>
            <a:br>
              <a:rPr lang="ru-RU" sz="2200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2200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Наиболее тяжкое преступление в статье 228 УК РФ описано в части 4, за которое предусмотрено лишение свободы о г семи до пятнадцати лет. Здесь речь идет о незаконном обороте наркотиков н особо крупном размере или совершенном организованной преступной группой.</a:t>
            </a:r>
            <a:br>
              <a:rPr lang="ru-RU" sz="2200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2200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Важное значение имеет примечание к статье 228 УК РФ, в котором говорится об освобождении от уголовной ответственности за совершенное преступление, связанное с наркотиками, если виновный добровольно сдаст наркотические средства или психотропные вещества, а также окажет активную помощь в раскрытии или пресечении таких преступлений.</a:t>
            </a:r>
            <a:br>
              <a:rPr lang="ru-RU" sz="2200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2200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sz="2200" dirty="0"/>
          </a:p>
        </p:txBody>
      </p:sp>
    </p:spTree>
    <p:extLst>
      <p:ext uri="{BB962C8B-B14F-4D97-AF65-F5344CB8AC3E}">
        <p14:creationId xmlns:p14="http://schemas.microsoft.com/office/powerpoint/2010/main" xmlns="" val="4058499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31075" y="130630"/>
            <a:ext cx="11090366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 статье 229 УК РФ предусмотрена ответственность за хищение (как с применением насилия, так и без него) или вымогательство наркотических средств или психотропных веществ. Наказание за это преступление определено в пределах от трех до пятнадцати лет в зависимости от ряда обстоятельств. Причем за это преступление ответственность наступает с 14-летнего возраста, тогда как за все прочие преступные деяния, связанные с наркотиками - с 16-ти лет.</a:t>
            </a:r>
            <a:br>
              <a:rPr lang="ru-RU" sz="2200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2200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Законом предусмотрено, если кто-либо путем уговоров, советов и т.п. действий склонял другого человека к потреблению наркотиков, он может быть наказан по статье 230 УК РФ ограничением свободы до трех лег, арестом до шести месяцев или лишением свободы от двух до пяти лет. Ну а если к потреблению наркотиков склонялся несовершеннолетний, два или более человека, применялось насилие или угрозы, а также при неоднократном склонении, предусмотрен повышенный размер наказания - лишение свободы от трех до восьми лет. Для тех случаев, когда в результате склонения к потреблению наркотиков наступили тяжкие последствия или смерть по неосторожности, наказание еще более суровое - от шести до двенадцати лет лишения свободы. В УК РФ имеется еще одна похожая статья 151, в соответствии с которой наказывается вовлечение в употребление </a:t>
            </a:r>
            <a:r>
              <a:rPr lang="ru-RU" sz="22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нс</a:t>
            </a:r>
            <a:r>
              <a:rPr lang="ru-RU" sz="2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наркотиков, а любых других одурманивающих веществ или спиртных напитков.</a:t>
            </a:r>
            <a:br>
              <a:rPr lang="ru-RU" sz="2200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990878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31966" y="640080"/>
            <a:ext cx="10737668" cy="5398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3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Наказуемы в уголовном порядке культивирование (выращивание) запрещенных к возделыванию растений, содержащих наркотические вещества (штрафом или лишением свободы до восьми лет), организация либо содержание </a:t>
            </a:r>
            <a:r>
              <a:rPr lang="ru-RU" sz="36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наркопритонов</a:t>
            </a:r>
            <a:r>
              <a:rPr lang="ru-RU" sz="3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(лишением свободы до семи лет), незаконная выдача либо подделка рецептов или других документов для получения наркотиков (лишением свободы до двух лет).</a:t>
            </a:r>
            <a:endParaRPr lang="ru-RU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61495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Беседа с элементами тренинга.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64486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Рисунок 2" descr="https://present5.com/presentation/16697935_315707675/image-5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45474" y="501151"/>
            <a:ext cx="9157063" cy="55469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621890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3954" y="365760"/>
            <a:ext cx="1099892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Химическая зависимость и эмоции</a:t>
            </a:r>
            <a:endParaRPr lang="ru-RU" sz="24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Химическую зависимость часто называют болезнью эмоций, так как она неразрывно связанна с нарушениями эмоциональной сферы на всех этапах своего развития. Именно эмоциональные проблемы чаще всего приводят к началу употребления. Само употребление приводит к следующим изменениям эмоциональной сферы: происходит огрубление эмоций, их примитивизация, сужается спектр эмоций (остается несколько основных эмоций – </a:t>
            </a: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тревога, злость, депрессия, эйфория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); возникают трудности с опознаванием и различением эмоций; повышается эмоциональная возбудимость; эмоции становятся труднорегулируемыми, исчезают способы управления ними, эмоции сами начинают управлять поведением и мышлением; человек начинает «зависать» в неадекватных эмоциональных состояниях (злости, раздражения, депрессии различных уровней, тревоги, страха, эйфории, вины, обиды, стыда, скуки, одиночества и т.д.); пропадают чувства, связанные с удовлетворением жизнью и радостью от нее; возникает эмоциональная нестабильность, переменчивость и др.</a:t>
            </a:r>
            <a:endParaRPr lang="ru-RU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78670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49531" y="692332"/>
            <a:ext cx="1022821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Правило «ООО» (осознанность, ответственность, оценка) при работе с эмоциями. </a:t>
            </a:r>
            <a:endParaRPr lang="ru-RU" sz="24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Учиться  избавляться от вредных эмоций и переживать полезные помогает правило три «О» - осознанность, ответственность, оценка. </a:t>
            </a:r>
            <a:r>
              <a:rPr lang="ru-RU" sz="24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Осознанность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При возникновении эмоции следует ее осознать, признать ее существование (не подавлять), а также осознать ее причины: что в этой ситуации не принимается сознанием таким, как оно есть (что неприемлемо). </a:t>
            </a:r>
            <a:r>
              <a:rPr lang="ru-RU" sz="24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Ответственность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Принимается ответственность за свои эмоции – причина моих эмоций не в ситуации, а в том, что я не принимаю эту ситуацию такой, как она есть, и принятие или непринятие ситуации  в моей ответственности. </a:t>
            </a:r>
            <a:r>
              <a:rPr lang="ru-RU" sz="24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Оценка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Оцениваю, полезны или вредны данные эмоции в этой ситуации, и если вредны, меняю их, принимая ситуацию такой, как она есть.</a:t>
            </a:r>
            <a:endParaRPr lang="ru-RU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52555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Рисунок 3" descr="https://ds05.infourok.ru/uploads/ex/0d15/0002cc34-23c286b2/img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92778" y="298370"/>
            <a:ext cx="9966960" cy="6102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256963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Дискуссия. «Почему распространяется употребление ПАВ и наркомания?»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838200" y="1815737"/>
            <a:ext cx="10515600" cy="45204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3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Отчего ребята начинают употреблять наркотики и ПАВ?</a:t>
            </a:r>
            <a:endParaRPr lang="ru-RU" sz="36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3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Причины?</a:t>
            </a:r>
            <a:endParaRPr lang="ru-RU" sz="36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3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Какие причины являются наиболее частыми для подростков нашего города?</a:t>
            </a:r>
            <a:endParaRPr lang="ru-RU" sz="36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3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 нас быстро </a:t>
            </a:r>
            <a:r>
              <a:rPr lang="ru-RU" sz="3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распространяются ПАВ? </a:t>
            </a:r>
            <a:r>
              <a:rPr lang="ru-RU" sz="3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Факторы распространения.</a:t>
            </a:r>
            <a:endParaRPr lang="ru-RU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04981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15815" y="164125"/>
            <a:ext cx="11078308" cy="65864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b="1" dirty="0" smtClean="0"/>
              <a:t>Что происходит с эмоциональным миром человека, употребляющего ПАВ?</a:t>
            </a:r>
          </a:p>
          <a:p>
            <a:r>
              <a:rPr lang="ru-RU" sz="2200" dirty="0" smtClean="0"/>
              <a:t>1.Человек уходит из мира реальных чувств. Настоящие чувства ликвидируются.</a:t>
            </a:r>
          </a:p>
          <a:p>
            <a:r>
              <a:rPr lang="ru-RU" sz="2200" dirty="0" smtClean="0"/>
              <a:t>2.Не в состоянии правильно оценивать все происходящее с ним и вокруг него. Оценка </a:t>
            </a:r>
            <a:r>
              <a:rPr lang="ru-RU" sz="2200" dirty="0" smtClean="0"/>
              <a:t>не </a:t>
            </a:r>
            <a:r>
              <a:rPr lang="ru-RU" sz="2200" dirty="0" smtClean="0"/>
              <a:t>является  действительной, верной.</a:t>
            </a:r>
          </a:p>
          <a:p>
            <a:r>
              <a:rPr lang="ru-RU" sz="2200" dirty="0" smtClean="0"/>
              <a:t>3.Неадекватные поступки: доверять недоброжелателям, обижать друзей и родных, </a:t>
            </a:r>
          </a:p>
          <a:p>
            <a:r>
              <a:rPr lang="ru-RU" sz="2200" dirty="0" smtClean="0"/>
              <a:t>стремление заполучить то, что действительно не нужно, отвергать действительно необходимое.</a:t>
            </a:r>
          </a:p>
          <a:p>
            <a:r>
              <a:rPr lang="ru-RU" sz="2200" dirty="0" smtClean="0"/>
              <a:t>Попадая в самые различные  неприятные и опасные ситуации, начинают чувствовать себя обманутыми.</a:t>
            </a:r>
          </a:p>
          <a:p>
            <a:r>
              <a:rPr lang="ru-RU" sz="2200" dirty="0" smtClean="0"/>
              <a:t>Порождает злость, агрессию, раздражение и другие подобные чувства.</a:t>
            </a:r>
          </a:p>
          <a:p>
            <a:r>
              <a:rPr lang="ru-RU" sz="2200" i="1" dirty="0" smtClean="0"/>
              <a:t>Нарисовать эмоции с помощью геометрических фигур: злость, раздражение, радость, страх. Польза и вред.</a:t>
            </a:r>
            <a:r>
              <a:rPr lang="ru-RU" sz="2200" dirty="0" smtClean="0"/>
              <a:t> </a:t>
            </a:r>
          </a:p>
          <a:p>
            <a:r>
              <a:rPr lang="ru-RU" sz="2200" i="1" dirty="0" smtClean="0"/>
              <a:t>• Бывают ли бесполезные или стопроцентно вредные чувства?</a:t>
            </a:r>
          </a:p>
          <a:p>
            <a:r>
              <a:rPr lang="ru-RU" sz="2200" i="1" dirty="0" smtClean="0"/>
              <a:t>• Бывают ли чувства, не приносящие абсолютно никакого вреда?</a:t>
            </a:r>
          </a:p>
          <a:p>
            <a:r>
              <a:rPr lang="ru-RU" sz="2200" dirty="0" smtClean="0"/>
              <a:t> ❑ Насколько хорошо я распознаю эмоции?</a:t>
            </a:r>
            <a:br>
              <a:rPr lang="ru-RU" sz="2200" dirty="0" smtClean="0"/>
            </a:br>
            <a:r>
              <a:rPr lang="ru-RU" sz="2200" dirty="0" smtClean="0"/>
              <a:t>❑ По каким признакам мне проще понять состояние другого человека, по каким сложнее?</a:t>
            </a:r>
            <a:endParaRPr lang="ru-RU" sz="2200" i="1" dirty="0" smtClean="0"/>
          </a:p>
          <a:p>
            <a:endParaRPr lang="ru-RU" sz="2400" i="1" dirty="0" smtClean="0"/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506815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75138" y="222738"/>
            <a:ext cx="11816863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1.Зачем нужны эмоции, которые нам не нравятся?</a:t>
            </a:r>
          </a:p>
          <a:p>
            <a:r>
              <a:rPr lang="ru-RU" dirty="0" smtClean="0"/>
              <a:t>Это сигнал о состоянии, которое испытывает человек. Полученная от них информация –побудитель к действию, за которым следует изменение ситуации, состояние человека. Не будь таких эмоций, не смогли бы разобраться , что в окружающем нас мире плохо, а что хорошо, что нам нравится, а что нет, не было бы стимула что-либо изменить.</a:t>
            </a:r>
          </a:p>
          <a:p>
            <a:r>
              <a:rPr lang="ru-RU" b="1" dirty="0" smtClean="0"/>
              <a:t>2.Эмоции и </a:t>
            </a:r>
            <a:r>
              <a:rPr lang="ru-RU" b="1" dirty="0" err="1" smtClean="0"/>
              <a:t>психоактивные</a:t>
            </a:r>
            <a:r>
              <a:rPr lang="ru-RU" b="1" dirty="0" smtClean="0"/>
              <a:t> вещества.</a:t>
            </a:r>
          </a:p>
          <a:p>
            <a:r>
              <a:rPr lang="ru-RU" dirty="0" smtClean="0"/>
              <a:t>Что </a:t>
            </a:r>
            <a:r>
              <a:rPr lang="ru-RU" dirty="0" err="1" smtClean="0"/>
              <a:t>проиходитс</a:t>
            </a:r>
            <a:r>
              <a:rPr lang="ru-RU" dirty="0" smtClean="0"/>
              <a:t> эмоциональным миром человека, употребляющим ПАВ?</a:t>
            </a:r>
          </a:p>
          <a:p>
            <a:r>
              <a:rPr lang="ru-RU" dirty="0" smtClean="0"/>
              <a:t>-принимая ПАВ человек уходит из мира реальных чувств, настоящие чувства ликвидируются;</a:t>
            </a:r>
          </a:p>
          <a:p>
            <a:r>
              <a:rPr lang="ru-RU" dirty="0" smtClean="0"/>
              <a:t>-не в состоянии правильно оценивать все происходящее с ним и вокруг, оценка не является верной;</a:t>
            </a:r>
          </a:p>
          <a:p>
            <a:r>
              <a:rPr lang="ru-RU" b="1" dirty="0" smtClean="0"/>
              <a:t>3.Чувства и ситуации.</a:t>
            </a:r>
          </a:p>
          <a:p>
            <a:r>
              <a:rPr lang="ru-RU" dirty="0" smtClean="0"/>
              <a:t>Понять переживания, чувства других людей нам помогают:</a:t>
            </a:r>
          </a:p>
          <a:p>
            <a:r>
              <a:rPr lang="ru-RU" dirty="0" smtClean="0"/>
              <a:t>-выражение лица,</a:t>
            </a:r>
          </a:p>
          <a:p>
            <a:r>
              <a:rPr lang="ru-RU" dirty="0" smtClean="0"/>
              <a:t>-фигура;</a:t>
            </a:r>
          </a:p>
          <a:p>
            <a:r>
              <a:rPr lang="ru-RU" dirty="0" smtClean="0"/>
              <a:t>-походка;</a:t>
            </a:r>
          </a:p>
          <a:p>
            <a:r>
              <a:rPr lang="ru-RU" dirty="0" smtClean="0"/>
              <a:t>-поведение человека;</a:t>
            </a:r>
          </a:p>
          <a:p>
            <a:r>
              <a:rPr lang="ru-RU" dirty="0" smtClean="0"/>
              <a:t>-произносимые слова;</a:t>
            </a:r>
          </a:p>
          <a:p>
            <a:r>
              <a:rPr lang="ru-RU" dirty="0" smtClean="0"/>
              <a:t>-интонация, тембр голоса.</a:t>
            </a:r>
          </a:p>
          <a:p>
            <a:r>
              <a:rPr lang="ru-RU" dirty="0" smtClean="0"/>
              <a:t>Что значит владеть чувствами?</a:t>
            </a:r>
          </a:p>
          <a:p>
            <a:r>
              <a:rPr lang="ru-RU" dirty="0" smtClean="0"/>
              <a:t>-необходимо отслеживать, давать себе отчет в возникновении и признать, что именно эти чувства вы испытываете в данный момент;</a:t>
            </a:r>
          </a:p>
          <a:p>
            <a:r>
              <a:rPr lang="ru-RU" dirty="0" smtClean="0"/>
              <a:t>-уметь достаточно безопасно для себя и окружающих выразить возникшие чувства и эмоции: почувствовал-осознал-сумел безопасно выразить.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1074400" cy="5286404"/>
          </a:xfrm>
        </p:spPr>
        <p:txBody>
          <a:bodyPr>
            <a:normAutofit fontScale="90000"/>
          </a:bodyPr>
          <a:lstStyle/>
          <a:p>
            <a:r>
              <a:rPr lang="ru-RU" sz="5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5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5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5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7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Изготовление коллажа на тему: </a:t>
            </a:r>
            <a:br>
              <a:rPr lang="ru-RU" sz="27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7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«Мы выбираем жизнь».</a:t>
            </a:r>
            <a:r>
              <a:rPr lang="ru-RU" sz="27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7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7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Итог </a:t>
            </a:r>
            <a:r>
              <a:rPr lang="ru-RU" sz="2700" dirty="0">
                <a:latin typeface="Times New Roman" panose="02020603050405020304" pitchFamily="18" charset="0"/>
                <a:ea typeface="Calibri" panose="020F0502020204030204" pitchFamily="34" charset="0"/>
              </a:rPr>
              <a:t>занятия. Рефлексия</a:t>
            </a:r>
            <a:r>
              <a:rPr lang="ru-RU" sz="27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.</a:t>
            </a:r>
            <a:br>
              <a:rPr lang="ru-RU" sz="2700" dirty="0" smtClean="0"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>Что интересно, что полезно? Неправильным и обидным?</a:t>
            </a:r>
            <a:br>
              <a:rPr lang="ru-RU" sz="2700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Благодарим за внимание!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633389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009967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84663" y="81643"/>
            <a:ext cx="10149840" cy="63953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656607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14847" y="203414"/>
            <a:ext cx="9522822" cy="64455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801100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31520" y="457200"/>
            <a:ext cx="11155680" cy="56425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►Традиции, которые относятся к потреблению </a:t>
            </a:r>
            <a:r>
              <a:rPr lang="ru-RU" sz="16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психоактивных</a:t>
            </a: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веществ в обществе (употребление алкоголя табака и др.), способствуют распространению потребления алкоголя и табака, но препятствуют распространению наркотиков.</a:t>
            </a:r>
            <a:endParaRPr lang="ru-RU" sz="16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►СМИ могут оказывать как позитивную роль (предоставляя частную информацию), так и негативную (неправдивую). Некоторые </a:t>
            </a:r>
            <a:r>
              <a:rPr lang="ru-RU" sz="16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сми</a:t>
            </a: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даже подогревают интерес к наркотикам из-за желания опубликовать сенсационные материалы или из-за денег (реклама).</a:t>
            </a:r>
            <a:endParaRPr lang="ru-RU" sz="16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►Учебное заведение может препятствовать распространению наркомании, если пользуется уважением учеников и имеет понятную, активную и твердую политику относительно потребления ПАВ. Если воспринимать учебное заведение как непопулярное, то они не будут согласны с политикой относительно ПАВ.</a:t>
            </a:r>
            <a:endParaRPr lang="ru-RU" sz="16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►Обучение профилактике позволяет </a:t>
            </a:r>
            <a:r>
              <a:rPr lang="ru-RU" sz="16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мобилизировать</a:t>
            </a: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на </a:t>
            </a:r>
            <a:r>
              <a:rPr lang="ru-RU" sz="16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противодейственное</a:t>
            </a: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распространение.</a:t>
            </a:r>
            <a:endParaRPr lang="ru-RU" sz="16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►Воспитание. Внимание старших к моральным и нравственным потребностям подростка, приобщение к </a:t>
            </a:r>
            <a:r>
              <a:rPr lang="ru-RU" sz="16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общечеловеским</a:t>
            </a: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ценностям уменьшает вероятность распространения употребления ПАВ, а отсутствие воспитания повышает эту вероятность.</a:t>
            </a:r>
            <a:endParaRPr lang="ru-RU" sz="16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►Доступность. Любые меры, направленные на снижение доступности ПАВ, снижают потребление веществ.</a:t>
            </a:r>
            <a:endParaRPr lang="ru-RU" sz="16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►Среда друзей. Желание соответствовать стандартам, принятыми среди друзей (значимых людей), является одной из основных причин начала потребления ПАВ.</a:t>
            </a:r>
            <a:endParaRPr lang="ru-RU" sz="16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►Досуг. Хорошо организованный и </a:t>
            </a:r>
            <a:r>
              <a:rPr lang="ru-RU" sz="16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структуированный</a:t>
            </a: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досуг снижает вероятность распространения потребления ПАВ, отсутствие досуга повышает вероятность.</a:t>
            </a:r>
            <a:endParaRPr lang="ru-RU" sz="16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►Сотрудничество. Сплоченность всех заинтересованных и хорошее взаимодействие между ними уменьшает вероятность распространения ПАВ, отсутствие сотрудничества повышает эту вероятность.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40968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83771" y="0"/>
            <a:ext cx="988422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798493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45029" y="365760"/>
            <a:ext cx="10162902" cy="6309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37521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Закон РФ. Последствия употребления, хранения и распространения ПАВ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12887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112</TotalTime>
  <Words>1024</Words>
  <Application>Microsoft Office PowerPoint</Application>
  <PresentationFormat>Произвольный</PresentationFormat>
  <Paragraphs>65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Поток</vt:lpstr>
      <vt:lpstr>ГУ ЯО «Угличский детский дом»</vt:lpstr>
      <vt:lpstr>Дискуссия. «Почему распространяется употребление ПАВ и наркомания?»</vt:lpstr>
      <vt:lpstr>Слайд 3</vt:lpstr>
      <vt:lpstr>Слайд 4</vt:lpstr>
      <vt:lpstr>Слайд 5</vt:lpstr>
      <vt:lpstr>Слайд 6</vt:lpstr>
      <vt:lpstr>Слайд 7</vt:lpstr>
      <vt:lpstr>Слайд 8</vt:lpstr>
      <vt:lpstr>Закон РФ. Последствия употребления, хранения и распространения ПАВ</vt:lpstr>
      <vt:lpstr>Слайд 10</vt:lpstr>
      <vt:lpstr>Слайд 11</vt:lpstr>
      <vt:lpstr>Слайд 12</vt:lpstr>
      <vt:lpstr>Слайд 13</vt:lpstr>
      <vt:lpstr>Слайд 14</vt:lpstr>
      <vt:lpstr>Беседа с элементами тренинга.</vt:lpstr>
      <vt:lpstr>Слайд 16</vt:lpstr>
      <vt:lpstr>Слайд 17</vt:lpstr>
      <vt:lpstr>Слайд 18</vt:lpstr>
      <vt:lpstr>Слайд 19</vt:lpstr>
      <vt:lpstr>Слайд 20</vt:lpstr>
      <vt:lpstr>Слайд 21</vt:lpstr>
      <vt:lpstr>  Изготовление коллажа на тему:  «Мы выбираем жизнь». Итог занятия. Рефлексия.      Что интересно, что полезно? Неправильным и обидным?  Благодарим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ГУ ЯО «Угличский детский дом»</dc:title>
  <dc:creator>Мария Кузнецова</dc:creator>
  <cp:lastModifiedBy>ПК</cp:lastModifiedBy>
  <cp:revision>31</cp:revision>
  <dcterms:created xsi:type="dcterms:W3CDTF">2020-10-26T08:20:39Z</dcterms:created>
  <dcterms:modified xsi:type="dcterms:W3CDTF">2020-11-02T08:48:22Z</dcterms:modified>
</cp:coreProperties>
</file>