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86" r:id="rId5"/>
    <p:sldId id="261" r:id="rId6"/>
    <p:sldId id="262" r:id="rId7"/>
    <p:sldId id="263" r:id="rId8"/>
    <p:sldId id="264" r:id="rId9"/>
    <p:sldId id="265" r:id="rId10"/>
    <p:sldId id="266" r:id="rId11"/>
    <p:sldId id="284" r:id="rId12"/>
    <p:sldId id="269" r:id="rId13"/>
    <p:sldId id="270" r:id="rId14"/>
    <p:sldId id="278" r:id="rId15"/>
    <p:sldId id="271" r:id="rId16"/>
    <p:sldId id="273" r:id="rId17"/>
    <p:sldId id="275" r:id="rId18"/>
    <p:sldId id="285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3417A-EF90-4127-BF85-C5447E6276F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947A0-4CE0-40BA-88AC-5FDBB1308F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3417A-EF90-4127-BF85-C5447E6276F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947A0-4CE0-40BA-88AC-5FDBB1308F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3417A-EF90-4127-BF85-C5447E6276F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947A0-4CE0-40BA-88AC-5FDBB1308F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3417A-EF90-4127-BF85-C5447E6276F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947A0-4CE0-40BA-88AC-5FDBB1308F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3417A-EF90-4127-BF85-C5447E6276F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947A0-4CE0-40BA-88AC-5FDBB1308F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3417A-EF90-4127-BF85-C5447E6276F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947A0-4CE0-40BA-88AC-5FDBB1308F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3417A-EF90-4127-BF85-C5447E6276F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947A0-4CE0-40BA-88AC-5FDBB1308F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3417A-EF90-4127-BF85-C5447E6276F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947A0-4CE0-40BA-88AC-5FDBB1308F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3417A-EF90-4127-BF85-C5447E6276F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947A0-4CE0-40BA-88AC-5FDBB1308F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3417A-EF90-4127-BF85-C5447E6276F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947A0-4CE0-40BA-88AC-5FDBB1308F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3417A-EF90-4127-BF85-C5447E6276F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947A0-4CE0-40BA-88AC-5FDBB1308F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3417A-EF90-4127-BF85-C5447E6276F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947A0-4CE0-40BA-88AC-5FDBB1308F6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1143162"/>
            <a:ext cx="365998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Урок</a:t>
            </a:r>
          </a:p>
          <a:p>
            <a:r>
              <a:rPr lang="ru-RU" sz="5400" b="1" dirty="0" smtClean="0">
                <a:solidFill>
                  <a:srgbClr val="FF0000"/>
                </a:solidFill>
              </a:rPr>
              <a:t>русского </a:t>
            </a:r>
          </a:p>
          <a:p>
            <a:r>
              <a:rPr lang="ru-RU" sz="5400" b="1" dirty="0" smtClean="0">
                <a:solidFill>
                  <a:srgbClr val="FF0000"/>
                </a:solidFill>
              </a:rPr>
              <a:t>языка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60032" y="1393016"/>
            <a:ext cx="36724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Подготовила и провела учитель начальных классов</a:t>
            </a:r>
          </a:p>
          <a:p>
            <a:r>
              <a:rPr lang="ru-RU" sz="3600" dirty="0" smtClean="0"/>
              <a:t>Гребенщик</a:t>
            </a:r>
            <a:r>
              <a:rPr lang="ru-RU" sz="3600" dirty="0" smtClean="0"/>
              <a:t>ова Г.В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3745380"/>
            <a:ext cx="29798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6000" dirty="0">
                <a:solidFill>
                  <a:srgbClr val="FF0000"/>
                </a:solidFill>
              </a:rPr>
              <a:t>4 класс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849147"/>
            <a:ext cx="2592288" cy="2508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в парах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99592" y="1412776"/>
            <a:ext cx="7128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Прочитайте фразеологизмы, замените глаголами в начальной форме и запишите в тетрадь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971600" y="2348880"/>
            <a:ext cx="34923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Клевать носом - …</a:t>
            </a:r>
          </a:p>
          <a:p>
            <a:endParaRPr lang="ru-RU" sz="2400" dirty="0" smtClean="0"/>
          </a:p>
          <a:p>
            <a:r>
              <a:rPr lang="ru-RU" sz="2400" dirty="0" smtClean="0"/>
              <a:t>Бить баклуши – …</a:t>
            </a:r>
          </a:p>
          <a:p>
            <a:endParaRPr lang="ru-RU" sz="2400" dirty="0" smtClean="0"/>
          </a:p>
          <a:p>
            <a:r>
              <a:rPr lang="ru-RU" sz="2400" dirty="0" smtClean="0"/>
              <a:t>Зарубить на носу - …</a:t>
            </a:r>
          </a:p>
          <a:p>
            <a:endParaRPr lang="ru-RU" sz="2400" dirty="0" smtClean="0"/>
          </a:p>
          <a:p>
            <a:r>
              <a:rPr lang="ru-RU" sz="2400" dirty="0" smtClean="0"/>
              <a:t>Класть зубы на полку - …</a:t>
            </a:r>
          </a:p>
          <a:p>
            <a:endParaRPr lang="ru-RU" sz="2400" dirty="0" smtClean="0"/>
          </a:p>
          <a:p>
            <a:r>
              <a:rPr lang="ru-RU" sz="2400" dirty="0" smtClean="0"/>
              <a:t>Повесить голову - …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86365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Отвечают на вопросы Что делать? Что сделать?</a:t>
            </a: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Не указывает на время и число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90299" y="460470"/>
            <a:ext cx="42484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/>
              <a:t>Делаем выводы!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1331640" y="1106801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  </a:t>
            </a:r>
            <a:r>
              <a:rPr lang="ru-RU" sz="3600" b="1" dirty="0" smtClean="0">
                <a:solidFill>
                  <a:srgbClr val="C00000"/>
                </a:solidFill>
              </a:rPr>
              <a:t>Глаголы н</a:t>
            </a:r>
            <a:r>
              <a:rPr lang="ru-RU" sz="3600" b="1" dirty="0" smtClean="0">
                <a:solidFill>
                  <a:srgbClr val="C00000"/>
                </a:solidFill>
              </a:rPr>
              <a:t>еопределённой формы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384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Физ.минута</a:t>
            </a:r>
            <a:endParaRPr lang="ru-RU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59" y="1605305"/>
            <a:ext cx="2650801" cy="459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1118042"/>
            <a:ext cx="5833264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/>
              <a:t>Глазками могу моргать,</a:t>
            </a:r>
            <a:r>
              <a:rPr lang="ru-RU" sz="3600" b="1" u="sng" dirty="0"/>
              <a:t/>
            </a:r>
            <a:br>
              <a:rPr lang="ru-RU" sz="3600" b="1" u="sng" dirty="0"/>
            </a:br>
            <a:r>
              <a:rPr lang="ru-RU" sz="3600" b="1" dirty="0"/>
              <a:t>Носиком дышать, сопеть,</a:t>
            </a:r>
            <a:br>
              <a:rPr lang="ru-RU" sz="3600" b="1" dirty="0"/>
            </a:br>
            <a:r>
              <a:rPr lang="ru-RU" sz="3600" b="1" dirty="0"/>
              <a:t>Ушками могу я слушать,</a:t>
            </a:r>
            <a:r>
              <a:rPr lang="ru-RU" sz="3600" b="1" u="sng" dirty="0"/>
              <a:t/>
            </a:r>
            <a:br>
              <a:rPr lang="ru-RU" sz="3600" b="1" u="sng" dirty="0"/>
            </a:br>
            <a:r>
              <a:rPr lang="ru-RU" sz="3600" b="1" dirty="0"/>
              <a:t>Ротиком – зевать и кушать.</a:t>
            </a:r>
            <a:br>
              <a:rPr lang="ru-RU" sz="3600" b="1" dirty="0"/>
            </a:br>
            <a:r>
              <a:rPr lang="ru-RU" sz="3600" b="1" dirty="0"/>
              <a:t>Язычком весь день болтать.</a:t>
            </a:r>
            <a:br>
              <a:rPr lang="ru-RU" sz="3600" b="1" dirty="0"/>
            </a:br>
            <a:r>
              <a:rPr lang="ru-RU" sz="3600" b="1" dirty="0"/>
              <a:t>Бегать, прыгать и играть,</a:t>
            </a:r>
            <a:br>
              <a:rPr lang="ru-RU" sz="3600" b="1" dirty="0"/>
            </a:br>
            <a:r>
              <a:rPr lang="ru-RU" sz="3600" b="1" dirty="0"/>
              <a:t>Маму с папой обнимать!</a:t>
            </a:r>
            <a:r>
              <a:rPr lang="ru-RU" sz="3600" b="1" u="sng" dirty="0"/>
              <a:t/>
            </a:r>
            <a:br>
              <a:rPr lang="ru-RU" sz="3600" b="1" u="sng" dirty="0"/>
            </a:br>
            <a:r>
              <a:rPr lang="ru-RU" sz="3600" b="1" dirty="0"/>
              <a:t>Петь могу и танцевать,</a:t>
            </a:r>
            <a:r>
              <a:rPr lang="ru-RU" sz="3600" b="1" u="sng" dirty="0"/>
              <a:t/>
            </a:r>
            <a:br>
              <a:rPr lang="ru-RU" sz="3600" b="1" u="sng" dirty="0"/>
            </a:br>
            <a:r>
              <a:rPr lang="ru-RU" sz="3600" b="1" dirty="0"/>
              <a:t>И всех гостей поцеловать</a:t>
            </a:r>
            <a:r>
              <a:rPr lang="ru-RU" b="1" u="sng" dirty="0"/>
              <a:t>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201823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666328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Упр. 149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166843"/>
            <a:ext cx="784887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/>
              <a:t>-Прочитать пословицы, объяснить смысл.</a:t>
            </a:r>
          </a:p>
          <a:p>
            <a:r>
              <a:rPr lang="ru-RU" sz="3600" b="1" dirty="0"/>
              <a:t>-Из упражнения 149 выписать глаголы неопределённой формы. </a:t>
            </a:r>
          </a:p>
          <a:p>
            <a:r>
              <a:rPr lang="ru-RU" sz="3600" b="1" dirty="0" smtClean="0"/>
              <a:t> - </a:t>
            </a:r>
            <a:r>
              <a:rPr lang="ru-RU" sz="3600" b="1" dirty="0"/>
              <a:t>Прочитайте выписанные глаголы. На какие группы можно их разделить? </a:t>
            </a:r>
          </a:p>
          <a:p>
            <a:r>
              <a:rPr lang="ru-RU" sz="3600" b="1" dirty="0" smtClean="0"/>
              <a:t>-Что </a:t>
            </a:r>
            <a:r>
              <a:rPr lang="ru-RU" sz="3600" b="1" dirty="0"/>
              <a:t>общего в первой группе? </a:t>
            </a:r>
            <a:endParaRPr lang="ru-RU" sz="3600" b="1" dirty="0" smtClean="0"/>
          </a:p>
          <a:p>
            <a:r>
              <a:rPr lang="ru-RU" sz="3600" b="1" dirty="0" smtClean="0"/>
              <a:t>-</a:t>
            </a:r>
            <a:r>
              <a:rPr lang="ru-RU" sz="3600" b="1" dirty="0"/>
              <a:t>Во второй?  </a:t>
            </a:r>
            <a:r>
              <a:rPr lang="ru-RU" sz="3600" b="1" dirty="0" smtClean="0"/>
              <a:t>В третьей?</a:t>
            </a:r>
          </a:p>
          <a:p>
            <a:endParaRPr lang="ru-RU" sz="2800" b="1" dirty="0" smtClean="0"/>
          </a:p>
        </p:txBody>
      </p:sp>
      <p:grpSp>
        <p:nvGrpSpPr>
          <p:cNvPr id="4" name="Группа 3"/>
          <p:cNvGrpSpPr/>
          <p:nvPr/>
        </p:nvGrpSpPr>
        <p:grpSpPr>
          <a:xfrm>
            <a:off x="6518616" y="4221088"/>
            <a:ext cx="2229847" cy="2392402"/>
            <a:chOff x="357158" y="0"/>
            <a:chExt cx="3714776" cy="5429288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357158" y="0"/>
              <a:ext cx="3714776" cy="5429288"/>
              <a:chOff x="2000232" y="1285860"/>
              <a:chExt cx="2255157" cy="3563594"/>
            </a:xfrm>
          </p:grpSpPr>
          <p:pic>
            <p:nvPicPr>
              <p:cNvPr id="7" name="Рисунок 6" descr="Princess3.png"/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2000232" y="1285860"/>
                <a:ext cx="2255157" cy="3563594"/>
              </a:xfrm>
              <a:prstGeom prst="rect">
                <a:avLst/>
              </a:prstGeom>
            </p:spPr>
          </p:pic>
          <p:grpSp>
            <p:nvGrpSpPr>
              <p:cNvPr id="8" name="Group 2"/>
              <p:cNvGrpSpPr>
                <a:grpSpLocks/>
              </p:cNvGrpSpPr>
              <p:nvPr/>
            </p:nvGrpSpPr>
            <p:grpSpPr bwMode="auto">
              <a:xfrm>
                <a:off x="2500298" y="3214686"/>
                <a:ext cx="1125525" cy="1071546"/>
                <a:chOff x="2614" y="8079"/>
                <a:chExt cx="6139" cy="5584"/>
              </a:xfrm>
            </p:grpSpPr>
            <p:sp>
              <p:nvSpPr>
                <p:cNvPr id="9" name="WordArt 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193" y="10969"/>
                  <a:ext cx="839" cy="1173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1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0" name="WordArt 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013" y="9264"/>
                  <a:ext cx="659" cy="1119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3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1" name="WordArt 5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855" y="9504"/>
                  <a:ext cx="746" cy="1015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5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2" name="WordArt 6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424" y="11681"/>
                  <a:ext cx="688" cy="1148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7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3" name="Line 7"/>
                <p:cNvSpPr>
                  <a:spLocks noChangeShapeType="1"/>
                </p:cNvSpPr>
                <p:nvPr/>
              </p:nvSpPr>
              <p:spPr bwMode="auto">
                <a:xfrm>
                  <a:off x="6193" y="9379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" name="Line 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6013" y="9376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" name="Line 9"/>
                <p:cNvSpPr>
                  <a:spLocks noChangeShapeType="1"/>
                </p:cNvSpPr>
                <p:nvPr/>
              </p:nvSpPr>
              <p:spPr bwMode="auto">
                <a:xfrm>
                  <a:off x="8145" y="9598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" name="Line 10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965" y="9595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" name="Line 11"/>
                <p:cNvSpPr>
                  <a:spLocks noChangeShapeType="1"/>
                </p:cNvSpPr>
                <p:nvPr/>
              </p:nvSpPr>
              <p:spPr bwMode="auto">
                <a:xfrm>
                  <a:off x="6586" y="11065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" name="Line 1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6406" y="11062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" name="Line 13"/>
                <p:cNvSpPr>
                  <a:spLocks noChangeShapeType="1"/>
                </p:cNvSpPr>
                <p:nvPr/>
              </p:nvSpPr>
              <p:spPr bwMode="auto">
                <a:xfrm>
                  <a:off x="7701" y="11719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" name="Line 1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521" y="11716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1" name="Oval 15"/>
                <p:cNvSpPr>
                  <a:spLocks noChangeArrowheads="1"/>
                </p:cNvSpPr>
                <p:nvPr/>
              </p:nvSpPr>
              <p:spPr bwMode="auto">
                <a:xfrm>
                  <a:off x="4065" y="11781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2" name="Oval 16"/>
                <p:cNvSpPr>
                  <a:spLocks noChangeAspect="1" noChangeArrowheads="1"/>
                </p:cNvSpPr>
                <p:nvPr/>
              </p:nvSpPr>
              <p:spPr bwMode="auto">
                <a:xfrm>
                  <a:off x="4118" y="11831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23" name="AutoShape 17"/>
                <p:cNvCxnSpPr>
                  <a:cxnSpLocks noChangeShapeType="1"/>
                </p:cNvCxnSpPr>
                <p:nvPr/>
              </p:nvCxnSpPr>
              <p:spPr bwMode="auto">
                <a:xfrm flipV="1">
                  <a:off x="4981" y="12024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24" name="AutoShape 18"/>
                <p:cNvCxnSpPr>
                  <a:cxnSpLocks noChangeShapeType="1"/>
                </p:cNvCxnSpPr>
                <p:nvPr/>
              </p:nvCxnSpPr>
              <p:spPr bwMode="auto">
                <a:xfrm>
                  <a:off x="4981" y="12642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25" name="Oval 19"/>
                <p:cNvSpPr>
                  <a:spLocks noChangeArrowheads="1"/>
                </p:cNvSpPr>
                <p:nvPr/>
              </p:nvSpPr>
              <p:spPr bwMode="auto">
                <a:xfrm>
                  <a:off x="2614" y="10273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6" name="Oval 20"/>
                <p:cNvSpPr>
                  <a:spLocks noChangeAspect="1" noChangeArrowheads="1"/>
                </p:cNvSpPr>
                <p:nvPr/>
              </p:nvSpPr>
              <p:spPr bwMode="auto">
                <a:xfrm>
                  <a:off x="2667" y="10323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27" name="AutoShape 21"/>
                <p:cNvCxnSpPr>
                  <a:cxnSpLocks noChangeShapeType="1"/>
                </p:cNvCxnSpPr>
                <p:nvPr/>
              </p:nvCxnSpPr>
              <p:spPr bwMode="auto">
                <a:xfrm flipV="1">
                  <a:off x="3530" y="10516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28" name="AutoShape 22"/>
                <p:cNvCxnSpPr>
                  <a:cxnSpLocks noChangeShapeType="1"/>
                </p:cNvCxnSpPr>
                <p:nvPr/>
              </p:nvCxnSpPr>
              <p:spPr bwMode="auto">
                <a:xfrm>
                  <a:off x="3530" y="11134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29" name="Oval 23"/>
                <p:cNvSpPr>
                  <a:spLocks noChangeArrowheads="1"/>
                </p:cNvSpPr>
                <p:nvPr/>
              </p:nvSpPr>
              <p:spPr bwMode="auto">
                <a:xfrm>
                  <a:off x="4108" y="8480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0" name="Oval 24"/>
                <p:cNvSpPr>
                  <a:spLocks noChangeAspect="1" noChangeArrowheads="1"/>
                </p:cNvSpPr>
                <p:nvPr/>
              </p:nvSpPr>
              <p:spPr bwMode="auto">
                <a:xfrm>
                  <a:off x="4161" y="8530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31" name="AutoShape 25"/>
                <p:cNvCxnSpPr>
                  <a:cxnSpLocks noChangeShapeType="1"/>
                </p:cNvCxnSpPr>
                <p:nvPr/>
              </p:nvCxnSpPr>
              <p:spPr bwMode="auto">
                <a:xfrm flipV="1">
                  <a:off x="5024" y="8723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32" name="AutoShape 26"/>
                <p:cNvCxnSpPr>
                  <a:cxnSpLocks noChangeShapeType="1"/>
                </p:cNvCxnSpPr>
                <p:nvPr/>
              </p:nvCxnSpPr>
              <p:spPr bwMode="auto">
                <a:xfrm>
                  <a:off x="5024" y="9341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33" name="WordArt 27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765" y="8079"/>
                  <a:ext cx="746" cy="1015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8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34" name="Line 28"/>
                <p:cNvSpPr>
                  <a:spLocks noChangeShapeType="1"/>
                </p:cNvSpPr>
                <p:nvPr/>
              </p:nvSpPr>
              <p:spPr bwMode="auto">
                <a:xfrm>
                  <a:off x="7905" y="8203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5" name="Line 2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725" y="8200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</p:grpSp>
        <p:pic>
          <p:nvPicPr>
            <p:cNvPr id="6" name="Рисунок 5" descr="маска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208989">
              <a:off x="2113762" y="928915"/>
              <a:ext cx="298155" cy="14199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02617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2472" y="332656"/>
            <a:ext cx="258539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4000" b="1" dirty="0" smtClean="0"/>
          </a:p>
          <a:p>
            <a:r>
              <a:rPr lang="ru-RU" sz="4000" b="1" dirty="0" smtClean="0"/>
              <a:t>прожить</a:t>
            </a:r>
          </a:p>
          <a:p>
            <a:r>
              <a:rPr lang="ru-RU" sz="4000" b="1" dirty="0"/>
              <a:t>у</a:t>
            </a:r>
            <a:r>
              <a:rPr lang="ru-RU" sz="4000" b="1" dirty="0" smtClean="0"/>
              <a:t>видеть</a:t>
            </a:r>
          </a:p>
          <a:p>
            <a:r>
              <a:rPr lang="ru-RU" sz="4000" b="1" dirty="0"/>
              <a:t>у</a:t>
            </a:r>
            <a:r>
              <a:rPr lang="ru-RU" sz="4000" b="1" dirty="0" smtClean="0"/>
              <a:t>слышать</a:t>
            </a:r>
          </a:p>
          <a:p>
            <a:r>
              <a:rPr lang="ru-RU" sz="4000" b="1" dirty="0" smtClean="0"/>
              <a:t>сохранить</a:t>
            </a:r>
            <a:endParaRPr lang="ru-RU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85703" y="2150535"/>
            <a:ext cx="2021707" cy="29854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3600" dirty="0" smtClean="0"/>
          </a:p>
          <a:p>
            <a:endParaRPr lang="ru-RU" sz="3600" dirty="0" smtClean="0"/>
          </a:p>
          <a:p>
            <a:r>
              <a:rPr lang="en-US" sz="3600" dirty="0" smtClean="0"/>
              <a:t>               </a:t>
            </a:r>
            <a:endParaRPr lang="ru-RU" sz="3600" dirty="0"/>
          </a:p>
          <a:p>
            <a:r>
              <a:rPr lang="ru-RU" sz="4000" b="1" dirty="0" smtClean="0"/>
              <a:t>перейти</a:t>
            </a:r>
          </a:p>
          <a:p>
            <a:r>
              <a:rPr lang="en-US" sz="4000" b="1" dirty="0" smtClean="0"/>
              <a:t> </a:t>
            </a:r>
            <a:r>
              <a:rPr lang="ru-RU" sz="4000" b="1" dirty="0" smtClean="0"/>
              <a:t>найти</a:t>
            </a:r>
            <a:endParaRPr lang="ru-RU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887809" y="4797152"/>
            <a:ext cx="1584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6588224" y="12687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796136" y="98072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pSp>
        <p:nvGrpSpPr>
          <p:cNvPr id="7" name="Группа 6"/>
          <p:cNvGrpSpPr/>
          <p:nvPr/>
        </p:nvGrpSpPr>
        <p:grpSpPr>
          <a:xfrm>
            <a:off x="4669445" y="187004"/>
            <a:ext cx="3837557" cy="5688632"/>
            <a:chOff x="357158" y="0"/>
            <a:chExt cx="3714776" cy="5429288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357158" y="0"/>
              <a:ext cx="3714776" cy="5429288"/>
              <a:chOff x="2000232" y="1285860"/>
              <a:chExt cx="2255157" cy="3563594"/>
            </a:xfrm>
          </p:grpSpPr>
          <p:pic>
            <p:nvPicPr>
              <p:cNvPr id="10" name="Рисунок 9" descr="Princess3.png"/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2000232" y="1285860"/>
                <a:ext cx="2255157" cy="3563594"/>
              </a:xfrm>
              <a:prstGeom prst="rect">
                <a:avLst/>
              </a:prstGeom>
            </p:spPr>
          </p:pic>
          <p:grpSp>
            <p:nvGrpSpPr>
              <p:cNvPr id="11" name="Group 2"/>
              <p:cNvGrpSpPr>
                <a:grpSpLocks/>
              </p:cNvGrpSpPr>
              <p:nvPr/>
            </p:nvGrpSpPr>
            <p:grpSpPr bwMode="auto">
              <a:xfrm>
                <a:off x="2500298" y="3214686"/>
                <a:ext cx="1125525" cy="1071546"/>
                <a:chOff x="2614" y="8079"/>
                <a:chExt cx="6139" cy="5584"/>
              </a:xfrm>
            </p:grpSpPr>
            <p:sp>
              <p:nvSpPr>
                <p:cNvPr id="12" name="WordArt 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193" y="10969"/>
                  <a:ext cx="839" cy="1173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1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3" name="WordArt 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013" y="9264"/>
                  <a:ext cx="659" cy="1119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3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4" name="WordArt 5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855" y="9504"/>
                  <a:ext cx="746" cy="1015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5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5" name="WordArt 6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424" y="11681"/>
                  <a:ext cx="688" cy="1148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7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6" name="Line 7"/>
                <p:cNvSpPr>
                  <a:spLocks noChangeShapeType="1"/>
                </p:cNvSpPr>
                <p:nvPr/>
              </p:nvSpPr>
              <p:spPr bwMode="auto">
                <a:xfrm>
                  <a:off x="6193" y="9379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" name="Line 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6013" y="9376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" name="Line 9"/>
                <p:cNvSpPr>
                  <a:spLocks noChangeShapeType="1"/>
                </p:cNvSpPr>
                <p:nvPr/>
              </p:nvSpPr>
              <p:spPr bwMode="auto">
                <a:xfrm>
                  <a:off x="8145" y="9598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" name="Line 10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965" y="9595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" name="Line 11"/>
                <p:cNvSpPr>
                  <a:spLocks noChangeShapeType="1"/>
                </p:cNvSpPr>
                <p:nvPr/>
              </p:nvSpPr>
              <p:spPr bwMode="auto">
                <a:xfrm>
                  <a:off x="6586" y="11065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1" name="Line 1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6406" y="11062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2" name="Line 13"/>
                <p:cNvSpPr>
                  <a:spLocks noChangeShapeType="1"/>
                </p:cNvSpPr>
                <p:nvPr/>
              </p:nvSpPr>
              <p:spPr bwMode="auto">
                <a:xfrm>
                  <a:off x="7701" y="11719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3" name="Line 1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521" y="11716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4" name="Oval 15"/>
                <p:cNvSpPr>
                  <a:spLocks noChangeArrowheads="1"/>
                </p:cNvSpPr>
                <p:nvPr/>
              </p:nvSpPr>
              <p:spPr bwMode="auto">
                <a:xfrm>
                  <a:off x="4065" y="11781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5" name="Oval 16"/>
                <p:cNvSpPr>
                  <a:spLocks noChangeAspect="1" noChangeArrowheads="1"/>
                </p:cNvSpPr>
                <p:nvPr/>
              </p:nvSpPr>
              <p:spPr bwMode="auto">
                <a:xfrm>
                  <a:off x="4118" y="11831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26" name="AutoShape 17"/>
                <p:cNvCxnSpPr>
                  <a:cxnSpLocks noChangeShapeType="1"/>
                </p:cNvCxnSpPr>
                <p:nvPr/>
              </p:nvCxnSpPr>
              <p:spPr bwMode="auto">
                <a:xfrm flipV="1">
                  <a:off x="4981" y="12024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27" name="AutoShape 18"/>
                <p:cNvCxnSpPr>
                  <a:cxnSpLocks noChangeShapeType="1"/>
                </p:cNvCxnSpPr>
                <p:nvPr/>
              </p:nvCxnSpPr>
              <p:spPr bwMode="auto">
                <a:xfrm>
                  <a:off x="4981" y="12642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28" name="Oval 19"/>
                <p:cNvSpPr>
                  <a:spLocks noChangeArrowheads="1"/>
                </p:cNvSpPr>
                <p:nvPr/>
              </p:nvSpPr>
              <p:spPr bwMode="auto">
                <a:xfrm>
                  <a:off x="2614" y="10273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9" name="Oval 20"/>
                <p:cNvSpPr>
                  <a:spLocks noChangeAspect="1" noChangeArrowheads="1"/>
                </p:cNvSpPr>
                <p:nvPr/>
              </p:nvSpPr>
              <p:spPr bwMode="auto">
                <a:xfrm>
                  <a:off x="2667" y="10323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30" name="AutoShape 21"/>
                <p:cNvCxnSpPr>
                  <a:cxnSpLocks noChangeShapeType="1"/>
                </p:cNvCxnSpPr>
                <p:nvPr/>
              </p:nvCxnSpPr>
              <p:spPr bwMode="auto">
                <a:xfrm flipV="1">
                  <a:off x="3530" y="10516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31" name="AutoShape 22"/>
                <p:cNvCxnSpPr>
                  <a:cxnSpLocks noChangeShapeType="1"/>
                </p:cNvCxnSpPr>
                <p:nvPr/>
              </p:nvCxnSpPr>
              <p:spPr bwMode="auto">
                <a:xfrm>
                  <a:off x="3530" y="11134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32" name="Oval 23"/>
                <p:cNvSpPr>
                  <a:spLocks noChangeArrowheads="1"/>
                </p:cNvSpPr>
                <p:nvPr/>
              </p:nvSpPr>
              <p:spPr bwMode="auto">
                <a:xfrm>
                  <a:off x="4108" y="8480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3" name="Oval 24"/>
                <p:cNvSpPr>
                  <a:spLocks noChangeAspect="1" noChangeArrowheads="1"/>
                </p:cNvSpPr>
                <p:nvPr/>
              </p:nvSpPr>
              <p:spPr bwMode="auto">
                <a:xfrm>
                  <a:off x="4161" y="8530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34" name="AutoShape 25"/>
                <p:cNvCxnSpPr>
                  <a:cxnSpLocks noChangeShapeType="1"/>
                </p:cNvCxnSpPr>
                <p:nvPr/>
              </p:nvCxnSpPr>
              <p:spPr bwMode="auto">
                <a:xfrm flipV="1">
                  <a:off x="5024" y="8723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35" name="AutoShape 26"/>
                <p:cNvCxnSpPr>
                  <a:cxnSpLocks noChangeShapeType="1"/>
                </p:cNvCxnSpPr>
                <p:nvPr/>
              </p:nvCxnSpPr>
              <p:spPr bwMode="auto">
                <a:xfrm>
                  <a:off x="5024" y="9341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36" name="WordArt 27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765" y="8079"/>
                  <a:ext cx="746" cy="1015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8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37" name="Line 28"/>
                <p:cNvSpPr>
                  <a:spLocks noChangeShapeType="1"/>
                </p:cNvSpPr>
                <p:nvPr/>
              </p:nvSpPr>
              <p:spPr bwMode="auto">
                <a:xfrm>
                  <a:off x="7905" y="8203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8" name="Line 2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725" y="8200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</p:grpSp>
        <p:pic>
          <p:nvPicPr>
            <p:cNvPr id="9" name="Рисунок 8" descr="маска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1612618" flipV="1">
              <a:off x="2071495" y="856889"/>
              <a:ext cx="389287" cy="185399"/>
            </a:xfrm>
            <a:prstGeom prst="rect">
              <a:avLst/>
            </a:prstGeom>
          </p:spPr>
        </p:pic>
      </p:grpSp>
      <p:sp>
        <p:nvSpPr>
          <p:cNvPr id="39" name="Половина рамки 38"/>
          <p:cNvSpPr/>
          <p:nvPr/>
        </p:nvSpPr>
        <p:spPr>
          <a:xfrm rot="2891782">
            <a:off x="2315240" y="873756"/>
            <a:ext cx="472820" cy="457422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2" name="Половина рамки 41"/>
          <p:cNvSpPr/>
          <p:nvPr/>
        </p:nvSpPr>
        <p:spPr>
          <a:xfrm rot="2891782">
            <a:off x="2242925" y="3709394"/>
            <a:ext cx="472820" cy="457422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3" name="Половина рамки 42"/>
          <p:cNvSpPr/>
          <p:nvPr/>
        </p:nvSpPr>
        <p:spPr>
          <a:xfrm rot="2891782">
            <a:off x="1818758" y="4430942"/>
            <a:ext cx="472820" cy="457422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4" name="Половина рамки 43"/>
          <p:cNvSpPr/>
          <p:nvPr/>
        </p:nvSpPr>
        <p:spPr>
          <a:xfrm rot="2891782">
            <a:off x="2211084" y="1553397"/>
            <a:ext cx="472820" cy="457422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5" name="Половина рамки 44"/>
          <p:cNvSpPr/>
          <p:nvPr/>
        </p:nvSpPr>
        <p:spPr>
          <a:xfrm rot="2891782">
            <a:off x="2562542" y="2802609"/>
            <a:ext cx="472820" cy="457422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6" name="Половина рамки 45"/>
          <p:cNvSpPr/>
          <p:nvPr/>
        </p:nvSpPr>
        <p:spPr>
          <a:xfrm rot="2891782">
            <a:off x="2571000" y="2164070"/>
            <a:ext cx="472820" cy="457422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551650" y="4752479"/>
            <a:ext cx="23803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/>
              <a:t>п</a:t>
            </a:r>
            <a:r>
              <a:rPr lang="ru-RU" sz="4400" b="1" dirty="0" smtClean="0"/>
              <a:t>ечь</a:t>
            </a:r>
          </a:p>
          <a:p>
            <a:r>
              <a:rPr lang="ru-RU" sz="4400" b="1" dirty="0" smtClean="0"/>
              <a:t>беречь</a:t>
            </a:r>
            <a:endParaRPr lang="ru-RU" sz="4400" b="1" dirty="0"/>
          </a:p>
        </p:txBody>
      </p:sp>
      <p:sp>
        <p:nvSpPr>
          <p:cNvPr id="47" name="Арка 46"/>
          <p:cNvSpPr/>
          <p:nvPr/>
        </p:nvSpPr>
        <p:spPr>
          <a:xfrm>
            <a:off x="2726487" y="4545245"/>
            <a:ext cx="963483" cy="91440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8" name="Арка 47"/>
          <p:cNvSpPr/>
          <p:nvPr/>
        </p:nvSpPr>
        <p:spPr>
          <a:xfrm>
            <a:off x="2726487" y="5304582"/>
            <a:ext cx="1605609" cy="864765"/>
          </a:xfrm>
          <a:prstGeom prst="blockArc">
            <a:avLst>
              <a:gd name="adj1" fmla="val 11124556"/>
              <a:gd name="adj2" fmla="val 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168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Запомни!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1268760"/>
            <a:ext cx="403244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Неопределённая форма глагола имеет суффиксы  </a:t>
            </a:r>
            <a:r>
              <a:rPr lang="ru-RU" sz="4000" b="1" dirty="0" smtClean="0">
                <a:solidFill>
                  <a:srgbClr val="FF0000"/>
                </a:solidFill>
              </a:rPr>
              <a:t>-</a:t>
            </a:r>
            <a:r>
              <a:rPr lang="ru-RU" sz="4000" b="1" dirty="0" err="1" smtClean="0">
                <a:solidFill>
                  <a:srgbClr val="FF0000"/>
                </a:solidFill>
              </a:rPr>
              <a:t>ть</a:t>
            </a:r>
            <a:r>
              <a:rPr lang="ru-RU" sz="4000" b="1" dirty="0" smtClean="0">
                <a:solidFill>
                  <a:srgbClr val="FF0000"/>
                </a:solidFill>
              </a:rPr>
              <a:t>, -</a:t>
            </a:r>
            <a:r>
              <a:rPr lang="ru-RU" sz="4000" b="1" dirty="0" err="1" smtClean="0">
                <a:solidFill>
                  <a:srgbClr val="FF0000"/>
                </a:solidFill>
              </a:rPr>
              <a:t>ти</a:t>
            </a:r>
            <a:endParaRPr lang="ru-RU" sz="4000" b="1" dirty="0" smtClean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05118" y="3892628"/>
            <a:ext cx="16193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 писать</a:t>
            </a:r>
            <a:endParaRPr lang="ru-RU" sz="3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23046" y="4685765"/>
            <a:ext cx="140134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b="1" dirty="0">
                <a:solidFill>
                  <a:prstClr val="black"/>
                </a:solidFill>
              </a:rPr>
              <a:t>везти</a:t>
            </a:r>
          </a:p>
        </p:txBody>
      </p:sp>
      <p:grpSp>
        <p:nvGrpSpPr>
          <p:cNvPr id="12" name="Группа 11"/>
          <p:cNvGrpSpPr/>
          <p:nvPr/>
        </p:nvGrpSpPr>
        <p:grpSpPr>
          <a:xfrm>
            <a:off x="4560719" y="1052735"/>
            <a:ext cx="4115737" cy="5101169"/>
            <a:chOff x="279034" y="0"/>
            <a:chExt cx="3860441" cy="5507026"/>
          </a:xfrm>
        </p:grpSpPr>
        <p:grpSp>
          <p:nvGrpSpPr>
            <p:cNvPr id="13" name="Группа 12"/>
            <p:cNvGrpSpPr/>
            <p:nvPr/>
          </p:nvGrpSpPr>
          <p:grpSpPr>
            <a:xfrm>
              <a:off x="279034" y="0"/>
              <a:ext cx="3860441" cy="5507026"/>
              <a:chOff x="1952804" y="1285860"/>
              <a:chExt cx="2343587" cy="3614619"/>
            </a:xfrm>
          </p:grpSpPr>
          <p:pic>
            <p:nvPicPr>
              <p:cNvPr id="15" name="Рисунок 14" descr="Princess3.png"/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1952804" y="1285860"/>
                <a:ext cx="2343587" cy="3614619"/>
              </a:xfrm>
              <a:prstGeom prst="rect">
                <a:avLst/>
              </a:prstGeom>
            </p:spPr>
          </p:pic>
          <p:grpSp>
            <p:nvGrpSpPr>
              <p:cNvPr id="16" name="Group 2"/>
              <p:cNvGrpSpPr>
                <a:grpSpLocks/>
              </p:cNvGrpSpPr>
              <p:nvPr/>
            </p:nvGrpSpPr>
            <p:grpSpPr bwMode="auto">
              <a:xfrm>
                <a:off x="2500298" y="3214686"/>
                <a:ext cx="1125525" cy="1071546"/>
                <a:chOff x="2614" y="8079"/>
                <a:chExt cx="6139" cy="5584"/>
              </a:xfrm>
            </p:grpSpPr>
            <p:sp>
              <p:nvSpPr>
                <p:cNvPr id="17" name="WordArt 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193" y="10969"/>
                  <a:ext cx="839" cy="1173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1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8" name="WordArt 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013" y="9264"/>
                  <a:ext cx="659" cy="1119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3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9" name="WordArt 5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855" y="9504"/>
                  <a:ext cx="746" cy="1015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5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20" name="WordArt 6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424" y="11681"/>
                  <a:ext cx="688" cy="1148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7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21" name="Line 7"/>
                <p:cNvSpPr>
                  <a:spLocks noChangeShapeType="1"/>
                </p:cNvSpPr>
                <p:nvPr/>
              </p:nvSpPr>
              <p:spPr bwMode="auto">
                <a:xfrm>
                  <a:off x="6193" y="9379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2" name="Line 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6013" y="9376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3" name="Line 9"/>
                <p:cNvSpPr>
                  <a:spLocks noChangeShapeType="1"/>
                </p:cNvSpPr>
                <p:nvPr/>
              </p:nvSpPr>
              <p:spPr bwMode="auto">
                <a:xfrm>
                  <a:off x="8145" y="9598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4" name="Line 10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965" y="9595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5" name="Line 11"/>
                <p:cNvSpPr>
                  <a:spLocks noChangeShapeType="1"/>
                </p:cNvSpPr>
                <p:nvPr/>
              </p:nvSpPr>
              <p:spPr bwMode="auto">
                <a:xfrm>
                  <a:off x="6586" y="11065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6" name="Line 1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6406" y="11062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7" name="Line 13"/>
                <p:cNvSpPr>
                  <a:spLocks noChangeShapeType="1"/>
                </p:cNvSpPr>
                <p:nvPr/>
              </p:nvSpPr>
              <p:spPr bwMode="auto">
                <a:xfrm>
                  <a:off x="7701" y="11719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8" name="Line 1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521" y="11716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9" name="Oval 15"/>
                <p:cNvSpPr>
                  <a:spLocks noChangeArrowheads="1"/>
                </p:cNvSpPr>
                <p:nvPr/>
              </p:nvSpPr>
              <p:spPr bwMode="auto">
                <a:xfrm>
                  <a:off x="4065" y="11781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0" name="Oval 16"/>
                <p:cNvSpPr>
                  <a:spLocks noChangeAspect="1" noChangeArrowheads="1"/>
                </p:cNvSpPr>
                <p:nvPr/>
              </p:nvSpPr>
              <p:spPr bwMode="auto">
                <a:xfrm>
                  <a:off x="4118" y="11831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31" name="AutoShape 17"/>
                <p:cNvCxnSpPr>
                  <a:cxnSpLocks noChangeShapeType="1"/>
                </p:cNvCxnSpPr>
                <p:nvPr/>
              </p:nvCxnSpPr>
              <p:spPr bwMode="auto">
                <a:xfrm flipV="1">
                  <a:off x="4981" y="12024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32" name="AutoShape 18"/>
                <p:cNvCxnSpPr>
                  <a:cxnSpLocks noChangeShapeType="1"/>
                </p:cNvCxnSpPr>
                <p:nvPr/>
              </p:nvCxnSpPr>
              <p:spPr bwMode="auto">
                <a:xfrm>
                  <a:off x="4981" y="12642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33" name="Oval 19"/>
                <p:cNvSpPr>
                  <a:spLocks noChangeArrowheads="1"/>
                </p:cNvSpPr>
                <p:nvPr/>
              </p:nvSpPr>
              <p:spPr bwMode="auto">
                <a:xfrm>
                  <a:off x="2614" y="10273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4" name="Oval 20"/>
                <p:cNvSpPr>
                  <a:spLocks noChangeAspect="1" noChangeArrowheads="1"/>
                </p:cNvSpPr>
                <p:nvPr/>
              </p:nvSpPr>
              <p:spPr bwMode="auto">
                <a:xfrm>
                  <a:off x="2667" y="10323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35" name="AutoShape 21"/>
                <p:cNvCxnSpPr>
                  <a:cxnSpLocks noChangeShapeType="1"/>
                </p:cNvCxnSpPr>
                <p:nvPr/>
              </p:nvCxnSpPr>
              <p:spPr bwMode="auto">
                <a:xfrm flipV="1">
                  <a:off x="3530" y="10516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36" name="AutoShape 22"/>
                <p:cNvCxnSpPr>
                  <a:cxnSpLocks noChangeShapeType="1"/>
                </p:cNvCxnSpPr>
                <p:nvPr/>
              </p:nvCxnSpPr>
              <p:spPr bwMode="auto">
                <a:xfrm>
                  <a:off x="3530" y="11134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37" name="Oval 23"/>
                <p:cNvSpPr>
                  <a:spLocks noChangeArrowheads="1"/>
                </p:cNvSpPr>
                <p:nvPr/>
              </p:nvSpPr>
              <p:spPr bwMode="auto">
                <a:xfrm>
                  <a:off x="4108" y="8480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8" name="Oval 24"/>
                <p:cNvSpPr>
                  <a:spLocks noChangeAspect="1" noChangeArrowheads="1"/>
                </p:cNvSpPr>
                <p:nvPr/>
              </p:nvSpPr>
              <p:spPr bwMode="auto">
                <a:xfrm>
                  <a:off x="4161" y="8530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39" name="AutoShape 25"/>
                <p:cNvCxnSpPr>
                  <a:cxnSpLocks noChangeShapeType="1"/>
                </p:cNvCxnSpPr>
                <p:nvPr/>
              </p:nvCxnSpPr>
              <p:spPr bwMode="auto">
                <a:xfrm flipV="1">
                  <a:off x="5024" y="8723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40" name="AutoShape 26"/>
                <p:cNvCxnSpPr>
                  <a:cxnSpLocks noChangeShapeType="1"/>
                </p:cNvCxnSpPr>
                <p:nvPr/>
              </p:nvCxnSpPr>
              <p:spPr bwMode="auto">
                <a:xfrm>
                  <a:off x="5024" y="9341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41" name="WordArt 27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765" y="8079"/>
                  <a:ext cx="746" cy="1015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8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42" name="Line 28"/>
                <p:cNvSpPr>
                  <a:spLocks noChangeShapeType="1"/>
                </p:cNvSpPr>
                <p:nvPr/>
              </p:nvSpPr>
              <p:spPr bwMode="auto">
                <a:xfrm>
                  <a:off x="7905" y="8203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43" name="Line 2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725" y="8200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</p:grpSp>
        <p:pic>
          <p:nvPicPr>
            <p:cNvPr id="14" name="Рисунок 13" descr="маска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2485044" flipH="1" flipV="1">
              <a:off x="2110328" y="887137"/>
              <a:ext cx="338988" cy="161445"/>
            </a:xfrm>
            <a:prstGeom prst="rect">
              <a:avLst/>
            </a:prstGeom>
          </p:spPr>
        </p:pic>
      </p:grpSp>
      <p:sp>
        <p:nvSpPr>
          <p:cNvPr id="44" name="Половина рамки 43"/>
          <p:cNvSpPr/>
          <p:nvPr/>
        </p:nvSpPr>
        <p:spPr>
          <a:xfrm rot="2664699">
            <a:off x="2941255" y="3829476"/>
            <a:ext cx="312609" cy="323081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5" name="Половина рамки 44"/>
          <p:cNvSpPr/>
          <p:nvPr/>
        </p:nvSpPr>
        <p:spPr>
          <a:xfrm rot="2664699">
            <a:off x="2868954" y="4717113"/>
            <a:ext cx="312609" cy="323081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5287044"/>
            <a:ext cx="3672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-</a:t>
            </a:r>
            <a:r>
              <a:rPr lang="ru-RU" sz="3600" b="1" dirty="0" err="1" smtClean="0">
                <a:solidFill>
                  <a:srgbClr val="C00000"/>
                </a:solidFill>
              </a:rPr>
              <a:t>чь</a:t>
            </a:r>
            <a:r>
              <a:rPr lang="ru-RU" sz="3600" b="1" dirty="0" smtClean="0">
                <a:solidFill>
                  <a:srgbClr val="C00000"/>
                </a:solidFill>
              </a:rPr>
              <a:t> </a:t>
            </a:r>
            <a:r>
              <a:rPr lang="ru-RU" sz="3600" b="1" dirty="0" smtClean="0"/>
              <a:t>- это часть корня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105532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/>
              <a:t>Игра «Путаница»  Проверь себя!</a:t>
            </a: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/>
              <a:t>Скорость, молчать, молодость, гость, радовать, глупость, чернеть, веселить, отдохнуть, верность, писать, </a:t>
            </a:r>
            <a:r>
              <a:rPr lang="ru-RU" sz="3600" b="1" dirty="0" smtClean="0"/>
              <a:t>двести.</a:t>
            </a:r>
            <a:endParaRPr lang="ru-RU" sz="3600" b="1" dirty="0"/>
          </a:p>
          <a:p>
            <a:endParaRPr lang="ru-RU" i="1" dirty="0" smtClean="0"/>
          </a:p>
          <a:p>
            <a:endParaRPr lang="ru-RU" dirty="0"/>
          </a:p>
        </p:txBody>
      </p:sp>
      <p:sp>
        <p:nvSpPr>
          <p:cNvPr id="15" name="Объект 1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/>
              <a:t>- + - - + - + + + - + -</a:t>
            </a:r>
          </a:p>
          <a:p>
            <a:endParaRPr lang="ru-RU" sz="4000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5124460" y="2132856"/>
            <a:ext cx="3138712" cy="4032448"/>
            <a:chOff x="357158" y="0"/>
            <a:chExt cx="3714776" cy="5429288"/>
          </a:xfrm>
        </p:grpSpPr>
        <p:grpSp>
          <p:nvGrpSpPr>
            <p:cNvPr id="7" name="Группа 6"/>
            <p:cNvGrpSpPr/>
            <p:nvPr/>
          </p:nvGrpSpPr>
          <p:grpSpPr>
            <a:xfrm>
              <a:off x="357158" y="0"/>
              <a:ext cx="3714776" cy="5429288"/>
              <a:chOff x="2000232" y="1285860"/>
              <a:chExt cx="2255157" cy="3563594"/>
            </a:xfrm>
          </p:grpSpPr>
          <p:pic>
            <p:nvPicPr>
              <p:cNvPr id="9" name="Рисунок 8" descr="Princess3.png"/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2000232" y="1285860"/>
                <a:ext cx="2255157" cy="3563594"/>
              </a:xfrm>
              <a:prstGeom prst="rect">
                <a:avLst/>
              </a:prstGeom>
            </p:spPr>
          </p:pic>
          <p:grpSp>
            <p:nvGrpSpPr>
              <p:cNvPr id="10" name="Group 2"/>
              <p:cNvGrpSpPr>
                <a:grpSpLocks/>
              </p:cNvGrpSpPr>
              <p:nvPr/>
            </p:nvGrpSpPr>
            <p:grpSpPr bwMode="auto">
              <a:xfrm>
                <a:off x="2500298" y="3214686"/>
                <a:ext cx="1125525" cy="1071546"/>
                <a:chOff x="2614" y="8079"/>
                <a:chExt cx="6139" cy="5584"/>
              </a:xfrm>
            </p:grpSpPr>
            <p:sp>
              <p:nvSpPr>
                <p:cNvPr id="11" name="WordArt 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193" y="10969"/>
                  <a:ext cx="839" cy="1173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1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2" name="WordArt 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013" y="9264"/>
                  <a:ext cx="659" cy="1119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3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3" name="WordArt 5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855" y="9504"/>
                  <a:ext cx="746" cy="1015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5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6" name="WordArt 6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424" y="11681"/>
                  <a:ext cx="688" cy="1148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7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7" name="Line 7"/>
                <p:cNvSpPr>
                  <a:spLocks noChangeShapeType="1"/>
                </p:cNvSpPr>
                <p:nvPr/>
              </p:nvSpPr>
              <p:spPr bwMode="auto">
                <a:xfrm>
                  <a:off x="6193" y="9379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" name="Line 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6013" y="9376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" name="Line 9"/>
                <p:cNvSpPr>
                  <a:spLocks noChangeShapeType="1"/>
                </p:cNvSpPr>
                <p:nvPr/>
              </p:nvSpPr>
              <p:spPr bwMode="auto">
                <a:xfrm>
                  <a:off x="8145" y="9598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" name="Line 10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965" y="9595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1" name="Line 11"/>
                <p:cNvSpPr>
                  <a:spLocks noChangeShapeType="1"/>
                </p:cNvSpPr>
                <p:nvPr/>
              </p:nvSpPr>
              <p:spPr bwMode="auto">
                <a:xfrm>
                  <a:off x="6586" y="11065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2" name="Line 1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6406" y="11062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3" name="Line 13"/>
                <p:cNvSpPr>
                  <a:spLocks noChangeShapeType="1"/>
                </p:cNvSpPr>
                <p:nvPr/>
              </p:nvSpPr>
              <p:spPr bwMode="auto">
                <a:xfrm>
                  <a:off x="7701" y="11719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4" name="Line 1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521" y="11716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5" name="Oval 15"/>
                <p:cNvSpPr>
                  <a:spLocks noChangeArrowheads="1"/>
                </p:cNvSpPr>
                <p:nvPr/>
              </p:nvSpPr>
              <p:spPr bwMode="auto">
                <a:xfrm>
                  <a:off x="4065" y="11781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6" name="Oval 16"/>
                <p:cNvSpPr>
                  <a:spLocks noChangeAspect="1" noChangeArrowheads="1"/>
                </p:cNvSpPr>
                <p:nvPr/>
              </p:nvSpPr>
              <p:spPr bwMode="auto">
                <a:xfrm>
                  <a:off x="4118" y="11831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27" name="AutoShape 17"/>
                <p:cNvCxnSpPr>
                  <a:cxnSpLocks noChangeShapeType="1"/>
                </p:cNvCxnSpPr>
                <p:nvPr/>
              </p:nvCxnSpPr>
              <p:spPr bwMode="auto">
                <a:xfrm flipV="1">
                  <a:off x="4981" y="12024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28" name="AutoShape 18"/>
                <p:cNvCxnSpPr>
                  <a:cxnSpLocks noChangeShapeType="1"/>
                </p:cNvCxnSpPr>
                <p:nvPr/>
              </p:nvCxnSpPr>
              <p:spPr bwMode="auto">
                <a:xfrm>
                  <a:off x="4981" y="12642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29" name="Oval 19"/>
                <p:cNvSpPr>
                  <a:spLocks noChangeArrowheads="1"/>
                </p:cNvSpPr>
                <p:nvPr/>
              </p:nvSpPr>
              <p:spPr bwMode="auto">
                <a:xfrm>
                  <a:off x="2614" y="10273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0" name="Oval 20"/>
                <p:cNvSpPr>
                  <a:spLocks noChangeAspect="1" noChangeArrowheads="1"/>
                </p:cNvSpPr>
                <p:nvPr/>
              </p:nvSpPr>
              <p:spPr bwMode="auto">
                <a:xfrm>
                  <a:off x="2667" y="10323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31" name="AutoShape 21"/>
                <p:cNvCxnSpPr>
                  <a:cxnSpLocks noChangeShapeType="1"/>
                </p:cNvCxnSpPr>
                <p:nvPr/>
              </p:nvCxnSpPr>
              <p:spPr bwMode="auto">
                <a:xfrm flipV="1">
                  <a:off x="3530" y="10516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32" name="AutoShape 22"/>
                <p:cNvCxnSpPr>
                  <a:cxnSpLocks noChangeShapeType="1"/>
                </p:cNvCxnSpPr>
                <p:nvPr/>
              </p:nvCxnSpPr>
              <p:spPr bwMode="auto">
                <a:xfrm>
                  <a:off x="3530" y="11134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33" name="Oval 23"/>
                <p:cNvSpPr>
                  <a:spLocks noChangeArrowheads="1"/>
                </p:cNvSpPr>
                <p:nvPr/>
              </p:nvSpPr>
              <p:spPr bwMode="auto">
                <a:xfrm>
                  <a:off x="4108" y="8480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4" name="Oval 24"/>
                <p:cNvSpPr>
                  <a:spLocks noChangeAspect="1" noChangeArrowheads="1"/>
                </p:cNvSpPr>
                <p:nvPr/>
              </p:nvSpPr>
              <p:spPr bwMode="auto">
                <a:xfrm>
                  <a:off x="4161" y="8530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35" name="AutoShape 25"/>
                <p:cNvCxnSpPr>
                  <a:cxnSpLocks noChangeShapeType="1"/>
                </p:cNvCxnSpPr>
                <p:nvPr/>
              </p:nvCxnSpPr>
              <p:spPr bwMode="auto">
                <a:xfrm flipV="1">
                  <a:off x="5024" y="8723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36" name="AutoShape 26"/>
                <p:cNvCxnSpPr>
                  <a:cxnSpLocks noChangeShapeType="1"/>
                </p:cNvCxnSpPr>
                <p:nvPr/>
              </p:nvCxnSpPr>
              <p:spPr bwMode="auto">
                <a:xfrm>
                  <a:off x="5024" y="9341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37" name="WordArt 27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765" y="8079"/>
                  <a:ext cx="746" cy="1015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8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38" name="Line 28"/>
                <p:cNvSpPr>
                  <a:spLocks noChangeShapeType="1"/>
                </p:cNvSpPr>
                <p:nvPr/>
              </p:nvSpPr>
              <p:spPr bwMode="auto">
                <a:xfrm>
                  <a:off x="7905" y="8203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9" name="Line 2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725" y="8200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</p:grpSp>
        <p:pic>
          <p:nvPicPr>
            <p:cNvPr id="8" name="Рисунок 7" descr="маска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2198751" flipH="1" flipV="1">
              <a:off x="2095027" y="871624"/>
              <a:ext cx="349256" cy="1837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88780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Подведём итог!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-</a:t>
            </a:r>
            <a:r>
              <a:rPr lang="ru-RU" b="1" dirty="0" smtClean="0"/>
              <a:t>Какую тему изучили на уроке?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1720840"/>
            <a:ext cx="396044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-</a:t>
            </a:r>
            <a:r>
              <a:rPr lang="ru-RU" sz="4000" b="1" dirty="0"/>
              <a:t>З</a:t>
            </a:r>
            <a:r>
              <a:rPr lang="ru-RU" sz="4000" b="1" dirty="0" smtClean="0"/>
              <a:t>акончи предложение:</a:t>
            </a:r>
          </a:p>
          <a:p>
            <a:r>
              <a:rPr lang="ru-RU" sz="4000" b="1" dirty="0" smtClean="0"/>
              <a:t>На уроке узнал(а)….</a:t>
            </a:r>
          </a:p>
          <a:p>
            <a:r>
              <a:rPr lang="ru-RU" sz="4000" b="1" dirty="0" smtClean="0"/>
              <a:t>На уроке научился </a:t>
            </a:r>
          </a:p>
          <a:p>
            <a:r>
              <a:rPr lang="ru-RU" sz="4000" b="1" dirty="0" smtClean="0"/>
              <a:t>( </a:t>
            </a:r>
            <a:r>
              <a:rPr lang="ru-RU" sz="4000" b="1" dirty="0" err="1" smtClean="0"/>
              <a:t>лась</a:t>
            </a:r>
            <a:r>
              <a:rPr lang="ru-RU" sz="4000" b="1" dirty="0" smtClean="0"/>
              <a:t>)….</a:t>
            </a:r>
          </a:p>
          <a:p>
            <a:endParaRPr lang="ru-RU" sz="2800" b="1" dirty="0" smtClean="0"/>
          </a:p>
        </p:txBody>
      </p:sp>
      <p:grpSp>
        <p:nvGrpSpPr>
          <p:cNvPr id="4" name="Группа 3"/>
          <p:cNvGrpSpPr/>
          <p:nvPr/>
        </p:nvGrpSpPr>
        <p:grpSpPr>
          <a:xfrm>
            <a:off x="4788024" y="1268760"/>
            <a:ext cx="3540423" cy="4824536"/>
            <a:chOff x="357158" y="0"/>
            <a:chExt cx="3714776" cy="5429288"/>
          </a:xfrm>
        </p:grpSpPr>
        <p:grpSp>
          <p:nvGrpSpPr>
            <p:cNvPr id="7" name="Группа 6"/>
            <p:cNvGrpSpPr/>
            <p:nvPr/>
          </p:nvGrpSpPr>
          <p:grpSpPr>
            <a:xfrm>
              <a:off x="357158" y="0"/>
              <a:ext cx="3714776" cy="5429288"/>
              <a:chOff x="2000232" y="1285860"/>
              <a:chExt cx="2255157" cy="3563594"/>
            </a:xfrm>
          </p:grpSpPr>
          <p:pic>
            <p:nvPicPr>
              <p:cNvPr id="9" name="Рисунок 8" descr="Princess3.png"/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2000232" y="1285860"/>
                <a:ext cx="2255157" cy="3563594"/>
              </a:xfrm>
              <a:prstGeom prst="rect">
                <a:avLst/>
              </a:prstGeom>
            </p:spPr>
          </p:pic>
          <p:grpSp>
            <p:nvGrpSpPr>
              <p:cNvPr id="10" name="Group 2"/>
              <p:cNvGrpSpPr>
                <a:grpSpLocks/>
              </p:cNvGrpSpPr>
              <p:nvPr/>
            </p:nvGrpSpPr>
            <p:grpSpPr bwMode="auto">
              <a:xfrm>
                <a:off x="2500298" y="3214686"/>
                <a:ext cx="1125525" cy="1071546"/>
                <a:chOff x="2614" y="8079"/>
                <a:chExt cx="6139" cy="5584"/>
              </a:xfrm>
            </p:grpSpPr>
            <p:sp>
              <p:nvSpPr>
                <p:cNvPr id="11" name="WordArt 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193" y="10969"/>
                  <a:ext cx="839" cy="1173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1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2" name="WordArt 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013" y="9264"/>
                  <a:ext cx="659" cy="1119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3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3" name="WordArt 5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855" y="9504"/>
                  <a:ext cx="746" cy="1015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5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4" name="WordArt 6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424" y="11681"/>
                  <a:ext cx="688" cy="1148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7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5" name="Line 7"/>
                <p:cNvSpPr>
                  <a:spLocks noChangeShapeType="1"/>
                </p:cNvSpPr>
                <p:nvPr/>
              </p:nvSpPr>
              <p:spPr bwMode="auto">
                <a:xfrm>
                  <a:off x="6193" y="9379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" name="Line 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6013" y="9376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" name="Line 9"/>
                <p:cNvSpPr>
                  <a:spLocks noChangeShapeType="1"/>
                </p:cNvSpPr>
                <p:nvPr/>
              </p:nvSpPr>
              <p:spPr bwMode="auto">
                <a:xfrm>
                  <a:off x="8145" y="9598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" name="Line 10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965" y="9595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" name="Line 11"/>
                <p:cNvSpPr>
                  <a:spLocks noChangeShapeType="1"/>
                </p:cNvSpPr>
                <p:nvPr/>
              </p:nvSpPr>
              <p:spPr bwMode="auto">
                <a:xfrm>
                  <a:off x="6586" y="11065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" name="Line 1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6406" y="11062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1" name="Line 13"/>
                <p:cNvSpPr>
                  <a:spLocks noChangeShapeType="1"/>
                </p:cNvSpPr>
                <p:nvPr/>
              </p:nvSpPr>
              <p:spPr bwMode="auto">
                <a:xfrm>
                  <a:off x="7701" y="11719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2" name="Line 1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521" y="11716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3" name="Oval 15"/>
                <p:cNvSpPr>
                  <a:spLocks noChangeArrowheads="1"/>
                </p:cNvSpPr>
                <p:nvPr/>
              </p:nvSpPr>
              <p:spPr bwMode="auto">
                <a:xfrm>
                  <a:off x="4065" y="11781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4" name="Oval 16"/>
                <p:cNvSpPr>
                  <a:spLocks noChangeAspect="1" noChangeArrowheads="1"/>
                </p:cNvSpPr>
                <p:nvPr/>
              </p:nvSpPr>
              <p:spPr bwMode="auto">
                <a:xfrm>
                  <a:off x="4118" y="11831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25" name="AutoShape 17"/>
                <p:cNvCxnSpPr>
                  <a:cxnSpLocks noChangeShapeType="1"/>
                </p:cNvCxnSpPr>
                <p:nvPr/>
              </p:nvCxnSpPr>
              <p:spPr bwMode="auto">
                <a:xfrm flipV="1">
                  <a:off x="4981" y="12024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26" name="AutoShape 18"/>
                <p:cNvCxnSpPr>
                  <a:cxnSpLocks noChangeShapeType="1"/>
                </p:cNvCxnSpPr>
                <p:nvPr/>
              </p:nvCxnSpPr>
              <p:spPr bwMode="auto">
                <a:xfrm>
                  <a:off x="4981" y="12642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27" name="Oval 19"/>
                <p:cNvSpPr>
                  <a:spLocks noChangeArrowheads="1"/>
                </p:cNvSpPr>
                <p:nvPr/>
              </p:nvSpPr>
              <p:spPr bwMode="auto">
                <a:xfrm>
                  <a:off x="2614" y="10273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8" name="Oval 20"/>
                <p:cNvSpPr>
                  <a:spLocks noChangeAspect="1" noChangeArrowheads="1"/>
                </p:cNvSpPr>
                <p:nvPr/>
              </p:nvSpPr>
              <p:spPr bwMode="auto">
                <a:xfrm>
                  <a:off x="2667" y="10323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29" name="AutoShape 21"/>
                <p:cNvCxnSpPr>
                  <a:cxnSpLocks noChangeShapeType="1"/>
                </p:cNvCxnSpPr>
                <p:nvPr/>
              </p:nvCxnSpPr>
              <p:spPr bwMode="auto">
                <a:xfrm flipV="1">
                  <a:off x="3530" y="10516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30" name="AutoShape 22"/>
                <p:cNvCxnSpPr>
                  <a:cxnSpLocks noChangeShapeType="1"/>
                </p:cNvCxnSpPr>
                <p:nvPr/>
              </p:nvCxnSpPr>
              <p:spPr bwMode="auto">
                <a:xfrm>
                  <a:off x="3530" y="11134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31" name="Oval 23"/>
                <p:cNvSpPr>
                  <a:spLocks noChangeArrowheads="1"/>
                </p:cNvSpPr>
                <p:nvPr/>
              </p:nvSpPr>
              <p:spPr bwMode="auto">
                <a:xfrm>
                  <a:off x="4108" y="8480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2" name="Oval 24"/>
                <p:cNvSpPr>
                  <a:spLocks noChangeAspect="1" noChangeArrowheads="1"/>
                </p:cNvSpPr>
                <p:nvPr/>
              </p:nvSpPr>
              <p:spPr bwMode="auto">
                <a:xfrm>
                  <a:off x="4161" y="8530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33" name="AutoShape 25"/>
                <p:cNvCxnSpPr>
                  <a:cxnSpLocks noChangeShapeType="1"/>
                </p:cNvCxnSpPr>
                <p:nvPr/>
              </p:nvCxnSpPr>
              <p:spPr bwMode="auto">
                <a:xfrm flipV="1">
                  <a:off x="5024" y="8723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34" name="AutoShape 26"/>
                <p:cNvCxnSpPr>
                  <a:cxnSpLocks noChangeShapeType="1"/>
                </p:cNvCxnSpPr>
                <p:nvPr/>
              </p:nvCxnSpPr>
              <p:spPr bwMode="auto">
                <a:xfrm>
                  <a:off x="5024" y="9341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35" name="WordArt 27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765" y="8079"/>
                  <a:ext cx="746" cy="1015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8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36" name="Line 28"/>
                <p:cNvSpPr>
                  <a:spLocks noChangeShapeType="1"/>
                </p:cNvSpPr>
                <p:nvPr/>
              </p:nvSpPr>
              <p:spPr bwMode="auto">
                <a:xfrm>
                  <a:off x="7905" y="8203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7" name="Line 2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725" y="8200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</p:grpSp>
        <p:pic>
          <p:nvPicPr>
            <p:cNvPr id="8" name="Рисунок 7" descr="маска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208989" flipH="1">
              <a:off x="2063405" y="824048"/>
              <a:ext cx="396709" cy="200650"/>
            </a:xfrm>
            <a:prstGeom prst="rect">
              <a:avLst/>
            </a:prstGeom>
          </p:spPr>
        </p:pic>
      </p:grpSp>
      <p:sp>
        <p:nvSpPr>
          <p:cNvPr id="2" name="TextBox 1"/>
          <p:cNvSpPr txBox="1"/>
          <p:nvPr/>
        </p:nvSpPr>
        <p:spPr>
          <a:xfrm>
            <a:off x="1259632" y="1412776"/>
            <a:ext cx="92365" cy="6773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0193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203848" y="273050"/>
            <a:ext cx="5940152" cy="5853113"/>
          </a:xfrm>
        </p:spPr>
        <p:txBody>
          <a:bodyPr>
            <a:normAutofit/>
          </a:bodyPr>
          <a:lstStyle/>
          <a:p>
            <a:r>
              <a:rPr lang="ru-RU" b="1" dirty="0"/>
              <a:t>-Оценим работу учащихся на уроке</a:t>
            </a:r>
          </a:p>
          <a:p>
            <a:r>
              <a:rPr lang="ru-RU" b="1" dirty="0"/>
              <a:t>- Оценим своё понимание темы по «Шкале успеха»: если тема не понятна, сидите на месте, если в основном уяснили, но есть ещё затруднения, то встаньте, если весь материал понятен, то встаньте, подняв руки вверх.</a:t>
            </a:r>
          </a:p>
          <a:p>
            <a:endParaRPr lang="ru-RU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121826" y="260648"/>
            <a:ext cx="3529824" cy="6192688"/>
            <a:chOff x="357158" y="0"/>
            <a:chExt cx="3714776" cy="5429288"/>
          </a:xfrm>
        </p:grpSpPr>
        <p:grpSp>
          <p:nvGrpSpPr>
            <p:cNvPr id="7" name="Группа 6"/>
            <p:cNvGrpSpPr/>
            <p:nvPr/>
          </p:nvGrpSpPr>
          <p:grpSpPr>
            <a:xfrm>
              <a:off x="357158" y="0"/>
              <a:ext cx="3714776" cy="5429288"/>
              <a:chOff x="2000232" y="1285860"/>
              <a:chExt cx="2255157" cy="3563594"/>
            </a:xfrm>
          </p:grpSpPr>
          <p:pic>
            <p:nvPicPr>
              <p:cNvPr id="9" name="Рисунок 8" descr="Princess3.png"/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2000232" y="1285860"/>
                <a:ext cx="2255157" cy="3563594"/>
              </a:xfrm>
              <a:prstGeom prst="rect">
                <a:avLst/>
              </a:prstGeom>
            </p:spPr>
          </p:pic>
          <p:grpSp>
            <p:nvGrpSpPr>
              <p:cNvPr id="10" name="Group 2"/>
              <p:cNvGrpSpPr>
                <a:grpSpLocks/>
              </p:cNvGrpSpPr>
              <p:nvPr/>
            </p:nvGrpSpPr>
            <p:grpSpPr bwMode="auto">
              <a:xfrm>
                <a:off x="2500298" y="3214686"/>
                <a:ext cx="1125525" cy="1071546"/>
                <a:chOff x="2614" y="8079"/>
                <a:chExt cx="6139" cy="5584"/>
              </a:xfrm>
            </p:grpSpPr>
            <p:sp>
              <p:nvSpPr>
                <p:cNvPr id="11" name="WordArt 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193" y="10969"/>
                  <a:ext cx="839" cy="1173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1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2" name="WordArt 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013" y="9264"/>
                  <a:ext cx="659" cy="1119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3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3" name="WordArt 5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855" y="9504"/>
                  <a:ext cx="746" cy="1015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5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4" name="WordArt 6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424" y="11681"/>
                  <a:ext cx="688" cy="1148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7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5" name="Line 7"/>
                <p:cNvSpPr>
                  <a:spLocks noChangeShapeType="1"/>
                </p:cNvSpPr>
                <p:nvPr/>
              </p:nvSpPr>
              <p:spPr bwMode="auto">
                <a:xfrm>
                  <a:off x="6193" y="9379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" name="Line 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6013" y="9376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" name="Line 9"/>
                <p:cNvSpPr>
                  <a:spLocks noChangeShapeType="1"/>
                </p:cNvSpPr>
                <p:nvPr/>
              </p:nvSpPr>
              <p:spPr bwMode="auto">
                <a:xfrm>
                  <a:off x="8145" y="9598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" name="Line 10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965" y="9595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" name="Line 11"/>
                <p:cNvSpPr>
                  <a:spLocks noChangeShapeType="1"/>
                </p:cNvSpPr>
                <p:nvPr/>
              </p:nvSpPr>
              <p:spPr bwMode="auto">
                <a:xfrm>
                  <a:off x="6586" y="11065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" name="Line 1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6406" y="11062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1" name="Line 13"/>
                <p:cNvSpPr>
                  <a:spLocks noChangeShapeType="1"/>
                </p:cNvSpPr>
                <p:nvPr/>
              </p:nvSpPr>
              <p:spPr bwMode="auto">
                <a:xfrm>
                  <a:off x="7701" y="11719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2" name="Line 1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521" y="11716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3" name="Oval 15"/>
                <p:cNvSpPr>
                  <a:spLocks noChangeArrowheads="1"/>
                </p:cNvSpPr>
                <p:nvPr/>
              </p:nvSpPr>
              <p:spPr bwMode="auto">
                <a:xfrm>
                  <a:off x="4065" y="11781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4" name="Oval 16"/>
                <p:cNvSpPr>
                  <a:spLocks noChangeAspect="1" noChangeArrowheads="1"/>
                </p:cNvSpPr>
                <p:nvPr/>
              </p:nvSpPr>
              <p:spPr bwMode="auto">
                <a:xfrm>
                  <a:off x="4118" y="11831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25" name="AutoShape 17"/>
                <p:cNvCxnSpPr>
                  <a:cxnSpLocks noChangeShapeType="1"/>
                </p:cNvCxnSpPr>
                <p:nvPr/>
              </p:nvCxnSpPr>
              <p:spPr bwMode="auto">
                <a:xfrm flipV="1">
                  <a:off x="4981" y="12024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26" name="AutoShape 18"/>
                <p:cNvCxnSpPr>
                  <a:cxnSpLocks noChangeShapeType="1"/>
                </p:cNvCxnSpPr>
                <p:nvPr/>
              </p:nvCxnSpPr>
              <p:spPr bwMode="auto">
                <a:xfrm>
                  <a:off x="4981" y="12642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27" name="Oval 19"/>
                <p:cNvSpPr>
                  <a:spLocks noChangeArrowheads="1"/>
                </p:cNvSpPr>
                <p:nvPr/>
              </p:nvSpPr>
              <p:spPr bwMode="auto">
                <a:xfrm>
                  <a:off x="2614" y="10273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8" name="Oval 20"/>
                <p:cNvSpPr>
                  <a:spLocks noChangeAspect="1" noChangeArrowheads="1"/>
                </p:cNvSpPr>
                <p:nvPr/>
              </p:nvSpPr>
              <p:spPr bwMode="auto">
                <a:xfrm>
                  <a:off x="2667" y="10323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29" name="AutoShape 21"/>
                <p:cNvCxnSpPr>
                  <a:cxnSpLocks noChangeShapeType="1"/>
                </p:cNvCxnSpPr>
                <p:nvPr/>
              </p:nvCxnSpPr>
              <p:spPr bwMode="auto">
                <a:xfrm flipV="1">
                  <a:off x="3530" y="10516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30" name="AutoShape 22"/>
                <p:cNvCxnSpPr>
                  <a:cxnSpLocks noChangeShapeType="1"/>
                </p:cNvCxnSpPr>
                <p:nvPr/>
              </p:nvCxnSpPr>
              <p:spPr bwMode="auto">
                <a:xfrm>
                  <a:off x="3530" y="11134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31" name="Oval 23"/>
                <p:cNvSpPr>
                  <a:spLocks noChangeArrowheads="1"/>
                </p:cNvSpPr>
                <p:nvPr/>
              </p:nvSpPr>
              <p:spPr bwMode="auto">
                <a:xfrm>
                  <a:off x="4108" y="8480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2" name="Oval 24"/>
                <p:cNvSpPr>
                  <a:spLocks noChangeAspect="1" noChangeArrowheads="1"/>
                </p:cNvSpPr>
                <p:nvPr/>
              </p:nvSpPr>
              <p:spPr bwMode="auto">
                <a:xfrm>
                  <a:off x="4161" y="8530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33" name="AutoShape 25"/>
                <p:cNvCxnSpPr>
                  <a:cxnSpLocks noChangeShapeType="1"/>
                </p:cNvCxnSpPr>
                <p:nvPr/>
              </p:nvCxnSpPr>
              <p:spPr bwMode="auto">
                <a:xfrm flipV="1">
                  <a:off x="5024" y="8723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34" name="AutoShape 26"/>
                <p:cNvCxnSpPr>
                  <a:cxnSpLocks noChangeShapeType="1"/>
                </p:cNvCxnSpPr>
                <p:nvPr/>
              </p:nvCxnSpPr>
              <p:spPr bwMode="auto">
                <a:xfrm>
                  <a:off x="5024" y="9341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35" name="WordArt 27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765" y="8079"/>
                  <a:ext cx="746" cy="1015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8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36" name="Line 28"/>
                <p:cNvSpPr>
                  <a:spLocks noChangeShapeType="1"/>
                </p:cNvSpPr>
                <p:nvPr/>
              </p:nvSpPr>
              <p:spPr bwMode="auto">
                <a:xfrm>
                  <a:off x="7905" y="8203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7" name="Line 2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725" y="8200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</p:grpSp>
        <p:pic>
          <p:nvPicPr>
            <p:cNvPr id="8" name="Рисунок 7" descr="маска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2346846" flipH="1" flipV="1">
              <a:off x="2105198" y="837608"/>
              <a:ext cx="324201" cy="1953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3537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795334"/>
            <a:ext cx="367240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Подошёл к концу урок,</a:t>
            </a:r>
          </a:p>
          <a:p>
            <a:r>
              <a:rPr lang="ru-RU" sz="2800" b="1" dirty="0"/>
              <a:t>Прозвенит сейчас звонок,</a:t>
            </a:r>
          </a:p>
          <a:p>
            <a:r>
              <a:rPr lang="ru-RU" sz="2800" b="1" dirty="0"/>
              <a:t>Вам девчонки и мальчишки –</a:t>
            </a:r>
          </a:p>
          <a:p>
            <a:r>
              <a:rPr lang="ru-RU" sz="2800" b="1" dirty="0"/>
              <a:t>Всем спасибо за урок.</a:t>
            </a:r>
          </a:p>
          <a:p>
            <a:r>
              <a:rPr lang="ru-RU" sz="2800" b="1" dirty="0"/>
              <a:t>Всем спасибо за внимание,</a:t>
            </a:r>
          </a:p>
          <a:p>
            <a:r>
              <a:rPr lang="ru-RU" sz="2800" b="1" dirty="0"/>
              <a:t>А гостям мы говорим « До свидания!»</a:t>
            </a:r>
          </a:p>
        </p:txBody>
      </p:sp>
      <p:pic>
        <p:nvPicPr>
          <p:cNvPr id="6146" name="Picture 2" descr="&amp;Bcy;&amp;ycy;&amp;tcy;&amp;softcy; &amp;gcy;&amp;ocy;&amp;tcy;&amp;ocy;&amp;vcy;&amp;ycy;&amp;mcy; &amp;kcy; &amp;shcy;&amp;kcy;&amp;ocy;&amp;lcy;&amp;iecy; &amp;ucy;&amp;zhcy;&amp;iecy; &amp;scy;&amp;iecy;&amp;gcy;&amp;ocy;&amp;dcy;&amp;ncy;&amp;ya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60648"/>
            <a:ext cx="4248472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4762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548680"/>
            <a:ext cx="4038600" cy="5577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  Необычный </a:t>
            </a:r>
            <a:r>
              <a:rPr lang="ru-RU" b="1" dirty="0"/>
              <a:t>день у нас,                                </a:t>
            </a:r>
            <a:endParaRPr lang="ru-RU" dirty="0"/>
          </a:p>
          <a:p>
            <a:pPr marL="0" indent="0">
              <a:buNone/>
            </a:pPr>
            <a:r>
              <a:rPr lang="ru-RU" b="1" dirty="0" smtClean="0"/>
              <a:t>   </a:t>
            </a:r>
            <a:r>
              <a:rPr lang="ru-RU" b="1" dirty="0"/>
              <a:t>и гостями полон класс.                                  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Что </a:t>
            </a:r>
            <a:r>
              <a:rPr lang="ru-RU" b="1" dirty="0"/>
              <a:t>гостям сказать нам </a:t>
            </a:r>
            <a:r>
              <a:rPr lang="ru-RU" b="1" dirty="0" smtClean="0"/>
              <a:t> надо</a:t>
            </a:r>
            <a:r>
              <a:rPr lang="ru-RU" b="1" dirty="0"/>
              <a:t>?</a:t>
            </a:r>
            <a:endParaRPr lang="ru-RU" dirty="0"/>
          </a:p>
          <a:p>
            <a:pPr marL="0" indent="0">
              <a:buNone/>
            </a:pPr>
            <a:r>
              <a:rPr lang="ru-RU" b="1" u="sng" dirty="0" smtClean="0"/>
              <a:t>  - </a:t>
            </a:r>
            <a:r>
              <a:rPr lang="ru-RU" b="1" u="sng" dirty="0"/>
              <a:t>Видеть вас мы очень рады! </a:t>
            </a:r>
            <a:endParaRPr lang="ru-RU" b="1" u="sng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b="1" dirty="0" smtClean="0"/>
              <a:t>Прозвенел </a:t>
            </a:r>
            <a:r>
              <a:rPr lang="ru-RU" b="1" dirty="0"/>
              <a:t>звонок – </a:t>
            </a:r>
            <a:r>
              <a:rPr lang="ru-RU" b="1" dirty="0" smtClean="0"/>
              <a:t>    начинается урок</a:t>
            </a:r>
            <a:r>
              <a:rPr lang="ru-RU" b="1" dirty="0"/>
              <a:t>!</a:t>
            </a:r>
          </a:p>
          <a:p>
            <a:pPr marL="0" indent="0">
              <a:buNone/>
            </a:pPr>
            <a:r>
              <a:rPr lang="ru-RU" b="1" dirty="0" smtClean="0"/>
              <a:t> Обещаем </a:t>
            </a:r>
            <a:r>
              <a:rPr lang="ru-RU" b="1" dirty="0"/>
              <a:t>не лениться-</a:t>
            </a:r>
          </a:p>
          <a:p>
            <a:pPr marL="0" indent="0">
              <a:buNone/>
            </a:pPr>
            <a:r>
              <a:rPr lang="ru-RU" b="1" u="sng" dirty="0"/>
              <a:t>-Добросовестно учиться!</a:t>
            </a:r>
            <a:r>
              <a:rPr lang="ru-RU" b="1" i="1" u="sng" dirty="0"/>
              <a:t>  </a:t>
            </a:r>
            <a:endParaRPr lang="ru-RU" b="1" u="sng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18056"/>
            <a:ext cx="3816424" cy="4787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52736"/>
            <a:ext cx="3816424" cy="4787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3406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6600" dirty="0" smtClean="0"/>
              <a:t>    </a:t>
            </a:r>
            <a:r>
              <a:rPr lang="ru-RU" sz="6600" dirty="0" smtClean="0"/>
              <a:t>На уроке – гостья!</a:t>
            </a:r>
            <a:endParaRPr lang="ru-RU" sz="6600" dirty="0"/>
          </a:p>
        </p:txBody>
      </p:sp>
      <p:sp>
        <p:nvSpPr>
          <p:cNvPr id="7" name="TextBox 6"/>
          <p:cNvSpPr txBox="1"/>
          <p:nvPr/>
        </p:nvSpPr>
        <p:spPr>
          <a:xfrm>
            <a:off x="4211960" y="17728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1691111" y="581004"/>
            <a:ext cx="5762438" cy="6016348"/>
            <a:chOff x="357158" y="0"/>
            <a:chExt cx="3714776" cy="5429288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357158" y="0"/>
              <a:ext cx="3714776" cy="5429288"/>
              <a:chOff x="2000232" y="1285860"/>
              <a:chExt cx="2255157" cy="3563594"/>
            </a:xfrm>
          </p:grpSpPr>
          <p:pic>
            <p:nvPicPr>
              <p:cNvPr id="13" name="Рисунок 12" descr="Princess3.png"/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2000232" y="1285860"/>
                <a:ext cx="2255157" cy="3563594"/>
              </a:xfrm>
              <a:prstGeom prst="rect">
                <a:avLst/>
              </a:prstGeom>
            </p:spPr>
          </p:pic>
          <p:grpSp>
            <p:nvGrpSpPr>
              <p:cNvPr id="14" name="Group 2"/>
              <p:cNvGrpSpPr>
                <a:grpSpLocks/>
              </p:cNvGrpSpPr>
              <p:nvPr/>
            </p:nvGrpSpPr>
            <p:grpSpPr bwMode="auto">
              <a:xfrm>
                <a:off x="2500298" y="3214686"/>
                <a:ext cx="1125525" cy="1071546"/>
                <a:chOff x="2614" y="8079"/>
                <a:chExt cx="6139" cy="5584"/>
              </a:xfrm>
            </p:grpSpPr>
            <p:sp>
              <p:nvSpPr>
                <p:cNvPr id="15" name="WordArt 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193" y="10969"/>
                  <a:ext cx="839" cy="1173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1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6" name="WordArt 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013" y="9264"/>
                  <a:ext cx="659" cy="1119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3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7" name="WordArt 5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855" y="9504"/>
                  <a:ext cx="746" cy="1015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5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8" name="WordArt 6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424" y="11681"/>
                  <a:ext cx="688" cy="1148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7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auto">
                <a:xfrm>
                  <a:off x="6193" y="9379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" name="Line 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6013" y="9376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auto">
                <a:xfrm>
                  <a:off x="8145" y="9598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2" name="Line 10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965" y="9595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auto">
                <a:xfrm>
                  <a:off x="6586" y="11065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4" name="Line 1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6406" y="11062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auto">
                <a:xfrm>
                  <a:off x="7701" y="11719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6" name="Line 1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521" y="11716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7" name="Oval 15"/>
                <p:cNvSpPr>
                  <a:spLocks noChangeArrowheads="1"/>
                </p:cNvSpPr>
                <p:nvPr/>
              </p:nvSpPr>
              <p:spPr bwMode="auto">
                <a:xfrm>
                  <a:off x="4065" y="11781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8" name="Oval 16"/>
                <p:cNvSpPr>
                  <a:spLocks noChangeAspect="1" noChangeArrowheads="1"/>
                </p:cNvSpPr>
                <p:nvPr/>
              </p:nvSpPr>
              <p:spPr bwMode="auto">
                <a:xfrm>
                  <a:off x="4118" y="11831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29" name="AutoShape 17"/>
                <p:cNvCxnSpPr>
                  <a:cxnSpLocks noChangeShapeType="1"/>
                </p:cNvCxnSpPr>
                <p:nvPr/>
              </p:nvCxnSpPr>
              <p:spPr bwMode="auto">
                <a:xfrm flipV="1">
                  <a:off x="4981" y="12024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30" name="AutoShape 18"/>
                <p:cNvCxnSpPr>
                  <a:cxnSpLocks noChangeShapeType="1"/>
                </p:cNvCxnSpPr>
                <p:nvPr/>
              </p:nvCxnSpPr>
              <p:spPr bwMode="auto">
                <a:xfrm>
                  <a:off x="4981" y="12642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31" name="Oval 19"/>
                <p:cNvSpPr>
                  <a:spLocks noChangeArrowheads="1"/>
                </p:cNvSpPr>
                <p:nvPr/>
              </p:nvSpPr>
              <p:spPr bwMode="auto">
                <a:xfrm>
                  <a:off x="2614" y="10273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2" name="Oval 20"/>
                <p:cNvSpPr>
                  <a:spLocks noChangeAspect="1" noChangeArrowheads="1"/>
                </p:cNvSpPr>
                <p:nvPr/>
              </p:nvSpPr>
              <p:spPr bwMode="auto">
                <a:xfrm>
                  <a:off x="2667" y="10323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33" name="AutoShape 21"/>
                <p:cNvCxnSpPr>
                  <a:cxnSpLocks noChangeShapeType="1"/>
                </p:cNvCxnSpPr>
                <p:nvPr/>
              </p:nvCxnSpPr>
              <p:spPr bwMode="auto">
                <a:xfrm flipV="1">
                  <a:off x="3530" y="10516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34" name="AutoShape 22"/>
                <p:cNvCxnSpPr>
                  <a:cxnSpLocks noChangeShapeType="1"/>
                </p:cNvCxnSpPr>
                <p:nvPr/>
              </p:nvCxnSpPr>
              <p:spPr bwMode="auto">
                <a:xfrm>
                  <a:off x="3530" y="11134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35" name="Oval 23"/>
                <p:cNvSpPr>
                  <a:spLocks noChangeArrowheads="1"/>
                </p:cNvSpPr>
                <p:nvPr/>
              </p:nvSpPr>
              <p:spPr bwMode="auto">
                <a:xfrm>
                  <a:off x="4108" y="8480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6" name="Oval 24"/>
                <p:cNvSpPr>
                  <a:spLocks noChangeAspect="1" noChangeArrowheads="1"/>
                </p:cNvSpPr>
                <p:nvPr/>
              </p:nvSpPr>
              <p:spPr bwMode="auto">
                <a:xfrm>
                  <a:off x="4161" y="8530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37" name="AutoShape 25"/>
                <p:cNvCxnSpPr>
                  <a:cxnSpLocks noChangeShapeType="1"/>
                </p:cNvCxnSpPr>
                <p:nvPr/>
              </p:nvCxnSpPr>
              <p:spPr bwMode="auto">
                <a:xfrm flipV="1">
                  <a:off x="5024" y="8723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38" name="AutoShape 26"/>
                <p:cNvCxnSpPr>
                  <a:cxnSpLocks noChangeShapeType="1"/>
                </p:cNvCxnSpPr>
                <p:nvPr/>
              </p:nvCxnSpPr>
              <p:spPr bwMode="auto">
                <a:xfrm>
                  <a:off x="5024" y="9341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39" name="WordArt 27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765" y="8079"/>
                  <a:ext cx="746" cy="1015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dirty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8</a:t>
                  </a:r>
                  <a:endParaRPr lang="ru-RU" sz="3600" kern="10" spc="0" dirty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auto">
                <a:xfrm>
                  <a:off x="7905" y="8203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41" name="Line 2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725" y="8200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</p:grpSp>
        <p:pic>
          <p:nvPicPr>
            <p:cNvPr id="12" name="Рисунок 11" descr="маска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1807704" flipV="1">
              <a:off x="2139254" y="878520"/>
              <a:ext cx="256559" cy="18146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89434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326701" y="404664"/>
            <a:ext cx="4248536" cy="5832647"/>
            <a:chOff x="357158" y="0"/>
            <a:chExt cx="3714776" cy="5429288"/>
          </a:xfrm>
        </p:grpSpPr>
        <p:grpSp>
          <p:nvGrpSpPr>
            <p:cNvPr id="3" name="Группа 2"/>
            <p:cNvGrpSpPr/>
            <p:nvPr/>
          </p:nvGrpSpPr>
          <p:grpSpPr>
            <a:xfrm>
              <a:off x="357158" y="0"/>
              <a:ext cx="3714776" cy="5429288"/>
              <a:chOff x="2000232" y="1285860"/>
              <a:chExt cx="2255157" cy="3563594"/>
            </a:xfrm>
          </p:grpSpPr>
          <p:pic>
            <p:nvPicPr>
              <p:cNvPr id="5" name="Рисунок 4" descr="Princess3.png"/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2000232" y="1285860"/>
                <a:ext cx="2255157" cy="3563594"/>
              </a:xfrm>
              <a:prstGeom prst="rect">
                <a:avLst/>
              </a:prstGeom>
            </p:spPr>
          </p:pic>
          <p:grpSp>
            <p:nvGrpSpPr>
              <p:cNvPr id="6" name="Group 2"/>
              <p:cNvGrpSpPr>
                <a:grpSpLocks/>
              </p:cNvGrpSpPr>
              <p:nvPr/>
            </p:nvGrpSpPr>
            <p:grpSpPr bwMode="auto">
              <a:xfrm>
                <a:off x="2500298" y="3214686"/>
                <a:ext cx="1125525" cy="1071546"/>
                <a:chOff x="2614" y="8079"/>
                <a:chExt cx="6139" cy="5584"/>
              </a:xfrm>
            </p:grpSpPr>
            <p:sp>
              <p:nvSpPr>
                <p:cNvPr id="7" name="WordArt 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193" y="10969"/>
                  <a:ext cx="839" cy="1173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1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8" name="WordArt 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013" y="9264"/>
                  <a:ext cx="659" cy="1119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3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9" name="WordArt 5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855" y="9504"/>
                  <a:ext cx="746" cy="1015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5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0" name="WordArt 6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424" y="11681"/>
                  <a:ext cx="688" cy="1148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7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1" name="Line 7"/>
                <p:cNvSpPr>
                  <a:spLocks noChangeShapeType="1"/>
                </p:cNvSpPr>
                <p:nvPr/>
              </p:nvSpPr>
              <p:spPr bwMode="auto">
                <a:xfrm>
                  <a:off x="6193" y="9379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" name="Line 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6013" y="9376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" name="Line 9"/>
                <p:cNvSpPr>
                  <a:spLocks noChangeShapeType="1"/>
                </p:cNvSpPr>
                <p:nvPr/>
              </p:nvSpPr>
              <p:spPr bwMode="auto">
                <a:xfrm>
                  <a:off x="8145" y="9598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" name="Line 10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965" y="9595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" name="Line 11"/>
                <p:cNvSpPr>
                  <a:spLocks noChangeShapeType="1"/>
                </p:cNvSpPr>
                <p:nvPr/>
              </p:nvSpPr>
              <p:spPr bwMode="auto">
                <a:xfrm>
                  <a:off x="6586" y="11065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" name="Line 1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6406" y="11062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" name="Line 13"/>
                <p:cNvSpPr>
                  <a:spLocks noChangeShapeType="1"/>
                </p:cNvSpPr>
                <p:nvPr/>
              </p:nvSpPr>
              <p:spPr bwMode="auto">
                <a:xfrm>
                  <a:off x="7701" y="11719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" name="Line 1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521" y="11716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" name="Oval 15"/>
                <p:cNvSpPr>
                  <a:spLocks noChangeArrowheads="1"/>
                </p:cNvSpPr>
                <p:nvPr/>
              </p:nvSpPr>
              <p:spPr bwMode="auto">
                <a:xfrm>
                  <a:off x="4065" y="11781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" name="Oval 16"/>
                <p:cNvSpPr>
                  <a:spLocks noChangeAspect="1" noChangeArrowheads="1"/>
                </p:cNvSpPr>
                <p:nvPr/>
              </p:nvSpPr>
              <p:spPr bwMode="auto">
                <a:xfrm>
                  <a:off x="4118" y="11831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21" name="AutoShape 17"/>
                <p:cNvCxnSpPr>
                  <a:cxnSpLocks noChangeShapeType="1"/>
                </p:cNvCxnSpPr>
                <p:nvPr/>
              </p:nvCxnSpPr>
              <p:spPr bwMode="auto">
                <a:xfrm flipV="1">
                  <a:off x="4981" y="12024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22" name="AutoShape 18"/>
                <p:cNvCxnSpPr>
                  <a:cxnSpLocks noChangeShapeType="1"/>
                </p:cNvCxnSpPr>
                <p:nvPr/>
              </p:nvCxnSpPr>
              <p:spPr bwMode="auto">
                <a:xfrm>
                  <a:off x="4981" y="12642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23" name="Oval 19"/>
                <p:cNvSpPr>
                  <a:spLocks noChangeArrowheads="1"/>
                </p:cNvSpPr>
                <p:nvPr/>
              </p:nvSpPr>
              <p:spPr bwMode="auto">
                <a:xfrm>
                  <a:off x="2614" y="10273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4" name="Oval 20"/>
                <p:cNvSpPr>
                  <a:spLocks noChangeAspect="1" noChangeArrowheads="1"/>
                </p:cNvSpPr>
                <p:nvPr/>
              </p:nvSpPr>
              <p:spPr bwMode="auto">
                <a:xfrm>
                  <a:off x="2667" y="10323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25" name="AutoShape 21"/>
                <p:cNvCxnSpPr>
                  <a:cxnSpLocks noChangeShapeType="1"/>
                </p:cNvCxnSpPr>
                <p:nvPr/>
              </p:nvCxnSpPr>
              <p:spPr bwMode="auto">
                <a:xfrm flipV="1">
                  <a:off x="3530" y="10516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26" name="AutoShape 22"/>
                <p:cNvCxnSpPr>
                  <a:cxnSpLocks noChangeShapeType="1"/>
                </p:cNvCxnSpPr>
                <p:nvPr/>
              </p:nvCxnSpPr>
              <p:spPr bwMode="auto">
                <a:xfrm>
                  <a:off x="3530" y="11134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27" name="Oval 23"/>
                <p:cNvSpPr>
                  <a:spLocks noChangeArrowheads="1"/>
                </p:cNvSpPr>
                <p:nvPr/>
              </p:nvSpPr>
              <p:spPr bwMode="auto">
                <a:xfrm>
                  <a:off x="4108" y="8480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8" name="Oval 24"/>
                <p:cNvSpPr>
                  <a:spLocks noChangeAspect="1" noChangeArrowheads="1"/>
                </p:cNvSpPr>
                <p:nvPr/>
              </p:nvSpPr>
              <p:spPr bwMode="auto">
                <a:xfrm>
                  <a:off x="4161" y="8530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29" name="AutoShape 25"/>
                <p:cNvCxnSpPr>
                  <a:cxnSpLocks noChangeShapeType="1"/>
                </p:cNvCxnSpPr>
                <p:nvPr/>
              </p:nvCxnSpPr>
              <p:spPr bwMode="auto">
                <a:xfrm flipV="1">
                  <a:off x="5024" y="8723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30" name="AutoShape 26"/>
                <p:cNvCxnSpPr>
                  <a:cxnSpLocks noChangeShapeType="1"/>
                </p:cNvCxnSpPr>
                <p:nvPr/>
              </p:nvCxnSpPr>
              <p:spPr bwMode="auto">
                <a:xfrm>
                  <a:off x="5024" y="9341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31" name="WordArt 27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765" y="8079"/>
                  <a:ext cx="746" cy="1015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8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32" name="Line 28"/>
                <p:cNvSpPr>
                  <a:spLocks noChangeShapeType="1"/>
                </p:cNvSpPr>
                <p:nvPr/>
              </p:nvSpPr>
              <p:spPr bwMode="auto">
                <a:xfrm>
                  <a:off x="7905" y="8203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3" name="Line 2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725" y="8200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</p:grpSp>
        <p:pic>
          <p:nvPicPr>
            <p:cNvPr id="4" name="Рисунок 3" descr="маска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1922845" flipH="1" flipV="1">
              <a:off x="2118359" y="880776"/>
              <a:ext cx="312549" cy="148850"/>
            </a:xfrm>
            <a:prstGeom prst="rect">
              <a:avLst/>
            </a:prstGeom>
          </p:spPr>
        </p:pic>
      </p:grpSp>
      <p:sp>
        <p:nvSpPr>
          <p:cNvPr id="34" name="TextBox 33"/>
          <p:cNvSpPr txBox="1"/>
          <p:nvPr/>
        </p:nvSpPr>
        <p:spPr>
          <a:xfrm>
            <a:off x="5004048" y="889401"/>
            <a:ext cx="3649919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Загадка от Незнакомки:</a:t>
            </a:r>
          </a:p>
          <a:p>
            <a:r>
              <a:rPr lang="ru-RU" sz="2500" dirty="0"/>
              <a:t>Интересная часть речи</a:t>
            </a:r>
          </a:p>
          <a:p>
            <a:r>
              <a:rPr lang="ru-RU" sz="2500" dirty="0"/>
              <a:t>В </a:t>
            </a:r>
            <a:r>
              <a:rPr lang="ru-RU" sz="2500" dirty="0" smtClean="0"/>
              <a:t>русском </a:t>
            </a:r>
            <a:r>
              <a:rPr lang="ru-RU" sz="2500" dirty="0"/>
              <a:t>языке живёт.</a:t>
            </a:r>
          </a:p>
          <a:p>
            <a:r>
              <a:rPr lang="ru-RU" sz="2500" dirty="0"/>
              <a:t>Кто что делает,  расскажет:</a:t>
            </a:r>
          </a:p>
          <a:p>
            <a:r>
              <a:rPr lang="ru-RU" sz="2500" dirty="0"/>
              <a:t>Чертит, пишет и поёт.</a:t>
            </a:r>
          </a:p>
          <a:p>
            <a:r>
              <a:rPr lang="ru-RU" sz="2500" dirty="0"/>
              <a:t>Вышивает или пашет,</a:t>
            </a:r>
          </a:p>
          <a:p>
            <a:r>
              <a:rPr lang="ru-RU" sz="2500" dirty="0"/>
              <a:t>Или забивает гол,</a:t>
            </a:r>
          </a:p>
          <a:p>
            <a:r>
              <a:rPr lang="ru-RU" sz="2500" dirty="0"/>
              <a:t>Варит, жарит, моет, чистит </a:t>
            </a:r>
          </a:p>
          <a:p>
            <a:r>
              <a:rPr lang="ru-RU" sz="2500" dirty="0"/>
              <a:t>Всё расскажет нам ….</a:t>
            </a:r>
          </a:p>
          <a:p>
            <a:r>
              <a:rPr lang="ru-RU" sz="4000" dirty="0" smtClean="0">
                <a:solidFill>
                  <a:srgbClr val="FF0000"/>
                </a:solidFill>
              </a:rPr>
              <a:t>(</a:t>
            </a:r>
            <a:r>
              <a:rPr lang="ru-RU" sz="4000" dirty="0">
                <a:solidFill>
                  <a:srgbClr val="FF0000"/>
                </a:solidFill>
              </a:rPr>
              <a:t>Глагол</a:t>
            </a:r>
            <a:r>
              <a:rPr lang="ru-RU" sz="4000" dirty="0" smtClean="0">
                <a:solidFill>
                  <a:srgbClr val="FF0000"/>
                </a:solidFill>
              </a:rPr>
              <a:t>)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86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Минута чистописания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644008" y="1268760"/>
            <a:ext cx="3672408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itchFamily="2" charset="2"/>
              <a:buChar char="Ø"/>
            </a:pPr>
            <a:r>
              <a:rPr lang="ru-RU" sz="4000" b="1" dirty="0" smtClean="0"/>
              <a:t>Придумайте задание  для письма, опираясь на слово </a:t>
            </a:r>
            <a:r>
              <a:rPr lang="ru-RU" sz="6600" b="1" dirty="0" smtClean="0">
                <a:solidFill>
                  <a:srgbClr val="C00000"/>
                </a:solidFill>
              </a:rPr>
              <a:t>глагол.</a:t>
            </a:r>
            <a:endParaRPr lang="ru-RU" sz="6600" b="1" dirty="0">
              <a:solidFill>
                <a:srgbClr val="C00000"/>
              </a:solidFill>
            </a:endParaRPr>
          </a:p>
        </p:txBody>
      </p:sp>
      <p:grpSp>
        <p:nvGrpSpPr>
          <p:cNvPr id="38" name="Группа 37"/>
          <p:cNvGrpSpPr/>
          <p:nvPr/>
        </p:nvGrpSpPr>
        <p:grpSpPr>
          <a:xfrm>
            <a:off x="467544" y="1052736"/>
            <a:ext cx="4032448" cy="5328592"/>
            <a:chOff x="357158" y="0"/>
            <a:chExt cx="3714776" cy="5429288"/>
          </a:xfrm>
        </p:grpSpPr>
        <p:grpSp>
          <p:nvGrpSpPr>
            <p:cNvPr id="39" name="Группа 38"/>
            <p:cNvGrpSpPr/>
            <p:nvPr/>
          </p:nvGrpSpPr>
          <p:grpSpPr>
            <a:xfrm>
              <a:off x="357158" y="0"/>
              <a:ext cx="3714776" cy="5429288"/>
              <a:chOff x="2000232" y="1285860"/>
              <a:chExt cx="2255157" cy="3563594"/>
            </a:xfrm>
          </p:grpSpPr>
          <p:pic>
            <p:nvPicPr>
              <p:cNvPr id="41" name="Рисунок 40" descr="Princess3.png"/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2000232" y="1285860"/>
                <a:ext cx="2255157" cy="3563594"/>
              </a:xfrm>
              <a:prstGeom prst="rect">
                <a:avLst/>
              </a:prstGeom>
            </p:spPr>
          </p:pic>
          <p:grpSp>
            <p:nvGrpSpPr>
              <p:cNvPr id="42" name="Group 2"/>
              <p:cNvGrpSpPr>
                <a:grpSpLocks/>
              </p:cNvGrpSpPr>
              <p:nvPr/>
            </p:nvGrpSpPr>
            <p:grpSpPr bwMode="auto">
              <a:xfrm>
                <a:off x="2500298" y="3214686"/>
                <a:ext cx="1125525" cy="1071546"/>
                <a:chOff x="2614" y="8079"/>
                <a:chExt cx="6139" cy="5584"/>
              </a:xfrm>
            </p:grpSpPr>
            <p:sp>
              <p:nvSpPr>
                <p:cNvPr id="43" name="WordArt 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193" y="10969"/>
                  <a:ext cx="839" cy="1173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1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44" name="WordArt 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013" y="9264"/>
                  <a:ext cx="659" cy="1119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3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45" name="WordArt 5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855" y="9504"/>
                  <a:ext cx="746" cy="1015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5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46" name="WordArt 6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424" y="11681"/>
                  <a:ext cx="688" cy="1148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7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47" name="Line 7"/>
                <p:cNvSpPr>
                  <a:spLocks noChangeShapeType="1"/>
                </p:cNvSpPr>
                <p:nvPr/>
              </p:nvSpPr>
              <p:spPr bwMode="auto">
                <a:xfrm>
                  <a:off x="6193" y="9379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48" name="Line 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6013" y="9376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49" name="Line 9"/>
                <p:cNvSpPr>
                  <a:spLocks noChangeShapeType="1"/>
                </p:cNvSpPr>
                <p:nvPr/>
              </p:nvSpPr>
              <p:spPr bwMode="auto">
                <a:xfrm>
                  <a:off x="8145" y="9598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50" name="Line 10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965" y="9595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51" name="Line 11"/>
                <p:cNvSpPr>
                  <a:spLocks noChangeShapeType="1"/>
                </p:cNvSpPr>
                <p:nvPr/>
              </p:nvSpPr>
              <p:spPr bwMode="auto">
                <a:xfrm>
                  <a:off x="6586" y="11065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52" name="Line 1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6406" y="11062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53" name="Line 13"/>
                <p:cNvSpPr>
                  <a:spLocks noChangeShapeType="1"/>
                </p:cNvSpPr>
                <p:nvPr/>
              </p:nvSpPr>
              <p:spPr bwMode="auto">
                <a:xfrm>
                  <a:off x="7701" y="11719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54" name="Line 1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521" y="11716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55" name="Oval 15"/>
                <p:cNvSpPr>
                  <a:spLocks noChangeArrowheads="1"/>
                </p:cNvSpPr>
                <p:nvPr/>
              </p:nvSpPr>
              <p:spPr bwMode="auto">
                <a:xfrm>
                  <a:off x="4065" y="11781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56" name="Oval 16"/>
                <p:cNvSpPr>
                  <a:spLocks noChangeAspect="1" noChangeArrowheads="1"/>
                </p:cNvSpPr>
                <p:nvPr/>
              </p:nvSpPr>
              <p:spPr bwMode="auto">
                <a:xfrm>
                  <a:off x="4118" y="11831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57" name="AutoShape 17"/>
                <p:cNvCxnSpPr>
                  <a:cxnSpLocks noChangeShapeType="1"/>
                </p:cNvCxnSpPr>
                <p:nvPr/>
              </p:nvCxnSpPr>
              <p:spPr bwMode="auto">
                <a:xfrm flipV="1">
                  <a:off x="4981" y="12024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58" name="AutoShape 18"/>
                <p:cNvCxnSpPr>
                  <a:cxnSpLocks noChangeShapeType="1"/>
                </p:cNvCxnSpPr>
                <p:nvPr/>
              </p:nvCxnSpPr>
              <p:spPr bwMode="auto">
                <a:xfrm>
                  <a:off x="4981" y="12642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59" name="Oval 19"/>
                <p:cNvSpPr>
                  <a:spLocks noChangeArrowheads="1"/>
                </p:cNvSpPr>
                <p:nvPr/>
              </p:nvSpPr>
              <p:spPr bwMode="auto">
                <a:xfrm>
                  <a:off x="2614" y="10273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60" name="Oval 20"/>
                <p:cNvSpPr>
                  <a:spLocks noChangeAspect="1" noChangeArrowheads="1"/>
                </p:cNvSpPr>
                <p:nvPr/>
              </p:nvSpPr>
              <p:spPr bwMode="auto">
                <a:xfrm>
                  <a:off x="2667" y="10323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61" name="AutoShape 21"/>
                <p:cNvCxnSpPr>
                  <a:cxnSpLocks noChangeShapeType="1"/>
                </p:cNvCxnSpPr>
                <p:nvPr/>
              </p:nvCxnSpPr>
              <p:spPr bwMode="auto">
                <a:xfrm flipV="1">
                  <a:off x="3530" y="10516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62" name="AutoShape 22"/>
                <p:cNvCxnSpPr>
                  <a:cxnSpLocks noChangeShapeType="1"/>
                </p:cNvCxnSpPr>
                <p:nvPr/>
              </p:nvCxnSpPr>
              <p:spPr bwMode="auto">
                <a:xfrm>
                  <a:off x="3530" y="11134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63" name="Oval 23"/>
                <p:cNvSpPr>
                  <a:spLocks noChangeArrowheads="1"/>
                </p:cNvSpPr>
                <p:nvPr/>
              </p:nvSpPr>
              <p:spPr bwMode="auto">
                <a:xfrm>
                  <a:off x="4108" y="8480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64" name="Oval 24"/>
                <p:cNvSpPr>
                  <a:spLocks noChangeAspect="1" noChangeArrowheads="1"/>
                </p:cNvSpPr>
                <p:nvPr/>
              </p:nvSpPr>
              <p:spPr bwMode="auto">
                <a:xfrm>
                  <a:off x="4161" y="8530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65" name="AutoShape 25"/>
                <p:cNvCxnSpPr>
                  <a:cxnSpLocks noChangeShapeType="1"/>
                </p:cNvCxnSpPr>
                <p:nvPr/>
              </p:nvCxnSpPr>
              <p:spPr bwMode="auto">
                <a:xfrm flipV="1">
                  <a:off x="5024" y="8723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66" name="AutoShape 26"/>
                <p:cNvCxnSpPr>
                  <a:cxnSpLocks noChangeShapeType="1"/>
                </p:cNvCxnSpPr>
                <p:nvPr/>
              </p:nvCxnSpPr>
              <p:spPr bwMode="auto">
                <a:xfrm>
                  <a:off x="5024" y="9341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67" name="WordArt 27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765" y="8079"/>
                  <a:ext cx="746" cy="1015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8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68" name="Line 28"/>
                <p:cNvSpPr>
                  <a:spLocks noChangeShapeType="1"/>
                </p:cNvSpPr>
                <p:nvPr/>
              </p:nvSpPr>
              <p:spPr bwMode="auto">
                <a:xfrm>
                  <a:off x="7905" y="8203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69" name="Line 2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725" y="8200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</p:grpSp>
        <p:pic>
          <p:nvPicPr>
            <p:cNvPr id="40" name="Рисунок 39" descr="маска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208989">
              <a:off x="2113762" y="928915"/>
              <a:ext cx="298155" cy="14199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89367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dirty="0" smtClean="0"/>
              <a:t>Минута чистописания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57678" y="1132855"/>
            <a:ext cx="5256584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Незнакомка тоже придумала задание: </a:t>
            </a:r>
            <a:r>
              <a:rPr lang="ru-RU" sz="3200" b="1" dirty="0">
                <a:latin typeface="Times New Roman"/>
                <a:ea typeface="Times New Roman"/>
                <a:cs typeface="Times New Roman"/>
              </a:rPr>
              <a:t>это </a:t>
            </a:r>
            <a:r>
              <a:rPr lang="ru-RU" sz="3200" b="1" dirty="0" smtClean="0">
                <a:latin typeface="Times New Roman"/>
                <a:ea typeface="Times New Roman"/>
                <a:cs typeface="Times New Roman"/>
              </a:rPr>
              <a:t>буквосочетание </a:t>
            </a:r>
            <a:r>
              <a:rPr lang="ru-RU" sz="3200" b="1" dirty="0">
                <a:latin typeface="Times New Roman"/>
                <a:ea typeface="Times New Roman"/>
                <a:cs typeface="Times New Roman"/>
              </a:rPr>
              <a:t>должно быть </a:t>
            </a:r>
            <a:r>
              <a:rPr lang="ru-RU" sz="3200" b="1" dirty="0" smtClean="0">
                <a:latin typeface="Times New Roman"/>
                <a:ea typeface="Times New Roman"/>
                <a:cs typeface="Times New Roman"/>
              </a:rPr>
              <a:t>закрытым </a:t>
            </a:r>
            <a:r>
              <a:rPr lang="ru-RU" sz="3200" b="1" dirty="0">
                <a:latin typeface="Times New Roman"/>
                <a:ea typeface="Times New Roman"/>
                <a:cs typeface="Times New Roman"/>
              </a:rPr>
              <a:t>слогом и состоять из первой буквы алфавита и буквы, которая обозначает непарный звонкий парный твёрдый звук</a:t>
            </a:r>
            <a:r>
              <a:rPr lang="ru-RU" sz="3200" b="1" dirty="0" smtClean="0">
                <a:latin typeface="Times New Roman"/>
                <a:ea typeface="Times New Roman"/>
                <a:cs typeface="Times New Roman"/>
              </a:rPr>
              <a:t>.</a:t>
            </a:r>
          </a:p>
          <a:p>
            <a:pPr>
              <a:spcAft>
                <a:spcPts val="0"/>
              </a:spcAft>
            </a:pPr>
            <a:r>
              <a:rPr lang="ru-RU" sz="3200" b="1" i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-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ал</a:t>
            </a:r>
            <a:endParaRPr lang="ru-RU" sz="3200" b="1" i="1" dirty="0" smtClean="0">
              <a:solidFill>
                <a:srgbClr val="C00000"/>
              </a:solidFill>
              <a:latin typeface="Times New Roman"/>
              <a:ea typeface="Times New Roman"/>
              <a:cs typeface="Times New Roman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496462" y="1124744"/>
            <a:ext cx="2774260" cy="4536504"/>
            <a:chOff x="357158" y="0"/>
            <a:chExt cx="3714776" cy="5429288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357158" y="0"/>
              <a:ext cx="3714776" cy="5429288"/>
              <a:chOff x="2000232" y="1285860"/>
              <a:chExt cx="2255157" cy="3563594"/>
            </a:xfrm>
          </p:grpSpPr>
          <p:pic>
            <p:nvPicPr>
              <p:cNvPr id="10" name="Рисунок 9" descr="Princess3.png"/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2000232" y="1285860"/>
                <a:ext cx="2255157" cy="3563594"/>
              </a:xfrm>
              <a:prstGeom prst="rect">
                <a:avLst/>
              </a:prstGeom>
            </p:spPr>
          </p:pic>
          <p:grpSp>
            <p:nvGrpSpPr>
              <p:cNvPr id="11" name="Group 2"/>
              <p:cNvGrpSpPr>
                <a:grpSpLocks/>
              </p:cNvGrpSpPr>
              <p:nvPr/>
            </p:nvGrpSpPr>
            <p:grpSpPr bwMode="auto">
              <a:xfrm>
                <a:off x="2500298" y="3214686"/>
                <a:ext cx="1125525" cy="1071546"/>
                <a:chOff x="2614" y="8079"/>
                <a:chExt cx="6139" cy="5584"/>
              </a:xfrm>
            </p:grpSpPr>
            <p:sp>
              <p:nvSpPr>
                <p:cNvPr id="12" name="WordArt 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193" y="10969"/>
                  <a:ext cx="839" cy="1173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1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3" name="WordArt 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013" y="9264"/>
                  <a:ext cx="659" cy="1119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3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4" name="WordArt 5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855" y="9504"/>
                  <a:ext cx="746" cy="1015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5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5" name="WordArt 6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424" y="11681"/>
                  <a:ext cx="688" cy="1148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7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6" name="Line 7"/>
                <p:cNvSpPr>
                  <a:spLocks noChangeShapeType="1"/>
                </p:cNvSpPr>
                <p:nvPr/>
              </p:nvSpPr>
              <p:spPr bwMode="auto">
                <a:xfrm>
                  <a:off x="6193" y="9379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" name="Line 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6013" y="9376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" name="Line 9"/>
                <p:cNvSpPr>
                  <a:spLocks noChangeShapeType="1"/>
                </p:cNvSpPr>
                <p:nvPr/>
              </p:nvSpPr>
              <p:spPr bwMode="auto">
                <a:xfrm>
                  <a:off x="8145" y="9598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" name="Line 10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965" y="9595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" name="Line 11"/>
                <p:cNvSpPr>
                  <a:spLocks noChangeShapeType="1"/>
                </p:cNvSpPr>
                <p:nvPr/>
              </p:nvSpPr>
              <p:spPr bwMode="auto">
                <a:xfrm>
                  <a:off x="6586" y="11065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1" name="Line 1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6406" y="11062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2" name="Line 13"/>
                <p:cNvSpPr>
                  <a:spLocks noChangeShapeType="1"/>
                </p:cNvSpPr>
                <p:nvPr/>
              </p:nvSpPr>
              <p:spPr bwMode="auto">
                <a:xfrm>
                  <a:off x="7701" y="11719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3" name="Line 1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521" y="11716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4" name="Oval 15"/>
                <p:cNvSpPr>
                  <a:spLocks noChangeArrowheads="1"/>
                </p:cNvSpPr>
                <p:nvPr/>
              </p:nvSpPr>
              <p:spPr bwMode="auto">
                <a:xfrm>
                  <a:off x="4065" y="11781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5" name="Oval 16"/>
                <p:cNvSpPr>
                  <a:spLocks noChangeAspect="1" noChangeArrowheads="1"/>
                </p:cNvSpPr>
                <p:nvPr/>
              </p:nvSpPr>
              <p:spPr bwMode="auto">
                <a:xfrm>
                  <a:off x="4118" y="11831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26" name="AutoShape 17"/>
                <p:cNvCxnSpPr>
                  <a:cxnSpLocks noChangeShapeType="1"/>
                </p:cNvCxnSpPr>
                <p:nvPr/>
              </p:nvCxnSpPr>
              <p:spPr bwMode="auto">
                <a:xfrm flipV="1">
                  <a:off x="4981" y="12024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27" name="AutoShape 18"/>
                <p:cNvCxnSpPr>
                  <a:cxnSpLocks noChangeShapeType="1"/>
                </p:cNvCxnSpPr>
                <p:nvPr/>
              </p:nvCxnSpPr>
              <p:spPr bwMode="auto">
                <a:xfrm>
                  <a:off x="4981" y="12642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28" name="Oval 19"/>
                <p:cNvSpPr>
                  <a:spLocks noChangeArrowheads="1"/>
                </p:cNvSpPr>
                <p:nvPr/>
              </p:nvSpPr>
              <p:spPr bwMode="auto">
                <a:xfrm>
                  <a:off x="2614" y="10273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9" name="Oval 20"/>
                <p:cNvSpPr>
                  <a:spLocks noChangeAspect="1" noChangeArrowheads="1"/>
                </p:cNvSpPr>
                <p:nvPr/>
              </p:nvSpPr>
              <p:spPr bwMode="auto">
                <a:xfrm>
                  <a:off x="2667" y="10323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30" name="AutoShape 21"/>
                <p:cNvCxnSpPr>
                  <a:cxnSpLocks noChangeShapeType="1"/>
                </p:cNvCxnSpPr>
                <p:nvPr/>
              </p:nvCxnSpPr>
              <p:spPr bwMode="auto">
                <a:xfrm flipV="1">
                  <a:off x="3530" y="10516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31" name="AutoShape 22"/>
                <p:cNvCxnSpPr>
                  <a:cxnSpLocks noChangeShapeType="1"/>
                </p:cNvCxnSpPr>
                <p:nvPr/>
              </p:nvCxnSpPr>
              <p:spPr bwMode="auto">
                <a:xfrm>
                  <a:off x="3530" y="11134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32" name="Oval 23"/>
                <p:cNvSpPr>
                  <a:spLocks noChangeArrowheads="1"/>
                </p:cNvSpPr>
                <p:nvPr/>
              </p:nvSpPr>
              <p:spPr bwMode="auto">
                <a:xfrm>
                  <a:off x="4108" y="8480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3" name="Oval 24"/>
                <p:cNvSpPr>
                  <a:spLocks noChangeAspect="1" noChangeArrowheads="1"/>
                </p:cNvSpPr>
                <p:nvPr/>
              </p:nvSpPr>
              <p:spPr bwMode="auto">
                <a:xfrm>
                  <a:off x="4161" y="8530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34" name="AutoShape 25"/>
                <p:cNvCxnSpPr>
                  <a:cxnSpLocks noChangeShapeType="1"/>
                </p:cNvCxnSpPr>
                <p:nvPr/>
              </p:nvCxnSpPr>
              <p:spPr bwMode="auto">
                <a:xfrm flipV="1">
                  <a:off x="5024" y="8723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35" name="AutoShape 26"/>
                <p:cNvCxnSpPr>
                  <a:cxnSpLocks noChangeShapeType="1"/>
                </p:cNvCxnSpPr>
                <p:nvPr/>
              </p:nvCxnSpPr>
              <p:spPr bwMode="auto">
                <a:xfrm>
                  <a:off x="5024" y="9341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36" name="WordArt 27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765" y="8079"/>
                  <a:ext cx="746" cy="1015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8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37" name="Line 28"/>
                <p:cNvSpPr>
                  <a:spLocks noChangeShapeType="1"/>
                </p:cNvSpPr>
                <p:nvPr/>
              </p:nvSpPr>
              <p:spPr bwMode="auto">
                <a:xfrm>
                  <a:off x="7905" y="8203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8" name="Line 2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725" y="8200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</p:grpSp>
        <p:pic>
          <p:nvPicPr>
            <p:cNvPr id="9" name="Рисунок 8" descr="маска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208989">
              <a:off x="2135954" y="899023"/>
              <a:ext cx="341911" cy="16283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085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9"/>
          </a:xfrm>
        </p:spPr>
        <p:txBody>
          <a:bodyPr/>
          <a:lstStyle/>
          <a:p>
            <a:r>
              <a:rPr lang="ru-RU" b="1" dirty="0" smtClean="0"/>
              <a:t>Что мы знаем о глаголе?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052737"/>
            <a:ext cx="403244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Глагол является…. </a:t>
            </a:r>
          </a:p>
          <a:p>
            <a:pPr algn="ctr"/>
            <a:r>
              <a:rPr lang="ru-RU" sz="3600" b="1" dirty="0" smtClean="0"/>
              <a:t>Обозначает….</a:t>
            </a:r>
          </a:p>
          <a:p>
            <a:pPr algn="ctr"/>
            <a:r>
              <a:rPr lang="ru-RU" sz="3600" b="1" dirty="0" smtClean="0"/>
              <a:t>Отвечает….</a:t>
            </a:r>
          </a:p>
          <a:p>
            <a:pPr algn="ctr"/>
            <a:r>
              <a:rPr lang="ru-RU" sz="3600" b="1" dirty="0" smtClean="0"/>
              <a:t>Изменяется в настоящем  и будущем времени….</a:t>
            </a:r>
          </a:p>
          <a:p>
            <a:pPr algn="ctr"/>
            <a:r>
              <a:rPr lang="ru-RU" sz="3600" b="1" dirty="0" smtClean="0"/>
              <a:t>В прошедшем…..</a:t>
            </a:r>
          </a:p>
          <a:p>
            <a:pPr algn="ctr"/>
            <a:r>
              <a:rPr lang="ru-RU" sz="3600" b="1" dirty="0" smtClean="0"/>
              <a:t>В предложении  является……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137922" y="1057503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ч</a:t>
            </a:r>
            <a:r>
              <a:rPr lang="ru-RU" sz="3200" b="1" dirty="0" smtClean="0">
                <a:solidFill>
                  <a:srgbClr val="C00000"/>
                </a:solidFill>
              </a:rPr>
              <a:t>астью речи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33951" y="1643991"/>
            <a:ext cx="36609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д</a:t>
            </a:r>
            <a:r>
              <a:rPr lang="ru-RU" sz="3200" b="1" dirty="0" smtClean="0">
                <a:solidFill>
                  <a:srgbClr val="C00000"/>
                </a:solidFill>
              </a:rPr>
              <a:t>ействие предмета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3363" y="2262740"/>
            <a:ext cx="40532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     что делать? 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     что сделать?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40694" y="3933056"/>
            <a:ext cx="36182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п</a:t>
            </a:r>
            <a:r>
              <a:rPr lang="ru-RU" sz="3200" b="1" dirty="0" smtClean="0">
                <a:solidFill>
                  <a:srgbClr val="C00000"/>
                </a:solidFill>
              </a:rPr>
              <a:t>о лицам и числам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67502" y="4760935"/>
            <a:ext cx="36642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3200" b="1" dirty="0" smtClean="0">
                <a:solidFill>
                  <a:srgbClr val="C00000"/>
                </a:solidFill>
              </a:rPr>
              <a:t>по числам и родам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67502" y="5383184"/>
            <a:ext cx="332636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г</a:t>
            </a:r>
            <a:r>
              <a:rPr lang="ru-RU" sz="3200" b="1" dirty="0" smtClean="0">
                <a:solidFill>
                  <a:srgbClr val="C00000"/>
                </a:solidFill>
              </a:rPr>
              <a:t>лавным членом-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сказуемым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37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Игра </a:t>
            </a:r>
            <a:r>
              <a:rPr lang="ru-RU" b="1" dirty="0"/>
              <a:t>« Общее, лишнее»</a:t>
            </a:r>
            <a:br>
              <a:rPr lang="ru-RU" b="1" dirty="0"/>
            </a:br>
            <a:r>
              <a:rPr lang="ru-RU" dirty="0" smtClean="0">
                <a:latin typeface="Times New Roman"/>
                <a:ea typeface="Times New Roman"/>
                <a:cs typeface="Times New Roman"/>
              </a:rPr>
              <a:t>Свет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, светильник, светить.</a:t>
            </a:r>
            <a:r>
              <a:rPr lang="ru-RU" sz="4000" dirty="0">
                <a:ea typeface="Times New Roman"/>
                <a:cs typeface="Times New Roman"/>
              </a:rPr>
              <a:t/>
            </a:r>
            <a:br>
              <a:rPr lang="ru-RU" sz="4000" dirty="0">
                <a:ea typeface="Times New Roman"/>
                <a:cs typeface="Times New Roman"/>
              </a:rPr>
            </a:br>
            <a:r>
              <a:rPr lang="ru-RU" dirty="0">
                <a:latin typeface="Times New Roman"/>
                <a:ea typeface="Times New Roman"/>
                <a:cs typeface="Times New Roman"/>
              </a:rPr>
              <a:t>Мыло, мыльница, мылить.</a:t>
            </a:r>
            <a:r>
              <a:rPr lang="ru-RU" sz="4000" dirty="0">
                <a:ea typeface="Times New Roman"/>
                <a:cs typeface="Times New Roman"/>
              </a:rPr>
              <a:t/>
            </a:r>
            <a:br>
              <a:rPr lang="ru-RU" sz="4000" dirty="0">
                <a:ea typeface="Times New Roman"/>
                <a:cs typeface="Times New Roman"/>
              </a:rPr>
            </a:br>
            <a:r>
              <a:rPr lang="ru-RU" dirty="0">
                <a:latin typeface="Times New Roman"/>
                <a:ea typeface="Times New Roman"/>
                <a:cs typeface="Times New Roman"/>
              </a:rPr>
              <a:t>Свист, свистулька, свистеть.</a:t>
            </a:r>
            <a:endParaRPr lang="ru-RU" sz="4000" dirty="0">
              <a:ea typeface="Times New Roman"/>
              <a:cs typeface="Times New Roman"/>
            </a:endParaRPr>
          </a:p>
        </p:txBody>
      </p:sp>
      <p:pic>
        <p:nvPicPr>
          <p:cNvPr id="1026" name="Picture 2" descr="&amp;kcy;&amp;acy;&amp;rcy;&amp;tcy;&amp;icy;&amp;ncy;&amp;kcy;&amp;icy; &amp;icy; &amp;acy;&amp;ncy;&amp;icy;&amp;mcy;&amp;acy;&amp;tscy;&amp;icy;&amp;icy;. - &amp;Scy;&amp;acy;&amp;mcy;&amp;ocy;&amp;iecy; &amp;icy;&amp;ncy;&amp;tcy;&amp;iecy;&amp;rcy;&amp;iecy;&amp;scy;&amp;ncy;&amp;ocy;&amp;iecy; &amp;vcy; &amp;bcy;&amp;lcy;&amp;ocy;&amp;gcy;&amp;acy;&amp;kh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206749"/>
            <a:ext cx="2736304" cy="2664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7" y="3200160"/>
            <a:ext cx="5472609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dirty="0">
                <a:latin typeface="Times New Roman"/>
                <a:ea typeface="Times New Roman"/>
                <a:cs typeface="Times New Roman"/>
              </a:rPr>
              <a:t>- К какой части речи  относятся «лишние слова»? Как называются такие глаголы?</a:t>
            </a:r>
            <a:endParaRPr lang="ru-RU" sz="2800" b="1" dirty="0"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4000" b="1" dirty="0" smtClean="0">
                <a:latin typeface="Times New Roman"/>
                <a:ea typeface="Times New Roman"/>
                <a:cs typeface="Times New Roman"/>
              </a:rPr>
              <a:t>- ЗНАЮ…..</a:t>
            </a:r>
          </a:p>
          <a:p>
            <a:pPr>
              <a:spcAft>
                <a:spcPts val="0"/>
              </a:spcAft>
            </a:pPr>
            <a:r>
              <a:rPr lang="ru-RU" sz="4000" b="1" dirty="0" smtClean="0">
                <a:latin typeface="Times New Roman"/>
                <a:ea typeface="Times New Roman"/>
                <a:cs typeface="Times New Roman"/>
              </a:rPr>
              <a:t>- ХОЧУ УЗНАТЬ…..</a:t>
            </a:r>
            <a:endParaRPr lang="ru-RU" sz="4000" b="1" dirty="0">
              <a:latin typeface="Times New Roman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38331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Тема: « Неопределённая форма глагола»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700808"/>
            <a:ext cx="78123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(инфинитив, начальная форма глагола)</a:t>
            </a:r>
          </a:p>
          <a:p>
            <a:r>
              <a:rPr lang="ru-RU" sz="2800" b="1" dirty="0" smtClean="0"/>
              <a:t>Цели:</a:t>
            </a:r>
          </a:p>
          <a:p>
            <a:r>
              <a:rPr lang="ru-RU" sz="2800" b="1" dirty="0" smtClean="0"/>
              <a:t>-уточнить представление о глаголах неопределенной формы;</a:t>
            </a:r>
          </a:p>
          <a:p>
            <a:r>
              <a:rPr lang="ru-RU" sz="2800" b="1" dirty="0" smtClean="0"/>
              <a:t>-научиться задавать вопросы и выделять их среди других слов.</a:t>
            </a:r>
            <a:endParaRPr lang="ru-RU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4088482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ybook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mybook</Template>
  <TotalTime>445</TotalTime>
  <Words>594</Words>
  <Application>Microsoft Office PowerPoint</Application>
  <PresentationFormat>Экран (4:3)</PresentationFormat>
  <Paragraphs>159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mybook</vt:lpstr>
      <vt:lpstr>Презентация PowerPoint</vt:lpstr>
      <vt:lpstr>Презентация PowerPoint</vt:lpstr>
      <vt:lpstr>    На уроке – гостья!</vt:lpstr>
      <vt:lpstr>Презентация PowerPoint</vt:lpstr>
      <vt:lpstr>Минута чистописания</vt:lpstr>
      <vt:lpstr>Минута чистописания</vt:lpstr>
      <vt:lpstr>Что мы знаем о глаголе?</vt:lpstr>
      <vt:lpstr>   Игра « Общее, лишнее» Свет, светильник, светить. Мыло, мыльница, мылить. Свист, свистулька, свистеть.</vt:lpstr>
      <vt:lpstr>Тема: « Неопределённая форма глагола»</vt:lpstr>
      <vt:lpstr>Работа в парах</vt:lpstr>
      <vt:lpstr>Отвечают на вопросы Что делать? Что сделать?</vt:lpstr>
      <vt:lpstr>Физ.минута</vt:lpstr>
      <vt:lpstr>Упр. 149</vt:lpstr>
      <vt:lpstr>Презентация PowerPoint</vt:lpstr>
      <vt:lpstr>Запомни!</vt:lpstr>
      <vt:lpstr>Игра «Путаница»  Проверь себя!</vt:lpstr>
      <vt:lpstr>Подведём итог! -Какую тему изучили на уроке?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Alex</cp:lastModifiedBy>
  <cp:revision>48</cp:revision>
  <dcterms:created xsi:type="dcterms:W3CDTF">2015-02-21T17:34:42Z</dcterms:created>
  <dcterms:modified xsi:type="dcterms:W3CDTF">2016-04-07T13:07:57Z</dcterms:modified>
</cp:coreProperties>
</file>