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2D8B-BADD-42C1-A825-DE17C0DEC281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565921"/>
            <a:ext cx="200023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A2D8B-BADD-42C1-A825-DE17C0DEC281}" type="datetimeFigureOut">
              <a:rPr lang="ru-RU" smtClean="0"/>
              <a:pPr/>
              <a:t>14.11.2020</a:t>
            </a:fld>
            <a:r>
              <a:rPr lang="ru-RU" dirty="0" smtClean="0"/>
              <a:t> Пасечник Е.А.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294FC-71FC-4988-B286-4939F87E2C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14282" y="214290"/>
            <a:ext cx="8786874" cy="6429420"/>
          </a:xfrm>
          <a:prstGeom prst="round2Diag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28000">
                <a:schemeClr val="accent3">
                  <a:tint val="15000"/>
                  <a:satMod val="350000"/>
                  <a:alpha val="51000"/>
                </a:schemeClr>
              </a:gs>
              <a:gs pos="28000">
                <a:schemeClr val="accent3">
                  <a:tint val="15000"/>
                  <a:satMod val="350000"/>
                  <a:alpha val="51000"/>
                </a:schemeClr>
              </a:gs>
              <a:gs pos="28000">
                <a:schemeClr val="accent3">
                  <a:tint val="15000"/>
                  <a:satMod val="350000"/>
                  <a:alpha val="51000"/>
                </a:schemeClr>
              </a:gs>
              <a:gs pos="28000">
                <a:schemeClr val="accent3">
                  <a:tint val="15000"/>
                  <a:satMod val="350000"/>
                  <a:alpha val="51000"/>
                </a:schemeClr>
              </a:gs>
              <a:gs pos="35000">
                <a:schemeClr val="accent3">
                  <a:tint val="15000"/>
                  <a:satMod val="350000"/>
                  <a:alpha val="71000"/>
                </a:schemeClr>
              </a:gs>
              <a:gs pos="28000">
                <a:schemeClr val="accent3">
                  <a:tint val="15000"/>
                  <a:satMod val="350000"/>
                  <a:alpha val="51000"/>
                </a:schemeClr>
              </a:gs>
              <a:gs pos="22000">
                <a:schemeClr val="accent3">
                  <a:tint val="15000"/>
                  <a:satMod val="350000"/>
                  <a:alpha val="51000"/>
                </a:schemeClr>
              </a:gs>
              <a:gs pos="80000">
                <a:schemeClr val="accent3">
                  <a:tint val="15000"/>
                  <a:satMod val="350000"/>
                  <a:alpha val="61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76200"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phoca_thumb_l_music-40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184522">
            <a:off x="8254693" y="125998"/>
            <a:ext cx="857224" cy="1089691"/>
          </a:xfrm>
          <a:prstGeom prst="rect">
            <a:avLst/>
          </a:prstGeom>
        </p:spPr>
      </p:pic>
      <p:pic>
        <p:nvPicPr>
          <p:cNvPr id="10" name="Рисунок 9" descr="1020339-664627dc0020edff.jpg"/>
          <p:cNvPicPr>
            <a:picLocks noChangeAspect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640971">
            <a:off x="107063" y="5551282"/>
            <a:ext cx="2214578" cy="13621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7895"/>
            <a:ext cx="7772400" cy="2736303"/>
          </a:xfrm>
        </p:spPr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Воздействие современной музыки на формирование личности подростков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860032" y="2887682"/>
            <a:ext cx="40324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Назирова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Севиндж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Назимовна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обучающаяся 11-А класса</a:t>
            </a: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бюджетного </a:t>
            </a: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общеобразовательного учреждения</a:t>
            </a: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«СШ №40»</a:t>
            </a:r>
          </a:p>
          <a:p>
            <a:pPr algn="l">
              <a:spcBef>
                <a:spcPts val="0"/>
              </a:spcBef>
              <a:buFontTx/>
              <a:buNone/>
            </a:pPr>
            <a:endParaRPr lang="ru-RU" alt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Мехоношина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Юлия Николаевна,</a:t>
            </a: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музыки</a:t>
            </a: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бюджетного</a:t>
            </a: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общеобразовательного учреждения</a:t>
            </a:r>
          </a:p>
          <a:p>
            <a:pPr algn="l">
              <a:spcBef>
                <a:spcPts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«СШ №40»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332656"/>
            <a:ext cx="4788024" cy="32129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151" y="332656"/>
            <a:ext cx="5007849" cy="32129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3511243"/>
            <a:ext cx="4932040" cy="32205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2424" y="3532200"/>
            <a:ext cx="4851576" cy="3178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9712" y="1675037"/>
            <a:ext cx="5562872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620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923" y="548680"/>
            <a:ext cx="8507288" cy="129614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«Музыкальный портрет» подростка </a:t>
            </a:r>
            <a:b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 учётом его увлечения определённым </a:t>
            </a:r>
            <a:b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стилем музыки.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152" y="2204864"/>
            <a:ext cx="7944635" cy="3960439"/>
          </a:xfrm>
        </p:spPr>
        <p:txBody>
          <a:bodyPr>
            <a:normAutofit fontScale="85000" lnSpcReduction="20000"/>
          </a:bodyPr>
          <a:lstStyle/>
          <a:p>
            <a:pPr algn="just">
              <a:defRPr/>
            </a:pPr>
            <a:r>
              <a:rPr lang="ru-RU" sz="2600" b="1" dirty="0"/>
              <a:t>Поп-музыка</a:t>
            </a:r>
            <a:r>
              <a:rPr lang="ru-RU" sz="2600" dirty="0"/>
              <a:t>. Человек который слушает, поп-музыку скорее всего честный человек и экстраверт, обладающий высокой самооценкой, трудолюбием, раскрепощённые, с часто меняющимися интересами.</a:t>
            </a:r>
          </a:p>
          <a:p>
            <a:pPr algn="just">
              <a:defRPr/>
            </a:pPr>
            <a:r>
              <a:rPr lang="ru-RU" sz="2600" b="1" dirty="0"/>
              <a:t>Рок.</a:t>
            </a:r>
            <a:r>
              <a:rPr lang="ru-RU" sz="2600" dirty="0"/>
              <a:t> Ошибочным будет мнение о том, что если человек увлекается тяжёлым металлом и рок-музыкой, будут иметь агрессивный имидж, наоборот — это довольно мягкие люди.</a:t>
            </a:r>
          </a:p>
          <a:p>
            <a:pPr algn="just">
              <a:defRPr/>
            </a:pPr>
            <a:r>
              <a:rPr lang="ru-RU" sz="2600" b="1" dirty="0"/>
              <a:t>Блюз и джаз</a:t>
            </a:r>
            <a:r>
              <a:rPr lang="ru-RU" sz="2600" dirty="0"/>
              <a:t>. Поскольку блюз и джаз это довольно-таки свободные стили, любители этих стилей отличаются непринуждённостью в общении, развиты интеллектуально. </a:t>
            </a:r>
          </a:p>
          <a:p>
            <a:pPr algn="just">
              <a:defRPr/>
            </a:pPr>
            <a:r>
              <a:rPr lang="ru-RU" sz="2600" b="1" dirty="0"/>
              <a:t>Танцевальная музыка. </a:t>
            </a:r>
            <a:r>
              <a:rPr lang="ru-RU" sz="2600" dirty="0"/>
              <a:t>Очень самоуверенные и коммуникабельные, те кому нравятся быстрые ритмы танцевальной музыки.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77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9744" y="1988840"/>
            <a:ext cx="7776864" cy="4525963"/>
          </a:xfrm>
        </p:spPr>
        <p:txBody>
          <a:bodyPr>
            <a:normAutofit fontScale="70000" lnSpcReduction="20000"/>
          </a:bodyPr>
          <a:lstStyle/>
          <a:p>
            <a:pPr algn="just">
              <a:defRPr/>
            </a:pPr>
            <a:r>
              <a:rPr lang="ru-RU" b="1" dirty="0"/>
              <a:t>Хип-хоп и рэп</a:t>
            </a:r>
            <a:r>
              <a:rPr lang="ru-RU" dirty="0"/>
              <a:t>. Развитию коммуникабельных навыков, </a:t>
            </a:r>
            <a:r>
              <a:rPr lang="ru-RU" dirty="0" smtClean="0"/>
              <a:t>высокой самооценки </a:t>
            </a:r>
            <a:r>
              <a:rPr lang="ru-RU" dirty="0"/>
              <a:t>добиваются те, кто любит слушать хип-хоп и рэп.  Несмотря </a:t>
            </a:r>
            <a:r>
              <a:rPr lang="ru-RU" dirty="0" smtClean="0"/>
              <a:t>на </a:t>
            </a:r>
            <a:r>
              <a:rPr lang="ru-RU" dirty="0"/>
              <a:t>существующий стереотип, что ценители данных направлений </a:t>
            </a:r>
            <a:r>
              <a:rPr lang="ru-RU" dirty="0" smtClean="0"/>
              <a:t>— это </a:t>
            </a:r>
            <a:r>
              <a:rPr lang="ru-RU" dirty="0"/>
              <a:t>жестокие и агрессивные люди. </a:t>
            </a:r>
          </a:p>
          <a:p>
            <a:pPr algn="just">
              <a:defRPr/>
            </a:pPr>
            <a:r>
              <a:rPr lang="ru-RU" b="1" dirty="0"/>
              <a:t>Классическая музыка. </a:t>
            </a:r>
            <a:r>
              <a:rPr lang="ru-RU" dirty="0"/>
              <a:t>Ценители этой музыки </a:t>
            </a:r>
            <a:r>
              <a:rPr lang="ru-RU" dirty="0" smtClean="0"/>
              <a:t>часто замкнуты</a:t>
            </a:r>
            <a:r>
              <a:rPr lang="ru-RU" dirty="0"/>
              <a:t>, однако находятся в гармонии с окружающим </a:t>
            </a:r>
            <a:r>
              <a:rPr lang="ru-RU" dirty="0" smtClean="0"/>
              <a:t>миром и </a:t>
            </a:r>
            <a:r>
              <a:rPr lang="ru-RU" dirty="0"/>
              <a:t>собой. Имеют адекватную самооценку, сами </a:t>
            </a:r>
            <a:r>
              <a:rPr lang="ru-RU" dirty="0" smtClean="0"/>
              <a:t>очень творческие </a:t>
            </a:r>
            <a:r>
              <a:rPr lang="ru-RU" dirty="0"/>
              <a:t>натуры с тихим характером и высокой самооценкой. </a:t>
            </a:r>
          </a:p>
          <a:p>
            <a:pPr algn="just">
              <a:defRPr/>
            </a:pPr>
            <a:r>
              <a:rPr lang="ru-RU" b="1" dirty="0"/>
              <a:t>Рок </a:t>
            </a:r>
            <a:r>
              <a:rPr lang="ru-RU" dirty="0"/>
              <a:t>и </a:t>
            </a:r>
            <a:r>
              <a:rPr lang="ru-RU" b="1" dirty="0"/>
              <a:t>тяжелый металл. </a:t>
            </a:r>
            <a:r>
              <a:rPr lang="ru-RU" dirty="0"/>
              <a:t>Стоит отметить, что </a:t>
            </a:r>
            <a:r>
              <a:rPr lang="ru-RU" dirty="0" smtClean="0"/>
              <a:t>ценители </a:t>
            </a:r>
            <a:r>
              <a:rPr lang="ru-RU" dirty="0"/>
              <a:t>данного стиля могут иметь низкую самооценку</a:t>
            </a:r>
            <a:r>
              <a:rPr lang="ru-RU" dirty="0" smtClean="0"/>
              <a:t>. Такие </a:t>
            </a:r>
            <a:r>
              <a:rPr lang="ru-RU" dirty="0"/>
              <a:t>подростки, как правило не очень трудолюбивы, </a:t>
            </a:r>
            <a:r>
              <a:rPr lang="ru-RU" dirty="0" smtClean="0"/>
              <a:t>но </a:t>
            </a:r>
            <a:r>
              <a:rPr lang="ru-RU" dirty="0"/>
              <a:t>творческие. Они не любят общение, но их можно отнести к </a:t>
            </a:r>
            <a:r>
              <a:rPr lang="ru-RU" dirty="0" smtClean="0"/>
              <a:t>чувствительным </a:t>
            </a:r>
            <a:r>
              <a:rPr lang="ru-RU" dirty="0"/>
              <a:t>натурам.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9320" y="460158"/>
            <a:ext cx="8507288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«Музыкальный портрет» подростка </a:t>
            </a:r>
            <a:b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 учётом его увлечения определённым </a:t>
            </a:r>
            <a:b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стилем музыки.</a:t>
            </a:r>
          </a:p>
        </p:txBody>
      </p:sp>
    </p:spTree>
    <p:extLst>
      <p:ext uri="{BB962C8B-B14F-4D97-AF65-F5344CB8AC3E}">
        <p14:creationId xmlns:p14="http://schemas.microsoft.com/office/powerpoint/2010/main" val="334762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Заключение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4824536"/>
          </a:xfrm>
        </p:spPr>
        <p:txBody>
          <a:bodyPr>
            <a:normAutofit fontScale="70000" lnSpcReduction="20000"/>
          </a:bodyPr>
          <a:lstStyle/>
          <a:p>
            <a:pPr algn="just">
              <a:defRPr/>
            </a:pPr>
            <a:r>
              <a:rPr lang="ru-RU" dirty="0">
                <a:cs typeface="Times New Roman" panose="02020603050405020304" pitchFamily="18" charset="0"/>
              </a:rPr>
              <a:t>Существует много источников, различных авторов, в которых они раскрывают воздействие современной музыки на формирование личности подростка.</a:t>
            </a:r>
          </a:p>
          <a:p>
            <a:pPr algn="just">
              <a:defRPr/>
            </a:pPr>
            <a:r>
              <a:rPr lang="ru-RU" dirty="0">
                <a:cs typeface="Times New Roman" panose="02020603050405020304" pitchFamily="18" charset="0"/>
              </a:rPr>
              <a:t>Наиболее предпочтительными для подростков являются разновидности поп, рок музыки и рэп. Вся эта музыка не всегда положительно воздействует на подростка.</a:t>
            </a:r>
          </a:p>
          <a:p>
            <a:pPr algn="just">
              <a:defRPr/>
            </a:pPr>
            <a:r>
              <a:rPr lang="ru-RU" dirty="0">
                <a:cs typeface="Times New Roman" panose="02020603050405020304" pitchFamily="18" charset="0"/>
              </a:rPr>
              <a:t>По результатам анкетирования можно сделать вывод, что подростки любят слушать музыку разных направлений, это отвечает их </a:t>
            </a:r>
            <a:r>
              <a:rPr lang="ru-RU" dirty="0" smtClean="0">
                <a:cs typeface="Times New Roman" panose="02020603050405020304" pitchFamily="18" charset="0"/>
              </a:rPr>
              <a:t>сегодняшним </a:t>
            </a:r>
            <a:r>
              <a:rPr lang="ru-RU" dirty="0">
                <a:cs typeface="Times New Roman" panose="02020603050405020304" pitchFamily="18" charset="0"/>
              </a:rPr>
              <a:t>взглядам на жизнь, увлечениям, частой смене </a:t>
            </a:r>
            <a:r>
              <a:rPr lang="ru-RU" dirty="0" smtClean="0">
                <a:cs typeface="Times New Roman" panose="02020603050405020304" pitchFamily="18" charset="0"/>
              </a:rPr>
              <a:t>настроения</a:t>
            </a:r>
            <a:r>
              <a:rPr lang="ru-RU" dirty="0">
                <a:cs typeface="Times New Roman" panose="02020603050405020304" pitchFamily="18" charset="0"/>
              </a:rPr>
              <a:t>, проявление интереса к появлению новых </a:t>
            </a:r>
            <a:r>
              <a:rPr lang="ru-RU" dirty="0" smtClean="0">
                <a:cs typeface="Times New Roman" panose="02020603050405020304" pitchFamily="18" charset="0"/>
              </a:rPr>
              <a:t>исполнителей </a:t>
            </a:r>
            <a:r>
              <a:rPr lang="ru-RU" dirty="0">
                <a:cs typeface="Times New Roman" panose="02020603050405020304" pitchFamily="18" charset="0"/>
              </a:rPr>
              <a:t>и песен.</a:t>
            </a:r>
          </a:p>
          <a:p>
            <a:pPr algn="just">
              <a:defRPr/>
            </a:pPr>
            <a:r>
              <a:rPr lang="ru-RU" dirty="0">
                <a:cs typeface="Times New Roman" panose="02020603050405020304" pitchFamily="18" charset="0"/>
              </a:rPr>
              <a:t>Из приведённых примеров и опытов, мы видим, </a:t>
            </a:r>
            <a:r>
              <a:rPr lang="ru-RU" dirty="0" smtClean="0">
                <a:cs typeface="Times New Roman" panose="02020603050405020304" pitchFamily="18" charset="0"/>
              </a:rPr>
              <a:t>что </a:t>
            </a:r>
            <a:r>
              <a:rPr lang="ru-RU" dirty="0">
                <a:cs typeface="Times New Roman" panose="02020603050405020304" pitchFamily="18" charset="0"/>
              </a:rPr>
              <a:t>музыка непосредственно влияет на человека, на </a:t>
            </a:r>
            <a:r>
              <a:rPr lang="ru-RU" dirty="0" smtClean="0">
                <a:cs typeface="Times New Roman" panose="02020603050405020304" pitchFamily="18" charset="0"/>
              </a:rPr>
              <a:t>его эмоциональное</a:t>
            </a:r>
            <a:r>
              <a:rPr lang="ru-RU" dirty="0">
                <a:cs typeface="Times New Roman" panose="02020603050405020304" pitchFamily="18" charset="0"/>
              </a:rPr>
              <a:t>, душевное состояние, и более того</a:t>
            </a:r>
            <a:r>
              <a:rPr lang="ru-RU" dirty="0" smtClean="0">
                <a:cs typeface="Times New Roman" panose="02020603050405020304" pitchFamily="18" charset="0"/>
              </a:rPr>
              <a:t>, даже </a:t>
            </a:r>
            <a:r>
              <a:rPr lang="ru-RU" dirty="0">
                <a:cs typeface="Times New Roman" panose="02020603050405020304" pitchFamily="18" charset="0"/>
              </a:rPr>
              <a:t>на его здоровье. Она поднимает силу духа</a:t>
            </a:r>
            <a:r>
              <a:rPr lang="ru-RU" dirty="0" smtClean="0">
                <a:cs typeface="Times New Roman" panose="02020603050405020304" pitchFamily="18" charset="0"/>
              </a:rPr>
              <a:t>. Музыка </a:t>
            </a:r>
            <a:r>
              <a:rPr lang="ru-RU" dirty="0">
                <a:cs typeface="Times New Roman" panose="02020603050405020304" pitchFamily="18" charset="0"/>
              </a:rPr>
              <a:t>способна вдохновить на творчество</a:t>
            </a:r>
            <a:r>
              <a:rPr lang="ru-RU" dirty="0" smtClean="0">
                <a:cs typeface="Times New Roman" panose="02020603050405020304" pitchFamily="18" charset="0"/>
              </a:rPr>
              <a:t>. Музыка </a:t>
            </a:r>
            <a:r>
              <a:rPr lang="ru-RU" dirty="0">
                <a:cs typeface="Times New Roman" panose="02020603050405020304" pitchFamily="18" charset="0"/>
              </a:rPr>
              <a:t>помогает понять глубокий смысл жизни.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17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FontTx/>
              <a:buNone/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Человек, одарённый душевно </a:t>
            </a:r>
          </a:p>
          <a:p>
            <a:pPr marL="0" indent="0" algn="ctr">
              <a:buFontTx/>
              <a:buNone/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понимающий значение музыки </a:t>
            </a:r>
          </a:p>
          <a:p>
            <a:pPr marL="0" indent="0" algn="ctr">
              <a:buFontTx/>
              <a:buNone/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нашей жизни, поистине счастлив. </a:t>
            </a:r>
          </a:p>
          <a:p>
            <a:pPr marL="0" indent="0" algn="ctr">
              <a:buFontTx/>
              <a:buNone/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поняли, как много значит музыка для подростка, и как она влияет на различные аспекты его жизни. </a:t>
            </a:r>
          </a:p>
          <a:p>
            <a:pPr marL="0" indent="0" algn="ctr">
              <a:buFontTx/>
              <a:buNone/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Учитывая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все обстоятельства, </a:t>
            </a:r>
          </a:p>
          <a:p>
            <a:pPr marL="0" indent="0" algn="ctr">
              <a:buFontTx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можно сказать </a:t>
            </a:r>
          </a:p>
          <a:p>
            <a:pPr marL="0" indent="0" algn="ctr">
              <a:buFontTx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следующее - слушайте себя </a:t>
            </a:r>
          </a:p>
          <a:p>
            <a:pPr marL="0" indent="0" algn="ctr">
              <a:buFontTx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 учитесь жить </a:t>
            </a:r>
          </a:p>
          <a:p>
            <a:pPr marL="0" indent="0" algn="ctr">
              <a:buFontTx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в гармонии </a:t>
            </a:r>
          </a:p>
          <a:p>
            <a:pPr marL="0" indent="0" algn="ctr">
              <a:buFontTx/>
              <a:buNone/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 собой!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45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3832" y="-171400"/>
            <a:ext cx="7772400" cy="2736303"/>
          </a:xfrm>
        </p:spPr>
        <p:txBody>
          <a:bodyPr>
            <a:normAutofit/>
          </a:bodyPr>
          <a:lstStyle/>
          <a:p>
            <a:r>
              <a:rPr lang="ru-RU" alt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Воздействие современной музыки на формирование личности подростков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860032" y="2708920"/>
            <a:ext cx="4777898" cy="430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Назирова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Севиндж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Назимовна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обучающаяся 11-А класса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бюджетного 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общеобразовательного учреждения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«СШ №40»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ru-RU" alt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l">
              <a:buFontTx/>
              <a:buNone/>
            </a:pP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Мехоношина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Юлия Николаевна,</a:t>
            </a:r>
          </a:p>
          <a:p>
            <a:pPr algn="l"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музыки</a:t>
            </a:r>
          </a:p>
          <a:p>
            <a:pPr algn="l"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бюджетного</a:t>
            </a:r>
          </a:p>
          <a:p>
            <a:pPr algn="l"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общеобразовательного учреждения</a:t>
            </a:r>
          </a:p>
          <a:p>
            <a:pPr algn="l"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«СШ №40»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97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АННОТАЦИЯ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518" y="1916832"/>
            <a:ext cx="8229600" cy="4785395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3300" b="1" dirty="0">
                <a:solidFill>
                  <a:schemeClr val="bg2">
                    <a:lumMod val="10000"/>
                  </a:schemeClr>
                </a:solidFill>
                <a:cs typeface="Times New Roman" panose="02020603050405020304" pitchFamily="18" charset="0"/>
              </a:rPr>
              <a:t>В настоящее время музыкальная индустрия очень развита. Каждый в сети может найти для себя песню, которая в скором времени, возможно, станет одной из любимых. Еще древние философы описывали положительное влияние музыки на человека. Платон утверждал, что музыка - это союзник, а Пифагор утвердил музыку как точную науку. Музыку использовали для избавления от ярости и гнева и считали главным средством для воспитания гармоничной личности. В своей работе мы постарались понять, как музыка может влиять на формирование личности подростков.</a:t>
            </a:r>
          </a:p>
          <a:p>
            <a:pPr algn="ctr"/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548680"/>
            <a:ext cx="7992888" cy="554461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Цель:</a:t>
            </a:r>
            <a:r>
              <a:rPr lang="ru-RU" altLang="ru-RU" b="1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изучение влияния современной музыки на личность подростков</a:t>
            </a:r>
          </a:p>
          <a:p>
            <a:pPr marL="0" lvl="0" indent="0" algn="ctr"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Гипотеза:</a:t>
            </a:r>
            <a:r>
              <a:rPr lang="ru-RU" altLang="ru-RU" b="1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если учесть, что современная музыка положительно влияет на личность подростка, то можно предположить, что музыка может благоприятно влиять на их мировосприятие</a:t>
            </a:r>
          </a:p>
          <a:p>
            <a:pPr marL="0" lvl="0" indent="0">
              <a:buNone/>
            </a:pPr>
            <a:r>
              <a:rPr lang="ru-RU" altLang="ru-RU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Задачи</a:t>
            </a:r>
          </a:p>
          <a:p>
            <a:pPr marL="0" lvl="0" indent="0">
              <a:buNone/>
            </a:pPr>
            <a:endParaRPr lang="ru-RU" altLang="ru-RU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Изучить литературу о развитии современной музыки.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Составить классификацию музыкальных жанров и определить воздействие современной музыки на формирование образа жизни подростков.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Провести анкетирование обучающихся 10-11 классов и сделать анализ опроса.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alt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Обобщить полученные данные о воздействии современной музыки на формирование образа жизни подростков и сделать вывод.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3888432"/>
          </a:xfrm>
        </p:spPr>
        <p:txBody>
          <a:bodyPr>
            <a:normAutofit fontScale="85000" lnSpcReduction="10000"/>
          </a:bodyPr>
          <a:lstStyle/>
          <a:p>
            <a:pPr marL="0" lvl="0" indent="0" algn="ctr">
              <a:buNone/>
            </a:pPr>
            <a:r>
              <a:rPr lang="ru-RU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Объект:</a:t>
            </a:r>
            <a:r>
              <a:rPr lang="ru-RU" dirty="0" smtClean="0">
                <a:cs typeface="Times New Roman" panose="02020603050405020304" pitchFamily="18" charset="0"/>
              </a:rPr>
              <a:t>  с</a:t>
            </a:r>
            <a:r>
              <a:rPr lang="ru-RU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овременная музыка</a:t>
            </a:r>
          </a:p>
          <a:p>
            <a:pPr marL="0" lvl="0" indent="0" algn="ctr">
              <a:buNone/>
            </a:pPr>
            <a:endParaRPr lang="ru-RU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cs typeface="Times New Roman" panose="02020603050405020304" pitchFamily="18" charset="0"/>
              </a:rPr>
              <a:t>Предмет:</a:t>
            </a:r>
            <a:r>
              <a:rPr lang="ru-RU" dirty="0" smtClean="0">
                <a:cs typeface="Times New Roman" panose="02020603050405020304" pitchFamily="18" charset="0"/>
              </a:rPr>
              <a:t>  в</a:t>
            </a:r>
            <a:r>
              <a:rPr lang="ru-RU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лияние </a:t>
            </a:r>
            <a:r>
              <a:rPr 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современной музыки на личность подростка</a:t>
            </a:r>
            <a:r>
              <a:rPr lang="ru-RU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cs typeface="Times New Roman" panose="02020603050405020304" pitchFamily="18" charset="0"/>
              </a:rPr>
              <a:t>Структура: </a:t>
            </a:r>
            <a:r>
              <a:rPr 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р</a:t>
            </a:r>
            <a:r>
              <a:rPr lang="ru-RU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абота </a:t>
            </a:r>
            <a:r>
              <a:rPr 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определяется необходимостью решения поставленных задач. </a:t>
            </a:r>
            <a:endParaRPr lang="ru-RU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Работа </a:t>
            </a:r>
            <a:r>
              <a:rPr lang="ru-RU" dirty="0">
                <a:solidFill>
                  <a:srgbClr val="000000"/>
                </a:solidFill>
                <a:cs typeface="Times New Roman" panose="02020603050405020304" pitchFamily="18" charset="0"/>
              </a:rPr>
              <a:t>состоит из введения, трёх глав, заключения, списка используемых источников и приложений.</a:t>
            </a:r>
          </a:p>
          <a:p>
            <a:pPr algn="ctr"/>
            <a:endParaRPr lang="ru-RU" b="1" dirty="0">
              <a:solidFill>
                <a:schemeClr val="l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978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Актуальность</a:t>
            </a:r>
            <a:b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FontTx/>
              <a:buNone/>
            </a:pPr>
            <a:r>
              <a:rPr lang="ru-RU" dirty="0"/>
              <a:t>Музыка сопровождает нас всю жизнь, с самого раннего детства. Музыка – это то, без чего многие не представляют свою жизнь, так как она звучит везде: </a:t>
            </a:r>
          </a:p>
          <a:p>
            <a:pPr marL="0" indent="0" algn="ctr">
              <a:buFontTx/>
              <a:buNone/>
            </a:pPr>
            <a:r>
              <a:rPr lang="ru-RU" dirty="0"/>
              <a:t>в машине, автобусе, супермаркете, кинотеатре, на улице, на дискотеке, в баре или ресторане – где бы мы ни находились. В мире существует много стилей музыки: классика, поп, рэп, металл и т.д. </a:t>
            </a:r>
          </a:p>
          <a:p>
            <a:pPr marL="0" indent="0" algn="ctr">
              <a:buFontTx/>
              <a:buNone/>
            </a:pPr>
            <a:r>
              <a:rPr lang="ru-RU" dirty="0"/>
              <a:t>При этом мы просто слушаем и никогда не задумываемся, какое огромное влияние </a:t>
            </a:r>
          </a:p>
          <a:p>
            <a:pPr marL="0" indent="0" algn="ctr">
              <a:buFontTx/>
              <a:buNone/>
            </a:pPr>
            <a:r>
              <a:rPr lang="ru-RU" dirty="0"/>
              <a:t>она оказывает на наше </a:t>
            </a:r>
          </a:p>
          <a:p>
            <a:pPr marL="0" indent="0" algn="ctr">
              <a:buFontTx/>
              <a:buNone/>
            </a:pPr>
            <a:r>
              <a:rPr lang="ru-RU" dirty="0"/>
              <a:t>поведение и здоровье, </a:t>
            </a:r>
          </a:p>
          <a:p>
            <a:pPr marL="0" indent="0" algn="ctr">
              <a:buFontTx/>
              <a:buNone/>
            </a:pPr>
            <a:r>
              <a:rPr lang="ru-RU" dirty="0"/>
              <a:t>на наше сознание.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4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3010346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omic Sans MS" panose="030F0702030302020204" pitchFamily="66" charset="0"/>
              </a:rPr>
              <a:t>«Музыка способна оказывать известное воздействие на этическую сторону души; и раз музыка обладает такими свойствами, то, очевидно, она должна быть включена в число предметов воспитания </a:t>
            </a:r>
            <a:r>
              <a:rPr lang="ru-RU" sz="2800" b="1" dirty="0" smtClean="0">
                <a:latin typeface="Comic Sans MS" panose="030F0702030302020204" pitchFamily="66" charset="0"/>
              </a:rPr>
              <a:t>молодежи»</a:t>
            </a:r>
            <a:r>
              <a:rPr lang="ru-RU" sz="2800" b="1" dirty="0">
                <a:latin typeface="Comic Sans MS" panose="030F0702030302020204" pitchFamily="66" charset="0"/>
              </a:rPr>
              <a:t/>
            </a:r>
            <a:br>
              <a:rPr lang="ru-RU" sz="2800" b="1" dirty="0">
                <a:latin typeface="Comic Sans MS" panose="030F0702030302020204" pitchFamily="66" charset="0"/>
              </a:rPr>
            </a:br>
            <a:r>
              <a:rPr lang="ru-RU" sz="2800" b="1" dirty="0" smtClean="0">
                <a:latin typeface="Comic Sans MS" panose="030F0702030302020204" pitchFamily="66" charset="0"/>
              </a:rPr>
              <a:t>                                     </a:t>
            </a:r>
            <a:r>
              <a:rPr lang="ru-RU" sz="2800" dirty="0" smtClean="0"/>
              <a:t>Аристотель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FontTx/>
              <a:buNone/>
              <a:defRPr/>
            </a:pPr>
            <a:r>
              <a:rPr lang="ru-RU" b="1" dirty="0"/>
              <a:t>Музыка</a:t>
            </a:r>
            <a:r>
              <a:rPr lang="ru-RU" dirty="0"/>
              <a:t> (от греческого </a:t>
            </a:r>
            <a:r>
              <a:rPr lang="ru-RU" dirty="0" err="1"/>
              <a:t>musike</a:t>
            </a:r>
            <a:r>
              <a:rPr lang="ru-RU" dirty="0"/>
              <a:t> – «искусство муз») — это вид искусства, в котором средством служат определенным образом организованные музыкальные звуки. </a:t>
            </a:r>
          </a:p>
          <a:p>
            <a:pPr marL="0" indent="0" algn="just">
              <a:buFontTx/>
              <a:buNone/>
              <a:defRPr/>
            </a:pPr>
            <a:endParaRPr lang="ru-RU" dirty="0"/>
          </a:p>
          <a:p>
            <a:pPr marL="0" indent="0" algn="just">
              <a:buFontTx/>
              <a:buNone/>
              <a:defRPr/>
            </a:pPr>
            <a:r>
              <a:rPr lang="ru-RU" b="1" dirty="0"/>
              <a:t>Музыка</a:t>
            </a:r>
            <a:r>
              <a:rPr lang="ru-RU" dirty="0"/>
              <a:t> - вид искусства, рассчитанный на слуховое восприятие и отличающийся прямым и особо активным действием на чувства людей.</a:t>
            </a:r>
          </a:p>
          <a:p>
            <a:pPr algn="just">
              <a:defRPr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39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Современная музыка и её </a:t>
            </a:r>
            <a:r>
              <a:rPr lang="ru-RU" alt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Классическая </a:t>
            </a:r>
            <a:r>
              <a:rPr lang="ru-RU" dirty="0"/>
              <a:t>музыка</a:t>
            </a:r>
          </a:p>
          <a:p>
            <a:pPr marL="0" indent="0">
              <a:buNone/>
            </a:pPr>
            <a:r>
              <a:rPr lang="ru-RU" dirty="0" smtClean="0"/>
              <a:t>      Поп-музыка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Хип-хоп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Электронная </a:t>
            </a:r>
            <a:r>
              <a:rPr lang="ru-RU" dirty="0"/>
              <a:t>музыка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Джаз </a:t>
            </a:r>
            <a:r>
              <a:rPr lang="ru-RU" dirty="0"/>
              <a:t>и блюз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Рок-музыка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Смешанные  стили </a:t>
            </a:r>
            <a:r>
              <a:rPr lang="ru-RU" dirty="0"/>
              <a:t>музыки</a:t>
            </a:r>
          </a:p>
          <a:p>
            <a:endParaRPr lang="ru-RU" dirty="0"/>
          </a:p>
        </p:txBody>
      </p:sp>
      <p:pic>
        <p:nvPicPr>
          <p:cNvPr id="4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54228"/>
            <a:ext cx="2852745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72816"/>
            <a:ext cx="2743568" cy="1879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75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696" y="2150759"/>
            <a:ext cx="4836382" cy="2542555"/>
          </a:xfrm>
        </p:spPr>
      </p:pic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755576" y="404664"/>
            <a:ext cx="41243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Звуки низкой частоты оказывают по большей части негативное воздействие на подростка.</a:t>
            </a:r>
          </a:p>
        </p:txBody>
      </p:sp>
      <p:sp>
        <p:nvSpPr>
          <p:cNvPr id="6" name="Прямоугольник 2"/>
          <p:cNvSpPr>
            <a:spLocks noChangeArrowheads="1"/>
          </p:cNvSpPr>
          <p:nvPr/>
        </p:nvSpPr>
        <p:spPr bwMode="auto">
          <a:xfrm>
            <a:off x="4702175" y="4725144"/>
            <a:ext cx="444182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defRPr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Звуки высокой частоты в благоприятном для человека диапазоне влияют на нас благотворно.</a:t>
            </a:r>
          </a:p>
        </p:txBody>
      </p:sp>
    </p:spTree>
    <p:extLst>
      <p:ext uri="{BB962C8B-B14F-4D97-AF65-F5344CB8AC3E}">
        <p14:creationId xmlns:p14="http://schemas.microsoft.com/office/powerpoint/2010/main" val="67731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683568" y="692696"/>
            <a:ext cx="8229600" cy="4525963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alt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РЕЗУЛЬТАТЫ </a:t>
            </a:r>
            <a:endParaRPr lang="ru-RU" alt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0" indent="0" algn="ctr">
              <a:buNone/>
              <a:defRPr/>
            </a:pPr>
            <a:r>
              <a:rPr lang="ru-RU" alt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АНКЕТИРОВАНИЯ </a:t>
            </a:r>
            <a:r>
              <a:rPr lang="ru-RU" alt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ОБУЧАЮЩИХСЯ </a:t>
            </a:r>
            <a:r>
              <a:rPr lang="ru-RU" alt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/>
            </a:r>
            <a:br>
              <a:rPr lang="ru-RU" alt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r>
              <a:rPr lang="ru-RU" alt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МБОУ </a:t>
            </a:r>
            <a:r>
              <a:rPr lang="ru-RU" alt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«СШ №40»,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marL="0" indent="0" algn="ctr">
              <a:buNone/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10-11 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КЛАССОВ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6531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687</Words>
  <Application>Microsoft Office PowerPoint</Application>
  <PresentationFormat>Экран (4:3)</PresentationFormat>
  <Paragraphs>95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Comic Sans MS</vt:lpstr>
      <vt:lpstr>Times New Roman</vt:lpstr>
      <vt:lpstr>Тема Office</vt:lpstr>
      <vt:lpstr>Воздействие современной музыки на формирование личности подростков</vt:lpstr>
      <vt:lpstr>АННОТАЦИЯ </vt:lpstr>
      <vt:lpstr>Презентация PowerPoint</vt:lpstr>
      <vt:lpstr>Презентация PowerPoint</vt:lpstr>
      <vt:lpstr>Актуальность </vt:lpstr>
      <vt:lpstr>«Музыка способна оказывать известное воздействие на этическую сторону души; и раз музыка обладает такими свойствами, то, очевидно, она должна быть включена в число предметов воспитания молодежи»                                      Аристотель</vt:lpstr>
      <vt:lpstr>Современная музыка и её виды</vt:lpstr>
      <vt:lpstr>Презентация PowerPoint</vt:lpstr>
      <vt:lpstr>Презентация PowerPoint</vt:lpstr>
      <vt:lpstr>Презентация PowerPoint</vt:lpstr>
      <vt:lpstr>«Музыкальный портрет» подростка  с учётом его увлечения определённым  стилем музыки.</vt:lpstr>
      <vt:lpstr>Презентация PowerPoint</vt:lpstr>
      <vt:lpstr>Заключение</vt:lpstr>
      <vt:lpstr>Презентация PowerPoint</vt:lpstr>
      <vt:lpstr>Воздействие современной музыки на формирование личности подростков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HP</cp:lastModifiedBy>
  <cp:revision>13</cp:revision>
  <dcterms:created xsi:type="dcterms:W3CDTF">2014-12-10T12:27:28Z</dcterms:created>
  <dcterms:modified xsi:type="dcterms:W3CDTF">2020-11-14T08:03:07Z</dcterms:modified>
</cp:coreProperties>
</file>