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76" r:id="rId5"/>
    <p:sldId id="278" r:id="rId6"/>
    <p:sldId id="282" r:id="rId7"/>
    <p:sldId id="283" r:id="rId8"/>
    <p:sldId id="284" r:id="rId9"/>
    <p:sldId id="285" r:id="rId10"/>
    <p:sldId id="286" r:id="rId11"/>
    <p:sldId id="287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C8"/>
    <a:srgbClr val="3377FF"/>
    <a:srgbClr val="CC9900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3470A-846D-4417-AF1E-373F36A11A69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1DA7D-F299-4BD0-BE9F-6EF162264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087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1DA7D-F299-4BD0-BE9F-6EF1622648C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9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815" y="455675"/>
            <a:ext cx="7772400" cy="859205"/>
          </a:xfrm>
          <a:effectLst/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600" kern="1200" dirty="0">
                <a:solidFill>
                  <a:srgbClr val="0043C8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1815" y="121920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3377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354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rgbClr val="3377FF"/>
                </a:solidFill>
              </a:defRPr>
            </a:lvl1pPr>
            <a:lvl2pPr>
              <a:defRPr>
                <a:solidFill>
                  <a:srgbClr val="3377FF"/>
                </a:solidFill>
              </a:defRPr>
            </a:lvl2pPr>
            <a:lvl3pPr>
              <a:defRPr>
                <a:solidFill>
                  <a:srgbClr val="3377FF"/>
                </a:solidFill>
              </a:defRPr>
            </a:lvl3pPr>
            <a:lvl4pPr>
              <a:defRPr>
                <a:solidFill>
                  <a:srgbClr val="3377FF"/>
                </a:solidFill>
              </a:defRPr>
            </a:lvl4pPr>
            <a:lvl5pPr>
              <a:defRPr>
                <a:solidFill>
                  <a:srgbClr val="3377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rgbClr val="3377FF"/>
                </a:solidFill>
              </a:defRPr>
            </a:lvl1pPr>
            <a:lvl2pPr>
              <a:defRPr>
                <a:solidFill>
                  <a:srgbClr val="3377FF"/>
                </a:solidFill>
              </a:defRPr>
            </a:lvl2pPr>
            <a:lvl3pPr>
              <a:defRPr>
                <a:solidFill>
                  <a:srgbClr val="3377FF"/>
                </a:solidFill>
              </a:defRPr>
            </a:lvl3pPr>
            <a:lvl4pPr>
              <a:defRPr>
                <a:solidFill>
                  <a:srgbClr val="3377FF"/>
                </a:solidFill>
              </a:defRPr>
            </a:lvl4pPr>
            <a:lvl5pPr>
              <a:defRPr>
                <a:solidFill>
                  <a:srgbClr val="3377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5354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43C8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9654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7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26403"/>
            <a:ext cx="4040188" cy="379858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9654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37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226403"/>
            <a:ext cx="4041775" cy="379858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47000" r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&#1055;&#1088;&#1080;&#1083;&#1086;&#1078;/7_&#1050;&#1086;&#1083;&#1103;&#1076;&#1082;&#1080;.mp3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/2_&#1053;&#1072;%20&#1075;&#1086;&#1088;&#1077;-&#1090;&#1086;%20&#1089;&#1090;&#1086;&#1080;&#1090;%20&#1105;&#1083;&#1086;&#1095;&#1082;&#1072;%20(&#1089;&#1074;&#1072;&#1076;&#1077;&#1073;&#1085;&#1072;&#1103;)_(mp3fun.club).mp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hyperlink" Target="&#1055;&#1088;&#1080;&#1083;&#1086;&#1078;/6&#1072;_&#1042;&#1080;&#1085;&#1086;&#1075;&#1088;&#1072;&#1076;%20&#1074;%20&#1089;&#1072;&#1076;&#1091;%20&#1094;&#1074;&#1077;&#1090;&#1077;&#1090;.mp3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1814" y="455675"/>
            <a:ext cx="8475027" cy="1901755"/>
          </a:xfrm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Обрядовые песни </a:t>
            </a: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6" name="Содержимое 7" descr="1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1403648" y="3561508"/>
            <a:ext cx="4283969" cy="2672709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48965" y="2714620"/>
            <a:ext cx="6266176" cy="3929090"/>
          </a:xfrm>
          <a:prstGeom prst="foldedCorne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7200" lvl="0" indent="-457200">
              <a:buAutoNum type="arabicPeriod"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иноград в саду цветет,</a:t>
            </a:r>
          </a:p>
          <a:p>
            <a:pPr marL="457200" lvl="0" indent="-45720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Виноград в саду цветет.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ягодка, а малинка поспевает.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иноград — Иванушка,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Виноград — Иванушка.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ягодка, а малинка - свет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Марьюшка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 люди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дивовалися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Ими люди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дивовалися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хороши да пригожи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уродилися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«Виноград в саду цветёт»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ADMIN\Videos\Desktop\Школа\Шаблоны презентаций\Гифки\гифки микрофон\mikrofon-animatsionnaya-kartinka-00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1316841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3"/>
          <p:cNvSpPr txBox="1">
            <a:spLocks/>
          </p:cNvSpPr>
          <p:nvPr/>
        </p:nvSpPr>
        <p:spPr>
          <a:xfrm>
            <a:off x="214282" y="1071546"/>
            <a:ext cx="4248152" cy="5000660"/>
          </a:xfrm>
          <a:prstGeom prst="foldedCorne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Щедрик-Петрик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 дай вареник!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Ложечку кашки да колбаски.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Этого мало, дайте кусок сала.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Выносите скорей, не морозьте детей!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Припев: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За привет, за угощенье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Вы примите поздравленье!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Жить вам вместе лет до двести!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Счастья да здоровья!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Наделил бы вас Господь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 житьем, и бытьем,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 дай Бог вам, господа,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Здоровья на года!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Щедрик-Петрик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43438" y="1071546"/>
            <a:ext cx="4114800" cy="5000660"/>
          </a:xfrm>
          <a:prstGeom prst="foldedCorner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 вечер, щедрый вечер,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Добрым людям на здоровье!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Новым годом со всем родом!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дай Бог вам, господа, богатства на года!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Припев: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привет, за угощенье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примите поздравленье!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Жить вам вместе лет до двести!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Счастья да здоровья!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Наделил бы вас Господь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житьем, и бытьем,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дай Бог вам, господа,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на года!</a:t>
            </a:r>
          </a:p>
        </p:txBody>
      </p:sp>
      <p:pic>
        <p:nvPicPr>
          <p:cNvPr id="12" name="Picture 2" descr="C:\Users\ADMIN\Videos\Desktop\Школа\Шаблоны презентаций\Гифки\гифки микрофон\mikrofon-animatsionnaya-kartinka-0020.gif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500570"/>
            <a:ext cx="1254134" cy="1428760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75142"/>
            <a:ext cx="9144000" cy="2582858"/>
          </a:xfr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СЛУШАЙ PУССKУЮ НАРОДНУЮ ПЕСНЮ И ТЫ ПОЛЮБИШЬ РОССИЮ!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 rot="21158568">
            <a:off x="2137831" y="2265778"/>
            <a:ext cx="3167430" cy="2113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ADMIN\Downloads\1.jp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 rot="21341603">
            <a:off x="229646" y="348545"/>
            <a:ext cx="3667758" cy="2449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2.jpg"/>
          <p:cNvPicPr>
            <a:picLocks noGrp="1" noChangeAspect="1"/>
          </p:cNvPicPr>
          <p:nvPr>
            <p:ph sz="half" idx="2"/>
          </p:nvPr>
        </p:nvPicPr>
        <p:blipFill>
          <a:blip r:embed="rId4">
            <a:lum contrast="10000"/>
          </a:blip>
          <a:stretch>
            <a:fillRect/>
          </a:stretch>
        </p:blipFill>
        <p:spPr>
          <a:xfrm rot="197101">
            <a:off x="4839802" y="310387"/>
            <a:ext cx="3884672" cy="25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58204" cy="928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ЦЕЛИ И ЗАДАЧИ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214974"/>
          </a:xfr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продолжить знакомство с русским народным творчеством, познакомиться с понятием обрядовой песни;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понять, как жанр протяжной песни постепенно освобождался от обрядовых «оков», как проходило становление народного бытового искусства как искусства гуманистического;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разучивать и исполнять обрядовые народные песни, стараться выражать в хоровом и сольном исполнении интонационно-мелодические особенности отечественного музыкального фольклора;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разыгрывать народные обряды, используя народные инструменты и разнохарактерные танцевальные фольклорные жанры.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28596" y="1285860"/>
            <a:ext cx="8286808" cy="5214974"/>
          </a:xfrm>
          <a:prstGeom prst="horizontalScroll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обрядовых песен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00240"/>
            <a:ext cx="7543824" cy="378621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43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Календарные: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проводы зимы, встреча весны, сбор урожая (т.е. песни, связанные с земледельческими работами крестьян), рождественские, масленичные, пасхальные и  купальские песни,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заклички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колядки,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щедровки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частушки.</a:t>
            </a:r>
          </a:p>
          <a:p>
            <a:pPr>
              <a:buNone/>
            </a:pPr>
            <a:r>
              <a:rPr lang="ru-RU" dirty="0" smtClean="0">
                <a:solidFill>
                  <a:srgbClr val="0043C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Семейно-бытовые: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свадебные песни (величания, плачи и др.); обрядовые песни, сопровождавшие похороны, проводы в солдаты и др.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ownloads\3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3714744" y="2071678"/>
            <a:ext cx="5211078" cy="3926155"/>
          </a:xfrm>
          <a:prstGeom prst="foldedCorner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8" name="Содержимое 7" descr="1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contrast="10000"/>
          </a:blip>
          <a:stretch>
            <a:fillRect/>
          </a:stretch>
        </p:blipFill>
        <p:spPr>
          <a:xfrm rot="21149809">
            <a:off x="1295309" y="4208786"/>
            <a:ext cx="2496881" cy="2496881"/>
          </a:xfrm>
          <a:prstGeom prst="foldedCorner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052" name="Picture 4" descr="C:\Users\ADMIN\Downloads\1.jp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428596" y="1357298"/>
            <a:ext cx="4071966" cy="31015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Righ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«Играть свадьбу»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428596" y="1142984"/>
            <a:ext cx="8286808" cy="5429288"/>
          </a:xfrm>
          <a:prstGeom prst="horizontalScroll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42976" y="1928802"/>
            <a:ext cx="7543824" cy="392909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Большое место в свадебном обряде занимали песни: торжественные,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величальные,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славящие невесту и жениха; 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щуточные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комические, высмеивающие сватов;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гостевые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застольные; весёлые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плясовые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должна была петь невеста.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причитала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прощалась с родной семьёй и девичьей долей, страшась неизвестного будущего в чужой семье.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Хоровые песни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исполняли подруги невесты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девичнике и в утро венчания. </a:t>
            </a: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девичнике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невеста с подружками готовясь к свадьбе, вспоминали девичью жизнь, шили и вышивали приданое и одновременно пели песни: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file"/>
              </a:rPr>
              <a:t>«На горе-то стоит ёлочка».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file"/>
              </a:rPr>
              <a:t> </a:t>
            </a:r>
            <a:endParaRPr lang="ru-RU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Свадебные песни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>
            <a:off x="0" y="1285860"/>
            <a:ext cx="5214942" cy="5357850"/>
          </a:xfrm>
          <a:prstGeom prst="verticalScroll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2000240"/>
            <a:ext cx="3781452" cy="44291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календарные обрядовые песни славян, исполняемые в святочный период (от Рождества по Крещение) во время ритуальных обходов по домам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колядовании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3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714876" y="2143116"/>
            <a:ext cx="4205275" cy="31610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Колядки – рождественская традиция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Колядки – рождественская традиция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48965" y="1596540"/>
            <a:ext cx="3765845" cy="639762"/>
          </a:xfr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Типы колядок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48965" y="2226403"/>
            <a:ext cx="3694407" cy="4202993"/>
          </a:xfr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олядки,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прославляющие праздник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всех его действующих лиц; </a:t>
            </a:r>
          </a:p>
          <a:p>
            <a:pPr marL="457200" indent="-457200">
              <a:buFont typeface="+mj-lt"/>
              <a:buAutoNum type="arabicParenR"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олядки, содержащие в себе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поздравления с праздником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выспрашивание у хозяев сладостей и угощений.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5429264"/>
            <a:ext cx="4041775" cy="500066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Гермашев. Со звездой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Содержимое 9" descr="М. Гермашев_Со-звездой_1916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286248" y="2214554"/>
            <a:ext cx="4546054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Колядки – рождественская традиция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9144000" cy="3071834"/>
          </a:xfr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457200" indent="-457200" algn="ctr">
              <a:buNone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огласно традиции дети разных возрастов переодевались в самодельные костюмы, ходили по домам, пели несложные песенки и получали за это монеты и сладости. Сладости и угощения оставлялись себе, а деньги передавались в церковь.</a:t>
            </a:r>
          </a:p>
          <a:p>
            <a:pPr marL="457200" indent="-457200" algn="ctr">
              <a:buNone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песнях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рассказывалось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рождении Христа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воспевалось тепло домашнего очага. </a:t>
            </a:r>
          </a:p>
          <a:p>
            <a:pPr marL="457200" indent="-457200" algn="ctr">
              <a:buNone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колядках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выражалось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пожелание хозяевам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радости, добра и здоровья, а также богатого урожая. </a:t>
            </a:r>
          </a:p>
          <a:p>
            <a:pPr marL="457200" indent="-457200" algn="ctr">
              <a:buNone/>
            </a:pP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 хозяева были негостеприимны, то их 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высмеивали и шутили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ними.</a:t>
            </a:r>
          </a:p>
        </p:txBody>
      </p:sp>
      <p:pic>
        <p:nvPicPr>
          <p:cNvPr id="11" name="Содержимое 10" descr="5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2928926" y="4429132"/>
            <a:ext cx="3214710" cy="22634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Inflate">
              <a:avLst/>
            </a:prstTxWarp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Разучиваем, поём, играем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48965" y="1596540"/>
            <a:ext cx="4040188" cy="1260956"/>
          </a:xfr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Песня-величание «Виноград в саду цветёт»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48965" y="2928934"/>
            <a:ext cx="4040188" cy="3071834"/>
          </a:xfr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file"/>
              </a:rPr>
              <a:t>Прослушай,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ответь: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акая музыка прозвучала по характеру, по настроению?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колько в ней было частей?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В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ыучи и исполни песню.</a:t>
            </a:r>
            <a:endParaRPr lang="ru-RU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36790" y="1596540"/>
            <a:ext cx="4041775" cy="1260956"/>
          </a:xfr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Колядка «</a:t>
            </a:r>
            <a:r>
              <a:rPr lang="ru-RU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Щедрик-Петрик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»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36790" y="2857495"/>
            <a:ext cx="4041775" cy="3167489"/>
          </a:xfr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4" action="ppaction://hlinksldjump"/>
            </a:endParaRPr>
          </a:p>
          <a:p>
            <a:pPr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Выучи колядку и исполни с сопровождением шумовых инструментов.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2715</TotalTime>
  <Words>639</Words>
  <Application>Microsoft Office PowerPoint</Application>
  <PresentationFormat>Экран (4:3)</PresentationFormat>
  <Paragraphs>75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Arial Rounded MT Bold</vt:lpstr>
      <vt:lpstr>Calibri</vt:lpstr>
      <vt:lpstr>Segoe Print</vt:lpstr>
      <vt:lpstr>Segoe Script</vt:lpstr>
      <vt:lpstr>Wingdings</vt:lpstr>
      <vt:lpstr>Office Theme</vt:lpstr>
      <vt:lpstr>Обрядовые песни </vt:lpstr>
      <vt:lpstr>ЦЕЛИ И ЗАДАЧИ</vt:lpstr>
      <vt:lpstr>Виды обрядовых песен</vt:lpstr>
      <vt:lpstr>«Играть свадьбу»</vt:lpstr>
      <vt:lpstr>Свадебные песни</vt:lpstr>
      <vt:lpstr>Колядки – рождественская традиция</vt:lpstr>
      <vt:lpstr>Колядки – рождественская традиция</vt:lpstr>
      <vt:lpstr>Колядки – рождественская традиция</vt:lpstr>
      <vt:lpstr>Разучиваем, поём, играем</vt:lpstr>
      <vt:lpstr>«Виноград в саду цветёт»</vt:lpstr>
      <vt:lpstr>«Щедрик-Петрик»</vt:lpstr>
      <vt:lpstr>СЛУШАЙ PУССKУЮ НАРОДНУЮ ПЕСНЮ И ТЫ ПОЛЮБИШЬ РОССИЮ!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Виктор</cp:lastModifiedBy>
  <cp:revision>242</cp:revision>
  <dcterms:created xsi:type="dcterms:W3CDTF">2013-08-21T19:17:07Z</dcterms:created>
  <dcterms:modified xsi:type="dcterms:W3CDTF">2020-11-14T11:24:57Z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642820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