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65" r:id="rId4"/>
    <p:sldId id="266" r:id="rId5"/>
    <p:sldId id="260" r:id="rId6"/>
    <p:sldId id="259" r:id="rId7"/>
    <p:sldId id="268" r:id="rId8"/>
    <p:sldId id="269" r:id="rId9"/>
    <p:sldId id="261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CC"/>
    <a:srgbClr val="FFCCCC"/>
    <a:srgbClr val="FF9999"/>
    <a:srgbClr val="FFCC99"/>
    <a:srgbClr val="FF0066"/>
    <a:srgbClr val="0E9F03"/>
    <a:srgbClr val="73199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53" autoAdjust="0"/>
    <p:restoredTop sz="94714" autoAdjust="0"/>
  </p:normalViewPr>
  <p:slideViewPr>
    <p:cSldViewPr>
      <p:cViewPr>
        <p:scale>
          <a:sx n="61" d="100"/>
          <a:sy n="61" d="100"/>
        </p:scale>
        <p:origin x="-1518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679EDA-ABE4-4E3C-B79C-D35BE7851A1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90E8B4-418A-4888-91D8-B0A592A56F76}">
      <dgm:prSet/>
      <dgm:spPr/>
      <dgm:t>
        <a:bodyPr/>
        <a:lstStyle/>
        <a:p>
          <a:pPr rtl="0"/>
          <a:r>
            <a:rPr lang="ru-RU" dirty="0" smtClean="0">
              <a:solidFill>
                <a:srgbClr val="FF0066"/>
              </a:solidFill>
            </a:rPr>
            <a:t>Цель:</a:t>
          </a:r>
          <a:endParaRPr lang="ru-RU" dirty="0">
            <a:solidFill>
              <a:srgbClr val="FF0066"/>
            </a:solidFill>
          </a:endParaRPr>
        </a:p>
      </dgm:t>
    </dgm:pt>
    <dgm:pt modelId="{F2C5DAC7-33AD-4CFC-9D03-E27E15E78BEA}" type="parTrans" cxnId="{AA271344-8D76-420A-92B0-6724638F2B13}">
      <dgm:prSet/>
      <dgm:spPr/>
      <dgm:t>
        <a:bodyPr/>
        <a:lstStyle/>
        <a:p>
          <a:endParaRPr lang="ru-RU"/>
        </a:p>
      </dgm:t>
    </dgm:pt>
    <dgm:pt modelId="{6CD77E79-C727-46D0-995A-8CF886D4EF02}" type="sibTrans" cxnId="{AA271344-8D76-420A-92B0-6724638F2B13}">
      <dgm:prSet/>
      <dgm:spPr/>
      <dgm:t>
        <a:bodyPr/>
        <a:lstStyle/>
        <a:p>
          <a:endParaRPr lang="ru-RU"/>
        </a:p>
      </dgm:t>
    </dgm:pt>
    <dgm:pt modelId="{2AD967E4-34E2-44E7-AC8F-0147019B2B58}">
      <dgm:prSet custT="1"/>
      <dgm:spPr/>
      <dgm:t>
        <a:bodyPr/>
        <a:lstStyle/>
        <a:p>
          <a:pPr rtl="0"/>
          <a:endParaRPr lang="ru-RU" sz="2400" dirty="0"/>
        </a:p>
      </dgm:t>
    </dgm:pt>
    <dgm:pt modelId="{8FA0059E-9E5C-40BD-BD5A-5C467A1A7315}" type="parTrans" cxnId="{3D771D95-4EC1-42A9-95AD-CC32F2A036EC}">
      <dgm:prSet/>
      <dgm:spPr/>
      <dgm:t>
        <a:bodyPr/>
        <a:lstStyle/>
        <a:p>
          <a:endParaRPr lang="ru-RU"/>
        </a:p>
      </dgm:t>
    </dgm:pt>
    <dgm:pt modelId="{5DB72760-08E3-45B0-8D33-663B057E115A}" type="sibTrans" cxnId="{3D771D95-4EC1-42A9-95AD-CC32F2A036EC}">
      <dgm:prSet/>
      <dgm:spPr/>
      <dgm:t>
        <a:bodyPr/>
        <a:lstStyle/>
        <a:p>
          <a:endParaRPr lang="ru-RU"/>
        </a:p>
      </dgm:t>
    </dgm:pt>
    <dgm:pt modelId="{24F0A064-7200-4065-A472-6F0A09A8734C}">
      <dgm:prSet custT="1"/>
      <dgm:spPr/>
      <dgm:t>
        <a:bodyPr/>
        <a:lstStyle/>
        <a:p>
          <a:pPr rtl="0"/>
          <a:r>
            <a:rPr lang="ru-RU" sz="2400" dirty="0" smtClean="0"/>
            <a:t>Использование Су-Джок терапии в речевом развитии детей дошкольного возраста</a:t>
          </a:r>
          <a:endParaRPr lang="ru-RU" sz="2400" dirty="0"/>
        </a:p>
      </dgm:t>
    </dgm:pt>
    <dgm:pt modelId="{4E7352EE-8C0E-49C9-9457-8DF88DCA3365}" type="parTrans" cxnId="{0C2673CB-A782-4971-86D6-DDF91D71D6B7}">
      <dgm:prSet/>
      <dgm:spPr/>
      <dgm:t>
        <a:bodyPr/>
        <a:lstStyle/>
        <a:p>
          <a:endParaRPr lang="ru-RU"/>
        </a:p>
      </dgm:t>
    </dgm:pt>
    <dgm:pt modelId="{ECE91382-1C48-4E4B-A33C-8B99C8B40BE1}" type="sibTrans" cxnId="{0C2673CB-A782-4971-86D6-DDF91D71D6B7}">
      <dgm:prSet/>
      <dgm:spPr/>
      <dgm:t>
        <a:bodyPr/>
        <a:lstStyle/>
        <a:p>
          <a:endParaRPr lang="ru-RU"/>
        </a:p>
      </dgm:t>
    </dgm:pt>
    <dgm:pt modelId="{5F70A851-B117-4BC0-88F0-BC63DD5B5940}">
      <dgm:prSet/>
      <dgm:spPr/>
      <dgm:t>
        <a:bodyPr/>
        <a:lstStyle/>
        <a:p>
          <a:pPr rtl="0"/>
          <a:endParaRPr lang="ru-RU" sz="1300" dirty="0"/>
        </a:p>
      </dgm:t>
    </dgm:pt>
    <dgm:pt modelId="{5E6612F6-6B69-413C-859A-A85B636F6221}" type="parTrans" cxnId="{29337BE4-385E-4F1B-8196-ECB147A55336}">
      <dgm:prSet/>
      <dgm:spPr/>
      <dgm:t>
        <a:bodyPr/>
        <a:lstStyle/>
        <a:p>
          <a:endParaRPr lang="ru-RU"/>
        </a:p>
      </dgm:t>
    </dgm:pt>
    <dgm:pt modelId="{2CE2FECB-6AC6-4657-8374-8B150A27E454}" type="sibTrans" cxnId="{29337BE4-385E-4F1B-8196-ECB147A55336}">
      <dgm:prSet/>
      <dgm:spPr/>
      <dgm:t>
        <a:bodyPr/>
        <a:lstStyle/>
        <a:p>
          <a:endParaRPr lang="ru-RU"/>
        </a:p>
      </dgm:t>
    </dgm:pt>
    <dgm:pt modelId="{55FCDB70-C53C-4545-B614-14ACC9D21F10}">
      <dgm:prSet/>
      <dgm:spPr/>
      <dgm:t>
        <a:bodyPr/>
        <a:lstStyle/>
        <a:p>
          <a:pPr rtl="0"/>
          <a:endParaRPr lang="ru-RU" sz="1300" dirty="0"/>
        </a:p>
      </dgm:t>
    </dgm:pt>
    <dgm:pt modelId="{A8B95413-DB31-4300-8EA5-DB34D4C5FE6F}" type="parTrans" cxnId="{9B75F9E7-252E-4984-AC97-D80C55CF3621}">
      <dgm:prSet/>
      <dgm:spPr/>
      <dgm:t>
        <a:bodyPr/>
        <a:lstStyle/>
        <a:p>
          <a:endParaRPr lang="ru-RU"/>
        </a:p>
      </dgm:t>
    </dgm:pt>
    <dgm:pt modelId="{22BE0CBB-8610-430A-BAD8-17F3B856910D}" type="sibTrans" cxnId="{9B75F9E7-252E-4984-AC97-D80C55CF3621}">
      <dgm:prSet/>
      <dgm:spPr/>
      <dgm:t>
        <a:bodyPr/>
        <a:lstStyle/>
        <a:p>
          <a:endParaRPr lang="ru-RU"/>
        </a:p>
      </dgm:t>
    </dgm:pt>
    <dgm:pt modelId="{748F0085-78C5-4DFB-B6E9-704F498056BE}">
      <dgm:prSet/>
      <dgm:spPr/>
      <dgm:t>
        <a:bodyPr/>
        <a:lstStyle/>
        <a:p>
          <a:pPr rtl="0"/>
          <a:r>
            <a:rPr lang="ru-RU" dirty="0" smtClean="0">
              <a:solidFill>
                <a:srgbClr val="FF0066"/>
              </a:solidFill>
            </a:rPr>
            <a:t>Задача:</a:t>
          </a:r>
          <a:endParaRPr lang="ru-RU" dirty="0">
            <a:solidFill>
              <a:srgbClr val="FF0066"/>
            </a:solidFill>
          </a:endParaRPr>
        </a:p>
      </dgm:t>
    </dgm:pt>
    <dgm:pt modelId="{BE7AF6B8-D4AC-44C0-9388-17FD363FBD28}" type="parTrans" cxnId="{3C2509FD-D75D-4100-9BA7-4FF70AB78A1E}">
      <dgm:prSet/>
      <dgm:spPr/>
      <dgm:t>
        <a:bodyPr/>
        <a:lstStyle/>
        <a:p>
          <a:endParaRPr lang="ru-RU"/>
        </a:p>
      </dgm:t>
    </dgm:pt>
    <dgm:pt modelId="{E0991BFD-B240-4A6B-9711-E2EE8A642DEB}" type="sibTrans" cxnId="{3C2509FD-D75D-4100-9BA7-4FF70AB78A1E}">
      <dgm:prSet/>
      <dgm:spPr/>
      <dgm:t>
        <a:bodyPr/>
        <a:lstStyle/>
        <a:p>
          <a:endParaRPr lang="ru-RU"/>
        </a:p>
      </dgm:t>
    </dgm:pt>
    <dgm:pt modelId="{67A86D22-7AAF-40AD-B4AB-8D95A9258A0F}">
      <dgm:prSet custT="1"/>
      <dgm:spPr/>
      <dgm:t>
        <a:bodyPr/>
        <a:lstStyle/>
        <a:p>
          <a:pPr marL="114300" indent="0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dirty="0" smtClean="0"/>
            <a:t>Воздействие на биологически активные точки  организма</a:t>
          </a:r>
          <a:endParaRPr lang="ru-RU" sz="1800" dirty="0"/>
        </a:p>
      </dgm:t>
    </dgm:pt>
    <dgm:pt modelId="{EE6E29FB-C899-4F79-816A-F53C608A4099}" type="parTrans" cxnId="{68208D7A-989A-4A45-9A77-1DE1EB5F1630}">
      <dgm:prSet/>
      <dgm:spPr/>
      <dgm:t>
        <a:bodyPr/>
        <a:lstStyle/>
        <a:p>
          <a:endParaRPr lang="ru-RU"/>
        </a:p>
      </dgm:t>
    </dgm:pt>
    <dgm:pt modelId="{6E1E0E67-AD6A-4DE7-A234-08247226BA0D}" type="sibTrans" cxnId="{68208D7A-989A-4A45-9A77-1DE1EB5F1630}">
      <dgm:prSet/>
      <dgm:spPr/>
      <dgm:t>
        <a:bodyPr/>
        <a:lstStyle/>
        <a:p>
          <a:endParaRPr lang="ru-RU"/>
        </a:p>
      </dgm:t>
    </dgm:pt>
    <dgm:pt modelId="{620F78A4-87CC-4367-BD73-1BD62926A614}">
      <dgm:prSet custT="1"/>
      <dgm:spPr/>
      <dgm:t>
        <a:bodyPr/>
        <a:lstStyle/>
        <a:p>
          <a:pPr marL="114300" indent="0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dirty="0" smtClean="0"/>
            <a:t>Стимулирование речевых зон коры головного мозга</a:t>
          </a:r>
          <a:endParaRPr lang="ru-RU" sz="1800" dirty="0"/>
        </a:p>
      </dgm:t>
    </dgm:pt>
    <dgm:pt modelId="{78D89F98-8C60-49ED-BDA5-38FF1F589CA0}" type="parTrans" cxnId="{2F4C1CEB-B702-4A5D-B09C-1AD302BAD7F6}">
      <dgm:prSet/>
      <dgm:spPr/>
      <dgm:t>
        <a:bodyPr/>
        <a:lstStyle/>
        <a:p>
          <a:endParaRPr lang="ru-RU"/>
        </a:p>
      </dgm:t>
    </dgm:pt>
    <dgm:pt modelId="{ACDB4998-5018-4376-994E-661A06EA0162}" type="sibTrans" cxnId="{2F4C1CEB-B702-4A5D-B09C-1AD302BAD7F6}">
      <dgm:prSet/>
      <dgm:spPr/>
      <dgm:t>
        <a:bodyPr/>
        <a:lstStyle/>
        <a:p>
          <a:endParaRPr lang="ru-RU"/>
        </a:p>
      </dgm:t>
    </dgm:pt>
    <dgm:pt modelId="{41EEFF7F-9081-40EF-A40E-BE9A8B78BD08}">
      <dgm:prSet custT="1"/>
      <dgm:spPr/>
      <dgm:t>
        <a:bodyPr/>
        <a:lstStyle/>
        <a:p>
          <a:pPr marL="114300" indent="0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dirty="0" smtClean="0"/>
            <a:t>Создание комфортных условий для ребёнка</a:t>
          </a:r>
          <a:endParaRPr lang="ru-RU" sz="1800" dirty="0"/>
        </a:p>
      </dgm:t>
    </dgm:pt>
    <dgm:pt modelId="{C3B904A5-9E33-44DB-B489-C85CFC515643}" type="parTrans" cxnId="{8BE9C5F6-99FE-426D-B97F-3033E0C9AFB7}">
      <dgm:prSet/>
      <dgm:spPr/>
      <dgm:t>
        <a:bodyPr/>
        <a:lstStyle/>
        <a:p>
          <a:endParaRPr lang="ru-RU"/>
        </a:p>
      </dgm:t>
    </dgm:pt>
    <dgm:pt modelId="{2E650ED5-C9A4-44EF-B5CA-8F86CBFA8AA9}" type="sibTrans" cxnId="{8BE9C5F6-99FE-426D-B97F-3033E0C9AFB7}">
      <dgm:prSet/>
      <dgm:spPr/>
      <dgm:t>
        <a:bodyPr/>
        <a:lstStyle/>
        <a:p>
          <a:endParaRPr lang="ru-RU"/>
        </a:p>
      </dgm:t>
    </dgm:pt>
    <dgm:pt modelId="{EC2F15EC-CB53-4D40-835A-C2551FD95CAF}">
      <dgm:prSet custT="1"/>
      <dgm:spPr/>
      <dgm:t>
        <a:bodyPr/>
        <a:lstStyle/>
        <a:p>
          <a:pPr marL="114300" indent="0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dirty="0" smtClean="0"/>
            <a:t>Повышение  интереса и мотивации  к  занятиям</a:t>
          </a:r>
          <a:endParaRPr lang="ru-RU" sz="1800" dirty="0"/>
        </a:p>
      </dgm:t>
    </dgm:pt>
    <dgm:pt modelId="{CEBB7917-ADAA-43B8-845E-A7CC8AD6CA4F}" type="parTrans" cxnId="{F9CF7BDF-6DA2-41E5-9B10-1F29C18A6B08}">
      <dgm:prSet/>
      <dgm:spPr/>
      <dgm:t>
        <a:bodyPr/>
        <a:lstStyle/>
        <a:p>
          <a:endParaRPr lang="ru-RU"/>
        </a:p>
      </dgm:t>
    </dgm:pt>
    <dgm:pt modelId="{EF59239B-E3C0-4BDA-A9A3-C5145F04AEF0}" type="sibTrans" cxnId="{F9CF7BDF-6DA2-41E5-9B10-1F29C18A6B08}">
      <dgm:prSet/>
      <dgm:spPr/>
      <dgm:t>
        <a:bodyPr/>
        <a:lstStyle/>
        <a:p>
          <a:endParaRPr lang="ru-RU"/>
        </a:p>
      </dgm:t>
    </dgm:pt>
    <dgm:pt modelId="{1C481EEB-A69A-4CE7-AA9E-475AC55C5358}">
      <dgm:prSet custT="1"/>
      <dgm:spPr/>
      <dgm:t>
        <a:bodyPr/>
        <a:lstStyle/>
        <a:p>
          <a:pPr marL="114300" indent="0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800" dirty="0" smtClean="0"/>
            <a:t>Укрепление здоровья дошкольников</a:t>
          </a:r>
        </a:p>
        <a:p>
          <a:pPr marL="114300" indent="0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300" dirty="0"/>
        </a:p>
      </dgm:t>
    </dgm:pt>
    <dgm:pt modelId="{A6A74BDC-5C8B-43A0-A2D8-F42EB361A521}" type="parTrans" cxnId="{731CE44E-316B-4D21-91F8-0A4AC0C7845F}">
      <dgm:prSet/>
      <dgm:spPr/>
      <dgm:t>
        <a:bodyPr/>
        <a:lstStyle/>
        <a:p>
          <a:endParaRPr lang="ru-RU"/>
        </a:p>
      </dgm:t>
    </dgm:pt>
    <dgm:pt modelId="{134585D7-0509-4DC9-9122-ED89153FBDE9}" type="sibTrans" cxnId="{731CE44E-316B-4D21-91F8-0A4AC0C7845F}">
      <dgm:prSet/>
      <dgm:spPr/>
      <dgm:t>
        <a:bodyPr/>
        <a:lstStyle/>
        <a:p>
          <a:endParaRPr lang="ru-RU"/>
        </a:p>
      </dgm:t>
    </dgm:pt>
    <dgm:pt modelId="{1DA9DD2B-D798-40E9-8933-28FDD0152E6F}" type="pres">
      <dgm:prSet presAssocID="{E9679EDA-ABE4-4E3C-B79C-D35BE7851A1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F10FE4-FF18-4258-9FF8-57611E3BF21E}" type="pres">
      <dgm:prSet presAssocID="{6C90E8B4-418A-4888-91D8-B0A592A56F76}" presName="composite" presStyleCnt="0"/>
      <dgm:spPr/>
    </dgm:pt>
    <dgm:pt modelId="{786DC99C-745E-4718-ABFB-CFC0346A5910}" type="pres">
      <dgm:prSet presAssocID="{6C90E8B4-418A-4888-91D8-B0A592A56F7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CE1DDF-9E6C-49B5-B61D-87980E1674B1}" type="pres">
      <dgm:prSet presAssocID="{6C90E8B4-418A-4888-91D8-B0A592A56F76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7AA97-58BE-44CF-BFAF-EAE4C0E0531B}" type="pres">
      <dgm:prSet presAssocID="{6CD77E79-C727-46D0-995A-8CF886D4EF02}" presName="sp" presStyleCnt="0"/>
      <dgm:spPr/>
    </dgm:pt>
    <dgm:pt modelId="{C804E21A-E365-426A-8D46-666C7F984F16}" type="pres">
      <dgm:prSet presAssocID="{748F0085-78C5-4DFB-B6E9-704F498056BE}" presName="composite" presStyleCnt="0"/>
      <dgm:spPr/>
    </dgm:pt>
    <dgm:pt modelId="{A42907E3-02C4-4BC8-AB51-3E5F92A349DD}" type="pres">
      <dgm:prSet presAssocID="{748F0085-78C5-4DFB-B6E9-704F498056B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37CA3-33A1-4704-BAE2-CED4B96C169A}" type="pres">
      <dgm:prSet presAssocID="{748F0085-78C5-4DFB-B6E9-704F498056BE}" presName="descendantText" presStyleLbl="alignAcc1" presStyleIdx="1" presStyleCnt="2" custScaleY="1456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208D7A-989A-4A45-9A77-1DE1EB5F1630}" srcId="{748F0085-78C5-4DFB-B6E9-704F498056BE}" destId="{67A86D22-7AAF-40AD-B4AB-8D95A9258A0F}" srcOrd="0" destOrd="0" parTransId="{EE6E29FB-C899-4F79-816A-F53C608A4099}" sibTransId="{6E1E0E67-AD6A-4DE7-A234-08247226BA0D}"/>
    <dgm:cxn modelId="{3C2509FD-D75D-4100-9BA7-4FF70AB78A1E}" srcId="{E9679EDA-ABE4-4E3C-B79C-D35BE7851A17}" destId="{748F0085-78C5-4DFB-B6E9-704F498056BE}" srcOrd="1" destOrd="0" parTransId="{BE7AF6B8-D4AC-44C0-9388-17FD363FBD28}" sibTransId="{E0991BFD-B240-4A6B-9711-E2EE8A642DEB}"/>
    <dgm:cxn modelId="{886EC1BD-9033-4FDC-9D51-19550F4AB1BA}" type="presOf" srcId="{1C481EEB-A69A-4CE7-AA9E-475AC55C5358}" destId="{0BD37CA3-33A1-4704-BAE2-CED4B96C169A}" srcOrd="0" destOrd="4" presId="urn:microsoft.com/office/officeart/2005/8/layout/chevron2"/>
    <dgm:cxn modelId="{E3C55DB0-C803-46A7-B71D-93BC29F0DE18}" type="presOf" srcId="{748F0085-78C5-4DFB-B6E9-704F498056BE}" destId="{A42907E3-02C4-4BC8-AB51-3E5F92A349DD}" srcOrd="0" destOrd="0" presId="urn:microsoft.com/office/officeart/2005/8/layout/chevron2"/>
    <dgm:cxn modelId="{893EE91B-6994-4761-9A40-AD9D10A312E0}" type="presOf" srcId="{5F70A851-B117-4BC0-88F0-BC63DD5B5940}" destId="{F2CE1DDF-9E6C-49B5-B61D-87980E1674B1}" srcOrd="0" destOrd="2" presId="urn:microsoft.com/office/officeart/2005/8/layout/chevron2"/>
    <dgm:cxn modelId="{5243A686-0BC3-46DD-8B92-1CAB2B7F362E}" type="presOf" srcId="{24F0A064-7200-4065-A472-6F0A09A8734C}" destId="{F2CE1DDF-9E6C-49B5-B61D-87980E1674B1}" srcOrd="0" destOrd="1" presId="urn:microsoft.com/office/officeart/2005/8/layout/chevron2"/>
    <dgm:cxn modelId="{9B75F9E7-252E-4984-AC97-D80C55CF3621}" srcId="{6C90E8B4-418A-4888-91D8-B0A592A56F76}" destId="{55FCDB70-C53C-4545-B614-14ACC9D21F10}" srcOrd="3" destOrd="0" parTransId="{A8B95413-DB31-4300-8EA5-DB34D4C5FE6F}" sibTransId="{22BE0CBB-8610-430A-BAD8-17F3B856910D}"/>
    <dgm:cxn modelId="{7BFB9F0A-2496-4A64-B1B3-A3F90B0F768F}" type="presOf" srcId="{E9679EDA-ABE4-4E3C-B79C-D35BE7851A17}" destId="{1DA9DD2B-D798-40E9-8933-28FDD0152E6F}" srcOrd="0" destOrd="0" presId="urn:microsoft.com/office/officeart/2005/8/layout/chevron2"/>
    <dgm:cxn modelId="{1C40B740-B0F8-451C-8CE6-619CC582F343}" type="presOf" srcId="{6C90E8B4-418A-4888-91D8-B0A592A56F76}" destId="{786DC99C-745E-4718-ABFB-CFC0346A5910}" srcOrd="0" destOrd="0" presId="urn:microsoft.com/office/officeart/2005/8/layout/chevron2"/>
    <dgm:cxn modelId="{F5B1C14B-4C37-4480-8FCA-974E09ABB6F7}" type="presOf" srcId="{41EEFF7F-9081-40EF-A40E-BE9A8B78BD08}" destId="{0BD37CA3-33A1-4704-BAE2-CED4B96C169A}" srcOrd="0" destOrd="2" presId="urn:microsoft.com/office/officeart/2005/8/layout/chevron2"/>
    <dgm:cxn modelId="{2F4C1CEB-B702-4A5D-B09C-1AD302BAD7F6}" srcId="{748F0085-78C5-4DFB-B6E9-704F498056BE}" destId="{620F78A4-87CC-4367-BD73-1BD62926A614}" srcOrd="1" destOrd="0" parTransId="{78D89F98-8C60-49ED-BDA5-38FF1F589CA0}" sibTransId="{ACDB4998-5018-4376-994E-661A06EA0162}"/>
    <dgm:cxn modelId="{0C2673CB-A782-4971-86D6-DDF91D71D6B7}" srcId="{6C90E8B4-418A-4888-91D8-B0A592A56F76}" destId="{24F0A064-7200-4065-A472-6F0A09A8734C}" srcOrd="1" destOrd="0" parTransId="{4E7352EE-8C0E-49C9-9457-8DF88DCA3365}" sibTransId="{ECE91382-1C48-4E4B-A33C-8B99C8B40BE1}"/>
    <dgm:cxn modelId="{F9CF7BDF-6DA2-41E5-9B10-1F29C18A6B08}" srcId="{748F0085-78C5-4DFB-B6E9-704F498056BE}" destId="{EC2F15EC-CB53-4D40-835A-C2551FD95CAF}" srcOrd="3" destOrd="0" parTransId="{CEBB7917-ADAA-43B8-845E-A7CC8AD6CA4F}" sibTransId="{EF59239B-E3C0-4BDA-A9A3-C5145F04AEF0}"/>
    <dgm:cxn modelId="{48DB4325-91B4-46DD-AB38-570EF960EB4C}" type="presOf" srcId="{67A86D22-7AAF-40AD-B4AB-8D95A9258A0F}" destId="{0BD37CA3-33A1-4704-BAE2-CED4B96C169A}" srcOrd="0" destOrd="0" presId="urn:microsoft.com/office/officeart/2005/8/layout/chevron2"/>
    <dgm:cxn modelId="{17CD1751-4832-42A3-8A1C-4E2DA6580B87}" type="presOf" srcId="{2AD967E4-34E2-44E7-AC8F-0147019B2B58}" destId="{F2CE1DDF-9E6C-49B5-B61D-87980E1674B1}" srcOrd="0" destOrd="0" presId="urn:microsoft.com/office/officeart/2005/8/layout/chevron2"/>
    <dgm:cxn modelId="{8BE9C5F6-99FE-426D-B97F-3033E0C9AFB7}" srcId="{748F0085-78C5-4DFB-B6E9-704F498056BE}" destId="{41EEFF7F-9081-40EF-A40E-BE9A8B78BD08}" srcOrd="2" destOrd="0" parTransId="{C3B904A5-9E33-44DB-B489-C85CFC515643}" sibTransId="{2E650ED5-C9A4-44EF-B5CA-8F86CBFA8AA9}"/>
    <dgm:cxn modelId="{EC275664-59FE-45FD-94BB-2E71E08B0B0E}" type="presOf" srcId="{EC2F15EC-CB53-4D40-835A-C2551FD95CAF}" destId="{0BD37CA3-33A1-4704-BAE2-CED4B96C169A}" srcOrd="0" destOrd="3" presId="urn:microsoft.com/office/officeart/2005/8/layout/chevron2"/>
    <dgm:cxn modelId="{731CE44E-316B-4D21-91F8-0A4AC0C7845F}" srcId="{748F0085-78C5-4DFB-B6E9-704F498056BE}" destId="{1C481EEB-A69A-4CE7-AA9E-475AC55C5358}" srcOrd="4" destOrd="0" parTransId="{A6A74BDC-5C8B-43A0-A2D8-F42EB361A521}" sibTransId="{134585D7-0509-4DC9-9122-ED89153FBDE9}"/>
    <dgm:cxn modelId="{AA271344-8D76-420A-92B0-6724638F2B13}" srcId="{E9679EDA-ABE4-4E3C-B79C-D35BE7851A17}" destId="{6C90E8B4-418A-4888-91D8-B0A592A56F76}" srcOrd="0" destOrd="0" parTransId="{F2C5DAC7-33AD-4CFC-9D03-E27E15E78BEA}" sibTransId="{6CD77E79-C727-46D0-995A-8CF886D4EF02}"/>
    <dgm:cxn modelId="{3D771D95-4EC1-42A9-95AD-CC32F2A036EC}" srcId="{6C90E8B4-418A-4888-91D8-B0A592A56F76}" destId="{2AD967E4-34E2-44E7-AC8F-0147019B2B58}" srcOrd="0" destOrd="0" parTransId="{8FA0059E-9E5C-40BD-BD5A-5C467A1A7315}" sibTransId="{5DB72760-08E3-45B0-8D33-663B057E115A}"/>
    <dgm:cxn modelId="{3C3E350C-BDF9-45F6-B157-EA9ED8A79655}" type="presOf" srcId="{620F78A4-87CC-4367-BD73-1BD62926A614}" destId="{0BD37CA3-33A1-4704-BAE2-CED4B96C169A}" srcOrd="0" destOrd="1" presId="urn:microsoft.com/office/officeart/2005/8/layout/chevron2"/>
    <dgm:cxn modelId="{4CA0A785-97E7-40D7-A528-EAFFAABC87BD}" type="presOf" srcId="{55FCDB70-C53C-4545-B614-14ACC9D21F10}" destId="{F2CE1DDF-9E6C-49B5-B61D-87980E1674B1}" srcOrd="0" destOrd="3" presId="urn:microsoft.com/office/officeart/2005/8/layout/chevron2"/>
    <dgm:cxn modelId="{29337BE4-385E-4F1B-8196-ECB147A55336}" srcId="{6C90E8B4-418A-4888-91D8-B0A592A56F76}" destId="{5F70A851-B117-4BC0-88F0-BC63DD5B5940}" srcOrd="2" destOrd="0" parTransId="{5E6612F6-6B69-413C-859A-A85B636F6221}" sibTransId="{2CE2FECB-6AC6-4657-8374-8B150A27E454}"/>
    <dgm:cxn modelId="{C0217FB1-05AD-4A67-91BD-48F475BD0CD6}" type="presParOf" srcId="{1DA9DD2B-D798-40E9-8933-28FDD0152E6F}" destId="{8FF10FE4-FF18-4258-9FF8-57611E3BF21E}" srcOrd="0" destOrd="0" presId="urn:microsoft.com/office/officeart/2005/8/layout/chevron2"/>
    <dgm:cxn modelId="{4E3C0A4E-4BC0-4C1D-879A-B0C334F450A3}" type="presParOf" srcId="{8FF10FE4-FF18-4258-9FF8-57611E3BF21E}" destId="{786DC99C-745E-4718-ABFB-CFC0346A5910}" srcOrd="0" destOrd="0" presId="urn:microsoft.com/office/officeart/2005/8/layout/chevron2"/>
    <dgm:cxn modelId="{7EF60204-DE20-44E9-AD5C-77482805EA87}" type="presParOf" srcId="{8FF10FE4-FF18-4258-9FF8-57611E3BF21E}" destId="{F2CE1DDF-9E6C-49B5-B61D-87980E1674B1}" srcOrd="1" destOrd="0" presId="urn:microsoft.com/office/officeart/2005/8/layout/chevron2"/>
    <dgm:cxn modelId="{506BE634-4082-4122-AF70-29AB4CF68BE8}" type="presParOf" srcId="{1DA9DD2B-D798-40E9-8933-28FDD0152E6F}" destId="{4E57AA97-58BE-44CF-BFAF-EAE4C0E0531B}" srcOrd="1" destOrd="0" presId="urn:microsoft.com/office/officeart/2005/8/layout/chevron2"/>
    <dgm:cxn modelId="{6811B694-9E99-4FB7-BCB1-14CFA8EA0B29}" type="presParOf" srcId="{1DA9DD2B-D798-40E9-8933-28FDD0152E6F}" destId="{C804E21A-E365-426A-8D46-666C7F984F16}" srcOrd="2" destOrd="0" presId="urn:microsoft.com/office/officeart/2005/8/layout/chevron2"/>
    <dgm:cxn modelId="{D7C3130F-A444-4094-9069-9923CDA3F699}" type="presParOf" srcId="{C804E21A-E365-426A-8D46-666C7F984F16}" destId="{A42907E3-02C4-4BC8-AB51-3E5F92A349DD}" srcOrd="0" destOrd="0" presId="urn:microsoft.com/office/officeart/2005/8/layout/chevron2"/>
    <dgm:cxn modelId="{5B85B511-BB26-47A4-9A5D-C26E359197E4}" type="presParOf" srcId="{C804E21A-E365-426A-8D46-666C7F984F16}" destId="{0BD37CA3-33A1-4704-BAE2-CED4B96C169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6DC99C-745E-4718-ABFB-CFC0346A5910}">
      <dsp:nvSpPr>
        <dsp:cNvPr id="0" name=""/>
        <dsp:cNvSpPr/>
      </dsp:nvSpPr>
      <dsp:spPr>
        <a:xfrm rot="5400000">
          <a:off x="-448307" y="498031"/>
          <a:ext cx="2988715" cy="2092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solidFill>
                <a:srgbClr val="FF0066"/>
              </a:solidFill>
            </a:rPr>
            <a:t>Цель:</a:t>
          </a:r>
          <a:endParaRPr lang="ru-RU" sz="4500" kern="1200" dirty="0">
            <a:solidFill>
              <a:srgbClr val="FF0066"/>
            </a:solidFill>
          </a:endParaRPr>
        </a:p>
      </dsp:txBody>
      <dsp:txXfrm rot="5400000">
        <a:off x="-448307" y="498031"/>
        <a:ext cx="2988715" cy="2092100"/>
      </dsp:txXfrm>
    </dsp:sp>
    <dsp:sp modelId="{F2CE1DDF-9E6C-49B5-B61D-87980E1674B1}">
      <dsp:nvSpPr>
        <dsp:cNvPr id="0" name=""/>
        <dsp:cNvSpPr/>
      </dsp:nvSpPr>
      <dsp:spPr>
        <a:xfrm rot="5400000">
          <a:off x="3531101" y="-1389276"/>
          <a:ext cx="1942665" cy="48206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Использование Су-Джок терапии в речевом развитии детей дошкольного возраста</a:t>
          </a:r>
          <a:endParaRPr lang="ru-RU" sz="24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5400000">
        <a:off x="3531101" y="-1389276"/>
        <a:ext cx="1942665" cy="4820667"/>
      </dsp:txXfrm>
    </dsp:sp>
    <dsp:sp modelId="{A42907E3-02C4-4BC8-AB51-3E5F92A349DD}">
      <dsp:nvSpPr>
        <dsp:cNvPr id="0" name=""/>
        <dsp:cNvSpPr/>
      </dsp:nvSpPr>
      <dsp:spPr>
        <a:xfrm rot="5400000">
          <a:off x="-448307" y="3674563"/>
          <a:ext cx="2988715" cy="2092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>
              <a:solidFill>
                <a:srgbClr val="FF0066"/>
              </a:solidFill>
            </a:rPr>
            <a:t>Задача:</a:t>
          </a:r>
          <a:endParaRPr lang="ru-RU" sz="4500" kern="1200" dirty="0">
            <a:solidFill>
              <a:srgbClr val="FF0066"/>
            </a:solidFill>
          </a:endParaRPr>
        </a:p>
      </dsp:txBody>
      <dsp:txXfrm rot="5400000">
        <a:off x="-448307" y="3674563"/>
        <a:ext cx="2988715" cy="2092100"/>
      </dsp:txXfrm>
    </dsp:sp>
    <dsp:sp modelId="{0BD37CA3-33A1-4704-BAE2-CED4B96C169A}">
      <dsp:nvSpPr>
        <dsp:cNvPr id="0" name=""/>
        <dsp:cNvSpPr/>
      </dsp:nvSpPr>
      <dsp:spPr>
        <a:xfrm rot="5400000">
          <a:off x="3087727" y="1787255"/>
          <a:ext cx="2829414" cy="48206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14300" lvl="1" indent="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Воздействие на биологически активные точки  организма</a:t>
          </a:r>
          <a:endParaRPr lang="ru-RU" sz="1800" kern="1200" dirty="0"/>
        </a:p>
        <a:p>
          <a:pPr marL="114300" lvl="1" indent="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Стимулирование речевых зон коры головного мозга</a:t>
          </a:r>
          <a:endParaRPr lang="ru-RU" sz="1800" kern="1200" dirty="0"/>
        </a:p>
        <a:p>
          <a:pPr marL="114300" lvl="1" indent="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Создание комфортных условий для ребёнка</a:t>
          </a:r>
          <a:endParaRPr lang="ru-RU" sz="1800" kern="1200" dirty="0"/>
        </a:p>
        <a:p>
          <a:pPr marL="114300" lvl="1" indent="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Повышение  интереса и мотивации  к  занятиям</a:t>
          </a:r>
          <a:endParaRPr lang="ru-RU" sz="1800" kern="1200" dirty="0"/>
        </a:p>
        <a:p>
          <a:pPr marL="114300" lvl="1" indent="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Укрепление здоровья дошкольников</a:t>
          </a:r>
        </a:p>
        <a:p>
          <a:pPr marL="114300" lvl="1" indent="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5400000">
        <a:off x="3087727" y="1787255"/>
        <a:ext cx="2829414" cy="4820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A2EB9-9DB7-4DA3-B385-1A169C8C2D54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F48E1-C4F1-414E-9B3E-200132F27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334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F48E1-C4F1-414E-9B3E-200132F27F0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0395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artisticLightScreen trans="34000" gridSize="0"/>
                    </a14:imgEffect>
                  </a14:imgLayer>
                </a14:imgProps>
              </a:ext>
            </a:extLst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797152"/>
            <a:ext cx="4355976" cy="2060848"/>
          </a:xfrm>
        </p:spPr>
        <p:txBody>
          <a:bodyPr>
            <a:normAutofit fontScale="55000" lnSpcReduction="2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  <a:r>
              <a:rPr lang="ru-RU" sz="4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Молькова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И.В           </a:t>
            </a:r>
          </a:p>
          <a:p>
            <a:pPr algn="r"/>
            <a:endParaRPr lang="ru-RU" sz="6200" b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6912768" cy="4896544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800" b="1" dirty="0" smtClean="0">
                <a:ln>
                  <a:solidFill>
                    <a:schemeClr val="accent6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800" dirty="0" smtClean="0">
                <a:ln>
                  <a:solidFill>
                    <a:schemeClr val="accent6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8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Су-Джок терапии в речевом развитии детей дошкольного </a:t>
            </a:r>
            <a:r>
              <a:rPr lang="ru-RU" sz="38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возраста»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129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 advTm="7000">
        <p14:glitter pattern="hexagon"/>
      </p:transition>
    </mc:Choice>
    <mc:Fallback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1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E9F03"/>
                </a:solidFill>
                <a:ea typeface="FZLanTingHeiS-UL-GB" pitchFamily="2" charset="-122"/>
              </a:rPr>
              <a:t>СПАСИБО ЗА ВНИМАНИЕ!</a:t>
            </a:r>
            <a:endParaRPr lang="ru-RU" sz="6000" b="1" dirty="0">
              <a:solidFill>
                <a:srgbClr val="0E9F03"/>
              </a:solidFill>
              <a:ea typeface="FZLanTingHeiS-UL-GB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2508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75"/>
                            </p:stCondLst>
                            <p:childTnLst>
                              <p:par>
                                <p:cTn id="1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75"/>
                            </p:stCondLst>
                            <p:childTnLst>
                              <p:par>
                                <p:cTn id="20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892480" cy="86409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Развиваем пальчики – развиваем </a:t>
            </a:r>
            <a:r>
              <a:rPr lang="ru-RU" sz="3200" dirty="0" smtClean="0">
                <a:solidFill>
                  <a:srgbClr val="C00000"/>
                </a:solidFill>
              </a:rPr>
              <a:t>речь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331640" y="2780928"/>
            <a:ext cx="7488832" cy="2952328"/>
          </a:xfrm>
        </p:spPr>
        <p:txBody>
          <a:bodyPr>
            <a:noAutofit/>
          </a:bodyPr>
          <a:lstStyle/>
          <a:p>
            <a:pPr lvl="0" algn="r"/>
            <a:r>
              <a:rPr lang="ru-RU" sz="32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«Ум ребенка находится </a:t>
            </a:r>
            <a:r>
              <a:rPr lang="ru-RU" sz="3200" b="1" dirty="0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на кончиках </a:t>
            </a:r>
            <a:r>
              <a:rPr lang="ru-RU" sz="32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его пальцев». </a:t>
            </a:r>
            <a:br>
              <a:rPr lang="ru-RU" sz="32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endParaRPr lang="ru-RU" sz="3200" b="1" dirty="0" smtClean="0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ea typeface="+mj-ea"/>
              <a:cs typeface="+mj-cs"/>
            </a:endParaRPr>
          </a:p>
          <a:p>
            <a:pPr marL="45720" lvl="0" indent="0" algn="r">
              <a:buNone/>
            </a:pPr>
            <a:r>
              <a:rPr lang="ru-RU" sz="3200" b="1" dirty="0" err="1" smtClean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В.А.Сухомлинский</a:t>
            </a:r>
            <a:r>
              <a:rPr lang="ru-RU" sz="3200" b="1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.</a:t>
            </a:r>
          </a:p>
          <a:p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9269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Tm="26000">
        <p14:prism isInverted="1"/>
      </p:transition>
    </mc:Choice>
    <mc:Fallback>
      <p:transition spd="slow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2005939327"/>
              </p:ext>
            </p:extLst>
          </p:nvPr>
        </p:nvGraphicFramePr>
        <p:xfrm>
          <a:off x="1835696" y="188640"/>
          <a:ext cx="691276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3808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88640"/>
            <a:ext cx="54726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C00000"/>
                </a:solidFill>
              </a:rPr>
              <a:t>Что такое </a:t>
            </a:r>
            <a:r>
              <a:rPr lang="ru-RU" sz="2400" b="1" dirty="0" smtClean="0">
                <a:solidFill>
                  <a:srgbClr val="C00000"/>
                </a:solidFill>
              </a:rPr>
              <a:t>Су-Джок </a:t>
            </a:r>
            <a:r>
              <a:rPr lang="ru-RU" sz="2400" b="1" dirty="0">
                <a:solidFill>
                  <a:srgbClr val="C00000"/>
                </a:solidFill>
              </a:rPr>
              <a:t>терапия</a:t>
            </a:r>
            <a:r>
              <a:rPr lang="ru-RU" sz="2400" b="1" dirty="0" smtClean="0">
                <a:solidFill>
                  <a:srgbClr val="C00000"/>
                </a:solidFill>
              </a:rPr>
              <a:t>?</a:t>
            </a:r>
          </a:p>
          <a:p>
            <a:pPr lvl="0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196752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Су-Джок </a:t>
            </a:r>
            <a:r>
              <a:rPr lang="ru-RU" sz="2400" dirty="0"/>
              <a:t>терапия – это одно из направлений восточной медицины, разработанное южно-корейским профессором Пак </a:t>
            </a:r>
            <a:r>
              <a:rPr lang="ru-RU" sz="2400" dirty="0" err="1"/>
              <a:t>Чже</a:t>
            </a:r>
            <a:r>
              <a:rPr lang="ru-RU" sz="2400" dirty="0"/>
              <a:t> </a:t>
            </a:r>
            <a:r>
              <a:rPr lang="ru-RU" sz="2400" dirty="0" smtClean="0"/>
              <a:t>ВУ.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64704"/>
            <a:ext cx="2236093" cy="29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3861048"/>
            <a:ext cx="7380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Метод терапии Су-Джок основан на том, что каждому органу человеческого тела соответствуют биоактивные точки, расположенные на кистях и стопах. Воздействуя на эти точки, можно избавиться от многих болезней или предотвратить их развитие.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/>
              <a:t>Су-Джок - это метод, проверенный исследованиями и доказавший свою эффективность и безопасность. Эта система настолько проста и доступна, что освоить ее может даже  ребенок. </a:t>
            </a:r>
          </a:p>
        </p:txBody>
      </p:sp>
    </p:spTree>
    <p:extLst>
      <p:ext uri="{BB962C8B-B14F-4D97-AF65-F5344CB8AC3E}">
        <p14:creationId xmlns:p14="http://schemas.microsoft.com/office/powerpoint/2010/main" xmlns="" val="393809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кис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636576"/>
            <a:ext cx="3897433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su_dzhok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5119" y="1636576"/>
            <a:ext cx="419100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331640" y="908720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3200" b="1" i="1" dirty="0">
                <a:ln>
                  <a:solidFill>
                    <a:srgbClr val="00B05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Су (кисть)</a:t>
            </a:r>
            <a:r>
              <a:rPr lang="ru-RU" sz="2400" b="1" i="1" dirty="0">
                <a:ln>
                  <a:solidFill>
                    <a:srgbClr val="00B05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                                 </a:t>
            </a:r>
            <a:r>
              <a:rPr lang="ru-RU" sz="3200" b="1" i="1" dirty="0" smtClean="0">
                <a:ln>
                  <a:solidFill>
                    <a:srgbClr val="00B05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Джок </a:t>
            </a:r>
            <a:r>
              <a:rPr lang="ru-RU" sz="3200" b="1" i="1" dirty="0">
                <a:ln>
                  <a:solidFill>
                    <a:srgbClr val="00B05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(стопа)</a:t>
            </a:r>
            <a:br>
              <a:rPr lang="ru-RU" sz="3200" b="1" i="1" dirty="0">
                <a:ln>
                  <a:solidFill>
                    <a:srgbClr val="00B050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</a:br>
            <a:endParaRPr lang="ru-RU" sz="3200" b="1" i="1" dirty="0">
              <a:ln>
                <a:solidFill>
                  <a:srgbClr val="00B050"/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3471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37000">
        <p:checker/>
      </p:transition>
    </mc:Choice>
    <mc:Fallback>
      <p:transition spd="slow" advTm="37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16632"/>
            <a:ext cx="8055129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Существует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несколько приемов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Джок терапии: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i="1" dirty="0" smtClean="0">
                <a:solidFill>
                  <a:srgbClr val="0E9F03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sz="2200" b="1" i="1" dirty="0">
                <a:solidFill>
                  <a:srgbClr val="0E9F03"/>
                </a:solidFill>
                <a:latin typeface="Times New Roman" pitchFamily="18" charset="0"/>
                <a:cs typeface="Times New Roman" pitchFamily="18" charset="0"/>
              </a:rPr>
              <a:t>специальным шариком.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Поскольку на ладони находится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множество биологически активных точек.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Прокатывая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шарик между ладошками,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массируют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мышцы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каждом шарике </a:t>
            </a:r>
          </a:p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есть «волшебное» колечко.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b="1" i="1" dirty="0" smtClean="0">
              <a:solidFill>
                <a:srgbClr val="0E9F0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i="1" dirty="0" smtClean="0">
                <a:solidFill>
                  <a:srgbClr val="0E9F03"/>
                </a:solidFill>
                <a:latin typeface="Times New Roman" pitchFamily="18" charset="0"/>
                <a:cs typeface="Times New Roman" pitchFamily="18" charset="0"/>
              </a:rPr>
              <a:t>Массаж эластичным кольцом.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омогает стимулировать работу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внутренних органов.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Кольцо нужно надеть на палец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провести массаж зоны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соответствующей пораженной части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тела. Особенно важно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воздействовать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большой палец, отвечающий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 голову  человека. </a:t>
            </a:r>
          </a:p>
        </p:txBody>
      </p:sp>
      <p:pic>
        <p:nvPicPr>
          <p:cNvPr id="6" name="Picture 10" descr="SDC172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11250" y="548681"/>
            <a:ext cx="3078878" cy="31950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3172" y="3639887"/>
            <a:ext cx="325556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8470255"/>
      </p:ext>
    </p:extLst>
  </p:cSld>
  <p:clrMapOvr>
    <a:masterClrMapping/>
  </p:clrMapOvr>
  <p:transition spd="slow" advTm="2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267744" y="404664"/>
            <a:ext cx="6408712" cy="4699159"/>
          </a:xfrm>
          <a:prstGeom prst="roundRect">
            <a:avLst/>
          </a:prstGeom>
          <a:solidFill>
            <a:srgbClr val="FFCCCC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Bookman Old Style"/>
                <a:ea typeface="Times New Roman"/>
                <a:cs typeface="Times New Roman"/>
              </a:rPr>
              <a:t>Массаж Су – Джок </a:t>
            </a:r>
            <a:r>
              <a:rPr lang="ru-RU" sz="2400" b="1" dirty="0" smtClean="0">
                <a:latin typeface="Bookman Old Style"/>
                <a:ea typeface="Times New Roman"/>
                <a:cs typeface="Times New Roman"/>
              </a:rPr>
              <a:t>шарами</a:t>
            </a:r>
          </a:p>
          <a:p>
            <a:pPr algn="ctr"/>
            <a:r>
              <a:rPr lang="ru-RU" sz="2400" b="1" dirty="0" smtClean="0">
                <a:latin typeface="Bookman Old Style"/>
                <a:ea typeface="Times New Roman"/>
                <a:cs typeface="Times New Roman"/>
              </a:rPr>
              <a:t>(Использование Су-</a:t>
            </a:r>
            <a:r>
              <a:rPr lang="ru-RU" sz="2400" b="1" dirty="0" err="1" smtClean="0">
                <a:latin typeface="Bookman Old Style"/>
                <a:ea typeface="Times New Roman"/>
                <a:cs typeface="Times New Roman"/>
              </a:rPr>
              <a:t>Джок</a:t>
            </a:r>
            <a:r>
              <a:rPr lang="ru-RU" sz="2400" b="1" dirty="0" smtClean="0">
                <a:latin typeface="Bookman Old Style"/>
                <a:ea typeface="Times New Roman"/>
                <a:cs typeface="Times New Roman"/>
              </a:rPr>
              <a:t> при автоматизации звука «ж»)</a:t>
            </a:r>
          </a:p>
          <a:p>
            <a:r>
              <a:rPr lang="ru-RU" dirty="0">
                <a:solidFill>
                  <a:srgbClr val="222222"/>
                </a:solidFill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222222"/>
                </a:solidFill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Ходит ежик без дорожек,</a:t>
            </a:r>
          </a:p>
          <a:p>
            <a:r>
              <a:rPr lang="ru-RU" sz="36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бежит ни от кого.</a:t>
            </a:r>
          </a:p>
          <a:p>
            <a:r>
              <a:rPr lang="ru-RU" sz="36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головы до ножек</a:t>
            </a:r>
          </a:p>
          <a:p>
            <a:r>
              <a:rPr lang="ru-RU" sz="36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в иголках ежик.</a:t>
            </a:r>
          </a:p>
          <a:p>
            <a:r>
              <a:rPr lang="ru-RU" sz="36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взять его?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Олечка\Desktop\b2ff47d4a03283bed9e5bbbe679546b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981443"/>
            <a:ext cx="3240360" cy="1808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664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63688" y="68080"/>
            <a:ext cx="7272808" cy="5354657"/>
          </a:xfrm>
          <a:prstGeom prst="roundRect">
            <a:avLst/>
          </a:prstGeom>
          <a:solidFill>
            <a:srgbClr val="FFCCCC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R="17970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Массаж пальцев эластичным кольцом. </a:t>
            </a:r>
            <a:r>
              <a:rPr lang="ru-RU" sz="2400" b="1" dirty="0" smtClean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(поочередно надеваем </a:t>
            </a:r>
            <a:r>
              <a:rPr lang="ru-RU" sz="2400" b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массажные кольца на каждый палец, </a:t>
            </a:r>
            <a:r>
              <a:rPr lang="ru-RU" sz="2400" b="1" dirty="0" smtClean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проговаривая стихотворение)</a:t>
            </a:r>
            <a:r>
              <a:rPr lang="ru-RU" sz="2000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endParaRPr lang="ru-RU" sz="1600" dirty="0">
              <a:latin typeface="Calibri"/>
              <a:ea typeface="Calibri"/>
              <a:cs typeface="Times New Roman"/>
            </a:endParaRPr>
          </a:p>
          <a:p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Раз – два – три – четыре – пять, </a:t>
            </a:r>
            <a:endParaRPr lang="ru-RU" i="1" dirty="0" smtClean="0">
              <a:solidFill>
                <a:srgbClr val="222222"/>
              </a:solidFill>
              <a:latin typeface="Bookman Old Style"/>
              <a:ea typeface="Times New Roman"/>
              <a:cs typeface="Times New Roman"/>
            </a:endParaRPr>
          </a:p>
          <a:p>
            <a:r>
              <a:rPr lang="ru-RU" sz="1600" dirty="0" smtClean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(разгибать </a:t>
            </a:r>
            <a:r>
              <a:rPr lang="ru-RU" sz="1600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пальцы по одному )</a:t>
            </a:r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/>
            </a:r>
            <a:b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Вышли пальцы погулять, </a:t>
            </a:r>
            <a:b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Этот пальчик самый сильный, самый толстый и большой. </a:t>
            </a:r>
            <a:b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Этот пальчик для того, чтоб показывать его. </a:t>
            </a:r>
            <a:b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Этот пальчик самый длинный и стоит он в середине. </a:t>
            </a:r>
            <a:b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Этот пальчик безымянный, он избалованный самый. </a:t>
            </a:r>
            <a:b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r>
              <a:rPr lang="ru-RU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А мизинчик, хоть и мал, очень ловок и удал.</a:t>
            </a:r>
            <a:r>
              <a:rPr lang="ru-RU" sz="2000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 </a:t>
            </a:r>
            <a:br>
              <a:rPr lang="ru-RU" sz="2000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</a:br>
            <a:r>
              <a:rPr lang="ru-RU" sz="2000" i="1" dirty="0">
                <a:solidFill>
                  <a:srgbClr val="222222"/>
                </a:solidFill>
                <a:latin typeface="Bookman Old Style"/>
                <a:ea typeface="Times New Roman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3" name="Рисунок 2" descr="C:\Users\Олечка\Desktop\685717_20141125082508_0765_600x6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900295"/>
            <a:ext cx="3184525" cy="1957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242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7310" y="220983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</a:rPr>
              <a:t> 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805758"/>
            <a:ext cx="47994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« Знакомство с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терапией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 –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шаров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–класс с использованием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C:\Users\ds\Desktop\IMG_07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1666" y="783397"/>
            <a:ext cx="3516984" cy="2637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3645024"/>
            <a:ext cx="3368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Рекомендация для родителей</a:t>
            </a:r>
            <a:endParaRPr lang="ru-RU" dirty="0"/>
          </a:p>
        </p:txBody>
      </p:sp>
      <p:pic>
        <p:nvPicPr>
          <p:cNvPr id="1028" name="Picture 4" descr="C:\Users\ds\Desktop\IMG_0707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0381" y="4149080"/>
            <a:ext cx="4685145" cy="2524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904361" y="5805264"/>
            <a:ext cx="1988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Мастер – класс с родителями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6441836"/>
      </p:ext>
    </p:extLst>
  </p:cSld>
  <p:clrMapOvr>
    <a:masterClrMapping/>
  </p:clrMapOvr>
  <p:transition spd="slow" advTm="45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FFFFFF"/>
      </a:lt2>
      <a:accent1>
        <a:srgbClr val="81D319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2250</TotalTime>
  <Words>305</Words>
  <Application>Microsoft Office PowerPoint</Application>
  <PresentationFormat>Экран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Тема: «Использование Су-Джок терапии в речевом развитии детей дошкольного возраста»     </vt:lpstr>
      <vt:lpstr>Развиваем пальчики – развиваем речь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Тема:« Су – Джок терапия в коррекции речевых нарушений у детей»</dc:title>
  <dc:creator>7505</dc:creator>
  <cp:lastModifiedBy>User</cp:lastModifiedBy>
  <cp:revision>65</cp:revision>
  <dcterms:modified xsi:type="dcterms:W3CDTF">2019-12-09T08:08:33Z</dcterms:modified>
</cp:coreProperties>
</file>