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7" r:id="rId4"/>
    <p:sldId id="280" r:id="rId5"/>
    <p:sldId id="277" r:id="rId6"/>
    <p:sldId id="274" r:id="rId7"/>
    <p:sldId id="275" r:id="rId8"/>
    <p:sldId id="285" r:id="rId9"/>
    <p:sldId id="286" r:id="rId10"/>
    <p:sldId id="288" r:id="rId11"/>
    <p:sldId id="264" r:id="rId12"/>
    <p:sldId id="265" r:id="rId13"/>
    <p:sldId id="259" r:id="rId14"/>
    <p:sldId id="267" r:id="rId15"/>
    <p:sldId id="289" r:id="rId16"/>
    <p:sldId id="272" r:id="rId17"/>
    <p:sldId id="278" r:id="rId18"/>
    <p:sldId id="282" r:id="rId19"/>
    <p:sldId id="284" r:id="rId20"/>
    <p:sldId id="281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830" autoAdjust="0"/>
    <p:restoredTop sz="94617" autoAdjust="0"/>
  </p:normalViewPr>
  <p:slideViewPr>
    <p:cSldViewPr>
      <p:cViewPr>
        <p:scale>
          <a:sx n="60" d="100"/>
          <a:sy n="60" d="100"/>
        </p:scale>
        <p:origin x="-2442" y="-10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F28DB-EDAD-4819-BD7C-466AAA6201F9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FB2CD-2A8F-48C3-922B-60ECF52869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F28DB-EDAD-4819-BD7C-466AAA6201F9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FB2CD-2A8F-48C3-922B-60ECF52869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F28DB-EDAD-4819-BD7C-466AAA6201F9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FB2CD-2A8F-48C3-922B-60ECF52869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F28DB-EDAD-4819-BD7C-466AAA6201F9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FB2CD-2A8F-48C3-922B-60ECF52869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F28DB-EDAD-4819-BD7C-466AAA6201F9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FB2CD-2A8F-48C3-922B-60ECF52869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F28DB-EDAD-4819-BD7C-466AAA6201F9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FB2CD-2A8F-48C3-922B-60ECF52869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F28DB-EDAD-4819-BD7C-466AAA6201F9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FB2CD-2A8F-48C3-922B-60ECF52869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F28DB-EDAD-4819-BD7C-466AAA6201F9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FB2CD-2A8F-48C3-922B-60ECF52869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F28DB-EDAD-4819-BD7C-466AAA6201F9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FB2CD-2A8F-48C3-922B-60ECF52869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F28DB-EDAD-4819-BD7C-466AAA6201F9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FB2CD-2A8F-48C3-922B-60ECF52869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F28DB-EDAD-4819-BD7C-466AAA6201F9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FB2CD-2A8F-48C3-922B-60ECF52869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9F28DB-EDAD-4819-BD7C-466AAA6201F9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AFB2CD-2A8F-48C3-922B-60ECF52869B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jpeg"/><Relationship Id="rId3" Type="http://schemas.openxmlformats.org/officeDocument/2006/relationships/image" Target="../media/image51.jpeg"/><Relationship Id="rId7" Type="http://schemas.openxmlformats.org/officeDocument/2006/relationships/image" Target="../media/image55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4.jpeg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7" Type="http://schemas.openxmlformats.org/officeDocument/2006/relationships/image" Target="../media/image62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jpeg"/><Relationship Id="rId5" Type="http://schemas.openxmlformats.org/officeDocument/2006/relationships/image" Target="../media/image60.jpeg"/><Relationship Id="rId4" Type="http://schemas.openxmlformats.org/officeDocument/2006/relationships/image" Target="../media/image5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6.jpeg"/><Relationship Id="rId4" Type="http://schemas.openxmlformats.org/officeDocument/2006/relationships/image" Target="../media/image6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0.jpeg"/><Relationship Id="rId4" Type="http://schemas.openxmlformats.org/officeDocument/2006/relationships/image" Target="../media/image69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jpeg"/><Relationship Id="rId3" Type="http://schemas.openxmlformats.org/officeDocument/2006/relationships/image" Target="../media/image73.jpeg"/><Relationship Id="rId7" Type="http://schemas.openxmlformats.org/officeDocument/2006/relationships/image" Target="../media/image77.jpeg"/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6.jpeg"/><Relationship Id="rId5" Type="http://schemas.openxmlformats.org/officeDocument/2006/relationships/image" Target="../media/image75.jpeg"/><Relationship Id="rId4" Type="http://schemas.openxmlformats.org/officeDocument/2006/relationships/image" Target="../media/image74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png"/><Relationship Id="rId4" Type="http://schemas.openxmlformats.org/officeDocument/2006/relationships/image" Target="../media/image2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Relationship Id="rId9" Type="http://schemas.openxmlformats.org/officeDocument/2006/relationships/image" Target="../media/image41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jpeg"/><Relationship Id="rId3" Type="http://schemas.openxmlformats.org/officeDocument/2006/relationships/image" Target="../media/image43.jpeg"/><Relationship Id="rId7" Type="http://schemas.openxmlformats.org/officeDocument/2006/relationships/image" Target="../media/image47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Relationship Id="rId9" Type="http://schemas.openxmlformats.org/officeDocument/2006/relationships/image" Target="../media/image4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s120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928670"/>
            <a:ext cx="7772400" cy="2928958"/>
          </a:xfrm>
        </p:spPr>
        <p:txBody>
          <a:bodyPr>
            <a:normAutofit/>
          </a:bodyPr>
          <a:lstStyle/>
          <a:p>
            <a:r>
              <a:rPr lang="ru-RU" sz="28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САМОАНАЛИЗ </a:t>
            </a:r>
            <a:br>
              <a:rPr lang="ru-RU" sz="28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первой младшей</a:t>
            </a:r>
            <a:br>
              <a:rPr lang="ru-RU" sz="28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8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ГРУППЫ «Карапузики»</a:t>
            </a:r>
            <a:br>
              <a:rPr lang="ru-RU" sz="28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28926" y="4143380"/>
            <a:ext cx="3214710" cy="923916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Коновалова И.В.</a:t>
            </a:r>
          </a:p>
          <a:p>
            <a:endParaRPr lang="ru-RU" sz="2800" b="1" i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2019-2020 учебный год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\Desktop\фото карапузы презентация\20191230_10183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358082" y="3500438"/>
            <a:ext cx="1500198" cy="3087616"/>
          </a:xfrm>
          <a:prstGeom prst="rect">
            <a:avLst/>
          </a:prstGeom>
          <a:noFill/>
        </p:spPr>
      </p:pic>
      <p:pic>
        <p:nvPicPr>
          <p:cNvPr id="1030" name="Picture 6" descr="C:\Users\д\Desktop\фото карапузы презентация\20191111_16271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4282" y="214290"/>
            <a:ext cx="1523192" cy="3134941"/>
          </a:xfrm>
          <a:prstGeom prst="rect">
            <a:avLst/>
          </a:prstGeom>
          <a:noFill/>
        </p:spPr>
      </p:pic>
      <p:pic>
        <p:nvPicPr>
          <p:cNvPr id="1031" name="Picture 7" descr="C:\Users\д\Desktop\фото карапузы презентация\20200326_09275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857356" y="214290"/>
            <a:ext cx="4143404" cy="2013179"/>
          </a:xfrm>
          <a:prstGeom prst="rect">
            <a:avLst/>
          </a:prstGeom>
          <a:noFill/>
        </p:spPr>
      </p:pic>
      <p:pic>
        <p:nvPicPr>
          <p:cNvPr id="1032" name="Picture 8" descr="C:\Users\д\Desktop\фото карапузы презентация\20200325_163523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286644" y="285728"/>
            <a:ext cx="1564008" cy="3214686"/>
          </a:xfrm>
          <a:prstGeom prst="rect">
            <a:avLst/>
          </a:prstGeom>
          <a:noFill/>
        </p:spPr>
      </p:pic>
      <p:pic>
        <p:nvPicPr>
          <p:cNvPr id="1033" name="Picture 9" descr="C:\Users\д\Desktop\фото карапузы презентация\20200320_104556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14282" y="3143248"/>
            <a:ext cx="1561950" cy="3214710"/>
          </a:xfrm>
          <a:prstGeom prst="rect">
            <a:avLst/>
          </a:prstGeom>
          <a:noFill/>
        </p:spPr>
      </p:pic>
      <p:pic>
        <p:nvPicPr>
          <p:cNvPr id="1034" name="Picture 10" descr="C:\Users\д\Desktop\фото карапузы презентация\20200313_170007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357422" y="4429132"/>
            <a:ext cx="4429124" cy="2152004"/>
          </a:xfrm>
          <a:prstGeom prst="rect">
            <a:avLst/>
          </a:prstGeom>
          <a:noFill/>
        </p:spPr>
      </p:pic>
      <p:pic>
        <p:nvPicPr>
          <p:cNvPr id="1035" name="Picture 11" descr="C:\Users\д\Desktop\фото карапузы презентация\20200313_163324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2714612" y="2285992"/>
            <a:ext cx="4143404" cy="20131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1357290" y="500042"/>
            <a:ext cx="611552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Сводная таблица адаптации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71472" y="1714489"/>
          <a:ext cx="7929618" cy="4000526"/>
        </p:xfrm>
        <a:graphic>
          <a:graphicData uri="http://schemas.openxmlformats.org/drawingml/2006/table">
            <a:tbl>
              <a:tblPr/>
              <a:tblGrid>
                <a:gridCol w="2357454"/>
                <a:gridCol w="2857520"/>
                <a:gridCol w="2714644"/>
              </a:tblGrid>
              <a:tr h="98836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3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начало</a:t>
                      </a:r>
                      <a:r>
                        <a:rPr lang="en-US" sz="3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а/п</a:t>
                      </a:r>
                      <a:endParaRPr lang="ru-RU" sz="3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конец</a:t>
                      </a:r>
                      <a:r>
                        <a:rPr lang="en-US" sz="3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а/п</a:t>
                      </a:r>
                      <a:endParaRPr lang="ru-RU" sz="3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836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Лёгкая</a:t>
                      </a:r>
                      <a:endParaRPr lang="ru-RU" sz="3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13% - </a:t>
                      </a:r>
                      <a:r>
                        <a:rPr lang="en-US" sz="3200" dirty="0">
                          <a:solidFill>
                            <a:srgbClr val="0070C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 </a:t>
                      </a:r>
                      <a:r>
                        <a:rPr lang="en-US" sz="3200" dirty="0" err="1" smtClean="0">
                          <a:solidFill>
                            <a:srgbClr val="0070C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реб</a:t>
                      </a:r>
                      <a:r>
                        <a:rPr lang="en-US" sz="3200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</a:t>
                      </a:r>
                      <a:endParaRPr lang="ru-RU" sz="3200" dirty="0">
                        <a:solidFill>
                          <a:srgbClr val="0070C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62% - </a:t>
                      </a:r>
                      <a:r>
                        <a:rPr lang="en-US" sz="3200" dirty="0">
                          <a:solidFill>
                            <a:srgbClr val="0070C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 </a:t>
                      </a:r>
                      <a:r>
                        <a:rPr lang="en-US" sz="3200" dirty="0" err="1">
                          <a:solidFill>
                            <a:srgbClr val="0070C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дет</a:t>
                      </a:r>
                      <a:r>
                        <a:rPr lang="en-US" sz="3200" dirty="0">
                          <a:solidFill>
                            <a:srgbClr val="0070C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</a:t>
                      </a:r>
                      <a:endParaRPr lang="ru-RU" sz="3200" dirty="0">
                        <a:solidFill>
                          <a:srgbClr val="0070C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836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Средняя</a:t>
                      </a:r>
                      <a:endParaRPr lang="ru-RU" sz="3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69% - </a:t>
                      </a:r>
                      <a:r>
                        <a:rPr lang="en-US" sz="3200" dirty="0">
                          <a:solidFill>
                            <a:srgbClr val="0070C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 </a:t>
                      </a:r>
                      <a:r>
                        <a:rPr lang="en-US" sz="3200" dirty="0" err="1">
                          <a:solidFill>
                            <a:srgbClr val="0070C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дет</a:t>
                      </a:r>
                      <a:r>
                        <a:rPr lang="en-US" sz="3200" dirty="0">
                          <a:solidFill>
                            <a:srgbClr val="0070C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</a:t>
                      </a:r>
                      <a:endParaRPr lang="ru-RU" sz="3200" dirty="0">
                        <a:solidFill>
                          <a:srgbClr val="0070C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38% - </a:t>
                      </a:r>
                      <a:r>
                        <a:rPr lang="en-US" sz="3200" dirty="0">
                          <a:solidFill>
                            <a:srgbClr val="0070C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 </a:t>
                      </a:r>
                      <a:r>
                        <a:rPr lang="en-US" sz="3200" dirty="0" err="1">
                          <a:solidFill>
                            <a:srgbClr val="0070C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дет</a:t>
                      </a:r>
                      <a:r>
                        <a:rPr lang="en-US" sz="3200" dirty="0">
                          <a:solidFill>
                            <a:srgbClr val="0070C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</a:t>
                      </a:r>
                      <a:endParaRPr lang="ru-RU" sz="3200" dirty="0">
                        <a:solidFill>
                          <a:srgbClr val="0070C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3543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Тяжёлая</a:t>
                      </a:r>
                      <a:endParaRPr lang="ru-RU" sz="3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18% - 3 </a:t>
                      </a:r>
                      <a:r>
                        <a:rPr lang="en-US" sz="3200" dirty="0" err="1">
                          <a:solidFill>
                            <a:srgbClr val="0070C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дет</a:t>
                      </a:r>
                      <a:r>
                        <a:rPr lang="en-US" sz="3200" dirty="0">
                          <a:solidFill>
                            <a:srgbClr val="0070C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</a:t>
                      </a:r>
                      <a:endParaRPr lang="ru-RU" sz="3200" dirty="0">
                        <a:solidFill>
                          <a:srgbClr val="0070C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0%</a:t>
                      </a:r>
                      <a:endParaRPr lang="ru-RU" sz="3200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654032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ровни </a:t>
            </a:r>
            <a:r>
              <a:rPr lang="ru-RU" sz="3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нервно-психического </a:t>
            </a:r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развития</a:t>
            </a:r>
            <a:endParaRPr lang="ru-RU" sz="3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57158" y="1768715"/>
          <a:ext cx="8501121" cy="4874996"/>
        </p:xfrm>
        <a:graphic>
          <a:graphicData uri="http://schemas.openxmlformats.org/drawingml/2006/table">
            <a:tbl>
              <a:tblPr/>
              <a:tblGrid>
                <a:gridCol w="928694"/>
                <a:gridCol w="736440"/>
                <a:gridCol w="846906"/>
                <a:gridCol w="846906"/>
                <a:gridCol w="836785"/>
                <a:gridCol w="717003"/>
                <a:gridCol w="717003"/>
                <a:gridCol w="717846"/>
                <a:gridCol w="717846"/>
                <a:gridCol w="717846"/>
                <a:gridCol w="717846"/>
              </a:tblGrid>
              <a:tr h="412214">
                <a:tc row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Группы</a:t>
                      </a:r>
                      <a:r>
                        <a:rPr lang="en-US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en-US" sz="18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развития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Поведение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5629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I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дети с нормальным развитием</a:t>
                      </a: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II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Дети с задержкой в развитии на 1 </a:t>
                      </a:r>
                      <a:r>
                        <a:rPr lang="ru-RU" sz="18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эпикризный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срок</a:t>
                      </a: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III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Дети с задержкой в развитии на 2 </a:t>
                      </a:r>
                      <a:r>
                        <a:rPr lang="ru-RU" sz="18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эпикризных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срока</a:t>
                      </a: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IV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Дети с задержкой в развитии на 3 </a:t>
                      </a:r>
                      <a:r>
                        <a:rPr lang="ru-RU" sz="18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эпикризных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срока</a:t>
                      </a: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V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Отставание  на 4 и более </a:t>
                      </a:r>
                      <a:r>
                        <a:rPr lang="ru-RU" sz="18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эпикризных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срока</a:t>
                      </a: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Без</a:t>
                      </a:r>
                      <a:r>
                        <a:rPr lang="en-US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en-US" sz="18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отклонений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Группа</a:t>
                      </a:r>
                      <a:r>
                        <a:rPr lang="en-US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en-US" sz="18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внимания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Группа риска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Группа высокого риска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Диспансерная группа</a:t>
                      </a:r>
                      <a:endParaRPr lang="ru-RU" sz="18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324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b="1" dirty="0" err="1">
                          <a:solidFill>
                            <a:srgbClr val="0070C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Количество</a:t>
                      </a:r>
                      <a:r>
                        <a:rPr lang="en-US" sz="1800" b="1" dirty="0">
                          <a:solidFill>
                            <a:srgbClr val="0070C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en-US" sz="1800" b="1" dirty="0" err="1">
                          <a:solidFill>
                            <a:srgbClr val="0070C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детей</a:t>
                      </a:r>
                      <a:endParaRPr lang="ru-RU" sz="1800" b="1" dirty="0">
                        <a:solidFill>
                          <a:srgbClr val="0070C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</a:t>
                      </a:r>
                      <a:endParaRPr lang="ru-RU" sz="1800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1800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</a:t>
                      </a:r>
                      <a:endParaRPr lang="ru-RU" sz="1800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800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80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</a:t>
                      </a:r>
                      <a:endParaRPr lang="ru-RU" sz="1800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1800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800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80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80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324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b="1" dirty="0" err="1">
                          <a:solidFill>
                            <a:srgbClr val="0070C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Проценты</a:t>
                      </a:r>
                      <a:r>
                        <a:rPr lang="en-US" sz="1800" b="1" dirty="0">
                          <a:solidFill>
                            <a:srgbClr val="0070C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endParaRPr lang="ru-RU" sz="1800" b="1" dirty="0">
                        <a:solidFill>
                          <a:srgbClr val="0070C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46</a:t>
                      </a:r>
                      <a:endParaRPr lang="ru-RU" sz="1800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</a:t>
                      </a:r>
                      <a:endParaRPr lang="ru-RU" sz="180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34</a:t>
                      </a:r>
                      <a:endParaRPr lang="ru-RU" sz="180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13</a:t>
                      </a:r>
                      <a:endParaRPr lang="ru-RU" sz="1800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800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80</a:t>
                      </a:r>
                      <a:endParaRPr lang="ru-RU" sz="1800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</a:t>
                      </a:r>
                      <a:endParaRPr lang="ru-RU" sz="1800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800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800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800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-428652"/>
            <a:ext cx="4714876" cy="2297106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Взаимодействие со специалистами</a:t>
            </a:r>
            <a:endParaRPr lang="ru-RU" sz="3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5" name="Picture 1" descr="C:\Users\д\Desktop\фото карапузы презентация\20191024_10263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143504" y="214290"/>
            <a:ext cx="1714512" cy="3528705"/>
          </a:xfrm>
          <a:prstGeom prst="rect">
            <a:avLst/>
          </a:prstGeom>
          <a:noFill/>
        </p:spPr>
      </p:pic>
      <p:pic>
        <p:nvPicPr>
          <p:cNvPr id="26626" name="Picture 2" descr="C:\Users\д\Desktop\фото карапузы презентация\20191029_16272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286644" y="214290"/>
            <a:ext cx="1631358" cy="3357562"/>
          </a:xfrm>
          <a:prstGeom prst="rect">
            <a:avLst/>
          </a:prstGeom>
          <a:noFill/>
        </p:spPr>
      </p:pic>
      <p:pic>
        <p:nvPicPr>
          <p:cNvPr id="26627" name="Picture 3" descr="C:\Users\д\Desktop\фото карапузы презентация\IMG-20191106-WA004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286512" y="3143248"/>
            <a:ext cx="2571750" cy="3429000"/>
          </a:xfrm>
          <a:prstGeom prst="rect">
            <a:avLst/>
          </a:prstGeom>
          <a:noFill/>
        </p:spPr>
      </p:pic>
      <p:pic>
        <p:nvPicPr>
          <p:cNvPr id="26628" name="Picture 4" descr="C:\Users\д\Desktop\фото карапузы презентация\IMG-20191223-WA0002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71472" y="1285860"/>
            <a:ext cx="3786182" cy="2839637"/>
          </a:xfrm>
          <a:prstGeom prst="rect">
            <a:avLst/>
          </a:prstGeom>
          <a:noFill/>
        </p:spPr>
      </p:pic>
      <p:pic>
        <p:nvPicPr>
          <p:cNvPr id="26629" name="Picture 5" descr="C:\Users\д\Desktop\фото карапузы презентация\20200213_181012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572000" y="3429000"/>
            <a:ext cx="1527240" cy="3143272"/>
          </a:xfrm>
          <a:prstGeom prst="rect">
            <a:avLst/>
          </a:prstGeom>
          <a:noFill/>
        </p:spPr>
      </p:pic>
      <p:pic>
        <p:nvPicPr>
          <p:cNvPr id="26630" name="Picture 6" descr="C:\Users\д\Desktop\фото карапузы презентация\20200213_175436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14283" y="4429132"/>
            <a:ext cx="3969794" cy="1928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857288" y="0"/>
            <a:ext cx="8229600" cy="582594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Взаимодействие с родителями</a:t>
            </a:r>
            <a:endParaRPr lang="ru-RU" sz="3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1" name="Picture 1" descr="C:\Users\д\Desktop\фото карапузы презентация\20200220_18504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85918" y="928670"/>
            <a:ext cx="4704939" cy="2286016"/>
          </a:xfrm>
          <a:prstGeom prst="rect">
            <a:avLst/>
          </a:prstGeom>
          <a:noFill/>
        </p:spPr>
      </p:pic>
      <p:pic>
        <p:nvPicPr>
          <p:cNvPr id="25602" name="Picture 2" descr="C:\Users\д\Desktop\фото карапузы презентация\20200221_10592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929454" y="642918"/>
            <a:ext cx="1596660" cy="3286148"/>
          </a:xfrm>
          <a:prstGeom prst="rect">
            <a:avLst/>
          </a:prstGeom>
          <a:noFill/>
        </p:spPr>
      </p:pic>
      <p:pic>
        <p:nvPicPr>
          <p:cNvPr id="25603" name="Picture 3" descr="C:\Users\д\Desktop\фото карапузы презентация\20191127_17492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14282" y="2500306"/>
            <a:ext cx="2000264" cy="4116821"/>
          </a:xfrm>
          <a:prstGeom prst="rect">
            <a:avLst/>
          </a:prstGeom>
          <a:noFill/>
        </p:spPr>
      </p:pic>
      <p:pic>
        <p:nvPicPr>
          <p:cNvPr id="25604" name="Picture 4" descr="C:\Users\д\Desktop\фото карапузы презентация\20191127_174958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928926" y="3429000"/>
            <a:ext cx="5734144" cy="2786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д\Desktop\фото карапузы презентация\20200527_22150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214290"/>
            <a:ext cx="1839630" cy="3786214"/>
          </a:xfrm>
          <a:prstGeom prst="rect">
            <a:avLst/>
          </a:prstGeom>
          <a:noFill/>
        </p:spPr>
      </p:pic>
      <p:pic>
        <p:nvPicPr>
          <p:cNvPr id="3075" name="Picture 3" descr="C:\Users\д\Desktop\фото карапузы презентация\20200527_22164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000760" y="3214686"/>
            <a:ext cx="2594762" cy="3281971"/>
          </a:xfrm>
          <a:prstGeom prst="rect">
            <a:avLst/>
          </a:prstGeom>
          <a:noFill/>
        </p:spPr>
      </p:pic>
      <p:pic>
        <p:nvPicPr>
          <p:cNvPr id="3076" name="Picture 4" descr="C:\Users\д\Desktop\фото карапузы презентация\20200527_22183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714612" y="500042"/>
            <a:ext cx="2672670" cy="5500726"/>
          </a:xfrm>
          <a:prstGeom prst="rect">
            <a:avLst/>
          </a:prstGeom>
          <a:noFill/>
        </p:spPr>
      </p:pic>
      <p:pic>
        <p:nvPicPr>
          <p:cNvPr id="5" name="Picture 5" descr="C:\Users\д\Desktop\фото карапузы презентация\20200527_22035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57950" y="285728"/>
            <a:ext cx="2143140" cy="27935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Участие в научно – методической деятельности</a:t>
            </a:r>
            <a:endParaRPr lang="ru-RU" sz="3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Равнобедренный треугольник 4"/>
          <p:cNvSpPr/>
          <p:nvPr/>
        </p:nvSpPr>
        <p:spPr>
          <a:xfrm rot="20330629">
            <a:off x="6224221" y="3792088"/>
            <a:ext cx="2714767" cy="1643061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06680" tIns="106680" rIns="106680" bIns="106680" numCol="1" spcCol="1270" anchor="ctr" anchorCtr="0">
            <a:no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2800" b="1" kern="1200" dirty="0">
              <a:solidFill>
                <a:srgbClr val="FFFF00"/>
              </a:solidFill>
            </a:endParaRPr>
          </a:p>
        </p:txBody>
      </p:sp>
      <p:sp>
        <p:nvSpPr>
          <p:cNvPr id="18" name="Равнобедренный треугольник 4"/>
          <p:cNvSpPr/>
          <p:nvPr/>
        </p:nvSpPr>
        <p:spPr>
          <a:xfrm rot="19865190">
            <a:off x="688423" y="4163258"/>
            <a:ext cx="2519156" cy="1428759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06680" tIns="106680" rIns="106680" bIns="106680" numCol="1" spcCol="1270" anchor="ctr" anchorCtr="0">
            <a:no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2800" b="1" kern="1200" dirty="0">
              <a:solidFill>
                <a:srgbClr val="FF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20" y="1643050"/>
            <a:ext cx="7000924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Семинар – практикум</a:t>
            </a:r>
          </a:p>
          <a:p>
            <a:endParaRPr lang="ru-RU" sz="28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Открытое мероприятие</a:t>
            </a:r>
          </a:p>
          <a:p>
            <a:endParaRPr lang="ru-RU" sz="28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Участие в конкурсах</a:t>
            </a:r>
          </a:p>
          <a:p>
            <a:endParaRPr lang="ru-RU" sz="28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Утренники ДОУ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2050" name="Picture 2" descr="C:\Users\д\Desktop\фото карапузы презентация\IMG-20191223-WA001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643570" y="2000240"/>
            <a:ext cx="2839643" cy="37861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-214346" y="0"/>
            <a:ext cx="95726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Игры и пособия своими руками (РППС)</a:t>
            </a:r>
            <a:endParaRPr 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д\Desktop\фото карапузы презентация\20200525_16403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714356"/>
            <a:ext cx="1596660" cy="3286148"/>
          </a:xfrm>
          <a:prstGeom prst="rect">
            <a:avLst/>
          </a:prstGeom>
          <a:noFill/>
        </p:spPr>
      </p:pic>
      <p:pic>
        <p:nvPicPr>
          <p:cNvPr id="4099" name="Picture 3" descr="C:\Users\д\Desktop\фото карапузы презентация\20200525_16435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4282" y="4214818"/>
            <a:ext cx="4719030" cy="2292862"/>
          </a:xfrm>
          <a:prstGeom prst="rect">
            <a:avLst/>
          </a:prstGeom>
          <a:noFill/>
        </p:spPr>
      </p:pic>
      <p:pic>
        <p:nvPicPr>
          <p:cNvPr id="4100" name="Picture 4" descr="C:\Users\д\Desktop\фото карапузы презентация\20200527_22072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143108" y="710203"/>
            <a:ext cx="1563956" cy="3218839"/>
          </a:xfrm>
          <a:prstGeom prst="rect">
            <a:avLst/>
          </a:prstGeom>
          <a:noFill/>
        </p:spPr>
      </p:pic>
      <p:pic>
        <p:nvPicPr>
          <p:cNvPr id="4101" name="Picture 5" descr="C:\Users\д\Desktop\фото карапузы презентация\20200527_221038 (1)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143768" y="2928934"/>
            <a:ext cx="1770198" cy="3643314"/>
          </a:xfrm>
          <a:prstGeom prst="rect">
            <a:avLst/>
          </a:prstGeom>
          <a:noFill/>
        </p:spPr>
      </p:pic>
      <p:pic>
        <p:nvPicPr>
          <p:cNvPr id="4102" name="Picture 6" descr="C:\Users\д\Desktop\фото карапузы презентация\20200527_221336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7143768" y="642918"/>
            <a:ext cx="1666068" cy="3429000"/>
          </a:xfrm>
          <a:prstGeom prst="rect">
            <a:avLst/>
          </a:prstGeom>
          <a:noFill/>
        </p:spPr>
      </p:pic>
      <p:pic>
        <p:nvPicPr>
          <p:cNvPr id="4103" name="Picture 7" descr="C:\Users\д\Desktop\фото карапузы презентация\20191111_160709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286380" y="2857496"/>
            <a:ext cx="1785950" cy="3675734"/>
          </a:xfrm>
          <a:prstGeom prst="rect">
            <a:avLst/>
          </a:prstGeom>
          <a:noFill/>
        </p:spPr>
      </p:pic>
      <p:pic>
        <p:nvPicPr>
          <p:cNvPr id="4104" name="Picture 8" descr="C:\Users\д\Desktop\фото карапузы презентация\20191111_162628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3786182" y="785794"/>
            <a:ext cx="3381676" cy="16430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Участие в научно – методической деятельности</a:t>
            </a:r>
            <a:endParaRPr lang="ru-RU" sz="3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Равнобедренный треугольник 4"/>
          <p:cNvSpPr/>
          <p:nvPr/>
        </p:nvSpPr>
        <p:spPr>
          <a:xfrm>
            <a:off x="7356489" y="2187218"/>
            <a:ext cx="1283287" cy="679608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06680" tIns="106680" rIns="106680" bIns="106680" numCol="1" spcCol="1270" anchor="ctr" anchorCtr="0">
            <a:no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2800" b="1" kern="1200" dirty="0">
              <a:solidFill>
                <a:srgbClr val="FFFF00"/>
              </a:solidFill>
            </a:endParaRPr>
          </a:p>
        </p:txBody>
      </p:sp>
      <p:sp>
        <p:nvSpPr>
          <p:cNvPr id="12" name="Равнобедренный треугольник 4"/>
          <p:cNvSpPr/>
          <p:nvPr/>
        </p:nvSpPr>
        <p:spPr>
          <a:xfrm>
            <a:off x="785786" y="2000240"/>
            <a:ext cx="1283287" cy="679608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06680" tIns="106680" rIns="106680" bIns="106680" numCol="1" spcCol="1270" anchor="ctr" anchorCtr="0">
            <a:no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2800" b="1" dirty="0" smtClean="0">
              <a:solidFill>
                <a:srgbClr val="FFFF00"/>
              </a:solidFill>
            </a:endParaRPr>
          </a:p>
        </p:txBody>
      </p:sp>
      <p:sp>
        <p:nvSpPr>
          <p:cNvPr id="14" name="Равнобедренный треугольник 4"/>
          <p:cNvSpPr/>
          <p:nvPr/>
        </p:nvSpPr>
        <p:spPr>
          <a:xfrm>
            <a:off x="571472" y="2428868"/>
            <a:ext cx="5429288" cy="335758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06680" tIns="106680" rIns="106680" bIns="106680" numCol="1" spcCol="1270" anchor="ctr" anchorCtr="0"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Посещала семинары – практикумы</a:t>
            </a:r>
          </a:p>
          <a:p>
            <a:endParaRPr lang="ru-RU" sz="28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Посещала открытые мероприятия</a:t>
            </a:r>
          </a:p>
          <a:p>
            <a:pPr>
              <a:buFont typeface="Wingdings" pitchFamily="2" charset="2"/>
              <a:buChar char="Ø"/>
            </a:pPr>
            <a:endParaRPr lang="ru-RU" sz="28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Курсы</a:t>
            </a:r>
          </a:p>
          <a:p>
            <a:endParaRPr lang="ru-RU" sz="28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д\Desktop\gr_12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72066" y="1500174"/>
            <a:ext cx="3414661" cy="45499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Перспективы на следующий год</a:t>
            </a:r>
            <a:endParaRPr lang="ru-RU" sz="3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600200"/>
            <a:ext cx="8215370" cy="4525963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Работа по методу проектов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Применение в работе  разных технологий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Участие с детьми в конкурсах различного уровня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Пополнение РППС различными пособиями( дидактические игры, </a:t>
            </a:r>
            <a:r>
              <a:rPr lang="ru-RU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лэпбуки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и т.д.). 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Активно работать с родителями и включать их в процесс образовательной деятельности и жизни группы.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501122" cy="3214710"/>
          </a:xfrm>
        </p:spPr>
        <p:txBody>
          <a:bodyPr>
            <a:noAutofit/>
          </a:bodyPr>
          <a:lstStyle/>
          <a:p>
            <a:pPr algn="l"/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Познавательное развитие 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центры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сенсорики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дидактических игр, экспериментирования;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Художественно – эстетическое развитие: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центры музыки, театра, творчества, конструирования;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Речевое развитие: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литературный центр, «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Речевичёк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»;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Социально – коммуникативное развитие: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центры СРИ: студия красоты, ряженье, гараж;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Физическое развитие: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центр движения.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13" name="Содержимое 2"/>
          <p:cNvSpPr txBox="1">
            <a:spLocks/>
          </p:cNvSpPr>
          <p:nvPr/>
        </p:nvSpPr>
        <p:spPr>
          <a:xfrm>
            <a:off x="642910" y="285728"/>
            <a:ext cx="8229600" cy="4397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Развивающая </a:t>
            </a:r>
            <a:r>
              <a:rPr kumimoji="0" lang="ru-RU" sz="3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педметно-пространственная</a:t>
            </a:r>
            <a:r>
              <a:rPr kumimoji="0" lang="ru-RU" sz="3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среда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1985" name="Picture 1" descr="C:\Users\д\Desktop\фото карапузы презентация\20190909_11150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6" y="3571876"/>
            <a:ext cx="1490512" cy="3067681"/>
          </a:xfrm>
          <a:prstGeom prst="rect">
            <a:avLst/>
          </a:prstGeom>
          <a:noFill/>
        </p:spPr>
      </p:pic>
      <p:pic>
        <p:nvPicPr>
          <p:cNvPr id="41986" name="Picture 2" descr="C:\Users\д\Desktop\фото карапузы презентация\20190912_092509 (1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071670" y="3500438"/>
            <a:ext cx="1492530" cy="3071834"/>
          </a:xfrm>
          <a:prstGeom prst="rect">
            <a:avLst/>
          </a:prstGeom>
          <a:noFill/>
        </p:spPr>
      </p:pic>
      <p:pic>
        <p:nvPicPr>
          <p:cNvPr id="41987" name="Picture 3" descr="C:\Users\д\Desktop\фото карапузы презентация\20191016_09354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714744" y="3571876"/>
            <a:ext cx="1457820" cy="3000396"/>
          </a:xfrm>
          <a:prstGeom prst="rect">
            <a:avLst/>
          </a:prstGeom>
          <a:noFill/>
        </p:spPr>
      </p:pic>
      <p:pic>
        <p:nvPicPr>
          <p:cNvPr id="41988" name="Picture 4" descr="C:\Users\д\Desktop\фото карапузы презентация\20191101_104703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357818" y="4786322"/>
            <a:ext cx="3500462" cy="1700789"/>
          </a:xfrm>
          <a:prstGeom prst="rect">
            <a:avLst/>
          </a:prstGeom>
          <a:noFill/>
        </p:spPr>
      </p:pic>
      <p:pic>
        <p:nvPicPr>
          <p:cNvPr id="41989" name="Picture 5" descr="C:\Users\д\Desktop\фото карапузы презентация\20191122_100436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857884" y="3143248"/>
            <a:ext cx="3071802" cy="14925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000240"/>
            <a:ext cx="8229600" cy="1143000"/>
          </a:xfrm>
        </p:spPr>
        <p:txBody>
          <a:bodyPr>
            <a:noAutofit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СПАСИБО </a:t>
            </a:r>
            <a:b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ЗА ВНИМАНИЕ!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13313" name="Picture 1" descr="C:\Users\д\Desktop\s120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>
            <a:spLocks noGrp="1"/>
          </p:cNvSpPr>
          <p:nvPr>
            <p:ph type="title"/>
          </p:nvPr>
        </p:nvSpPr>
        <p:spPr>
          <a:xfrm>
            <a:off x="0" y="274638"/>
            <a:ext cx="8686800" cy="654032"/>
          </a:xfrm>
        </p:spPr>
        <p:txBody>
          <a:bodyPr>
            <a:normAutofit fontScale="90000"/>
          </a:bodyPr>
          <a:lstStyle/>
          <a:p>
            <a:pPr algn="ctr">
              <a:buNone/>
            </a:pPr>
            <a:r>
              <a:rPr lang="ru-RU" sz="31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Развивающая предметно-пространственная среда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0961" name="Picture 1" descr="C:\Users\д\Desktop\фото карапузы презентация\20190909_09484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1472" y="642918"/>
            <a:ext cx="1643074" cy="3381675"/>
          </a:xfrm>
          <a:prstGeom prst="rect">
            <a:avLst/>
          </a:prstGeom>
          <a:noFill/>
        </p:spPr>
      </p:pic>
      <p:pic>
        <p:nvPicPr>
          <p:cNvPr id="40962" name="Picture 2" descr="C:\Users\д\Desktop\фото карапузы презентация\20191008_16160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786050" y="642918"/>
            <a:ext cx="1631370" cy="3357586"/>
          </a:xfrm>
          <a:prstGeom prst="rect">
            <a:avLst/>
          </a:prstGeom>
          <a:noFill/>
        </p:spPr>
      </p:pic>
      <p:pic>
        <p:nvPicPr>
          <p:cNvPr id="40963" name="Picture 3" descr="C:\Users\д\Desktop\фото карапузы презентация\20191009_09271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14282" y="4286256"/>
            <a:ext cx="4571999" cy="2221423"/>
          </a:xfrm>
          <a:prstGeom prst="rect">
            <a:avLst/>
          </a:prstGeom>
          <a:noFill/>
        </p:spPr>
      </p:pic>
      <p:pic>
        <p:nvPicPr>
          <p:cNvPr id="40964" name="Picture 4" descr="C:\Users\д\Desktop\фото карапузы презентация\20191009_092749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000628" y="571480"/>
            <a:ext cx="1666080" cy="3429024"/>
          </a:xfrm>
          <a:prstGeom prst="rect">
            <a:avLst/>
          </a:prstGeom>
          <a:noFill/>
        </p:spPr>
      </p:pic>
      <p:pic>
        <p:nvPicPr>
          <p:cNvPr id="40965" name="Picture 5" descr="C:\Users\д\Desktop\фото карапузы презентация\20191010_092940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7072330" y="571480"/>
            <a:ext cx="1666080" cy="3429024"/>
          </a:xfrm>
          <a:prstGeom prst="rect">
            <a:avLst/>
          </a:prstGeom>
          <a:noFill/>
        </p:spPr>
      </p:pic>
      <p:pic>
        <p:nvPicPr>
          <p:cNvPr id="40966" name="Picture 6" descr="C:\Users\д\Desktop\фото карапузы презентация\20191015_163455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929190" y="4429132"/>
            <a:ext cx="4000528" cy="19437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Picture 1" descr="C:\Users\д\Desktop\фото карапузы презентация\20191016_09322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285728"/>
            <a:ext cx="1500198" cy="3087617"/>
          </a:xfrm>
          <a:prstGeom prst="rect">
            <a:avLst/>
          </a:prstGeom>
          <a:noFill/>
        </p:spPr>
      </p:pic>
      <p:pic>
        <p:nvPicPr>
          <p:cNvPr id="39938" name="Picture 2" descr="C:\Users\д\Desktop\фото карапузы презентация\20191024_09264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428860" y="285728"/>
            <a:ext cx="1492518" cy="3071810"/>
          </a:xfrm>
          <a:prstGeom prst="rect">
            <a:avLst/>
          </a:prstGeom>
          <a:noFill/>
        </p:spPr>
      </p:pic>
      <p:pic>
        <p:nvPicPr>
          <p:cNvPr id="39939" name="Picture 3" descr="C:\Users\д\Desktop\фото карапузы презентация\20191025_16093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00562" y="214290"/>
            <a:ext cx="1492530" cy="3071834"/>
          </a:xfrm>
          <a:prstGeom prst="rect">
            <a:avLst/>
          </a:prstGeom>
          <a:noFill/>
        </p:spPr>
      </p:pic>
      <p:pic>
        <p:nvPicPr>
          <p:cNvPr id="39940" name="Picture 4" descr="C:\Users\д\Desktop\фото карапузы презентация\20191029_160227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572264" y="214290"/>
            <a:ext cx="1770198" cy="3643314"/>
          </a:xfrm>
          <a:prstGeom prst="rect">
            <a:avLst/>
          </a:prstGeom>
          <a:noFill/>
        </p:spPr>
      </p:pic>
      <p:pic>
        <p:nvPicPr>
          <p:cNvPr id="39941" name="Picture 5" descr="C:\Users\д\Desktop\фото карапузы презентация\20191101_104333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57158" y="3429000"/>
            <a:ext cx="1571636" cy="3234646"/>
          </a:xfrm>
          <a:prstGeom prst="rect">
            <a:avLst/>
          </a:prstGeom>
          <a:noFill/>
        </p:spPr>
      </p:pic>
      <p:pic>
        <p:nvPicPr>
          <p:cNvPr id="39942" name="Picture 6" descr="C:\Users\д\Desktop\фото карапузы презентация\20191101_104627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714876" y="4286256"/>
            <a:ext cx="4116773" cy="2000240"/>
          </a:xfrm>
          <a:prstGeom prst="rect">
            <a:avLst/>
          </a:prstGeom>
          <a:noFill/>
        </p:spPr>
      </p:pic>
      <p:pic>
        <p:nvPicPr>
          <p:cNvPr id="39944" name="Picture 8" descr="C:\Users\д\Desktop\фото карапузы презентация\20191101_105541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2000233" y="4214818"/>
            <a:ext cx="2352470" cy="11430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785786" y="0"/>
            <a:ext cx="75724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Реализация годовых задач</a:t>
            </a:r>
            <a:endParaRPr 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7890" name="Picture 2" descr="C:\Users\д\Desktop\фото карапузы презентация\teremo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714356"/>
            <a:ext cx="2402536" cy="3394468"/>
          </a:xfrm>
          <a:prstGeom prst="rect">
            <a:avLst/>
          </a:prstGeom>
          <a:noFill/>
        </p:spPr>
      </p:pic>
      <p:pic>
        <p:nvPicPr>
          <p:cNvPr id="37891" name="Picture 3" descr="C:\Users\д\Desktop\фото карапузы презентация\9785431002915_a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286512" y="857232"/>
            <a:ext cx="2563368" cy="3657600"/>
          </a:xfrm>
          <a:prstGeom prst="rect">
            <a:avLst/>
          </a:prstGeom>
          <a:noFill/>
        </p:spPr>
      </p:pic>
      <p:pic>
        <p:nvPicPr>
          <p:cNvPr id="37892" name="Picture 4" descr="C:\Users\д\Desktop\фото карапузы презентация\cover-1200x80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285984" y="3786190"/>
            <a:ext cx="4036251" cy="2833710"/>
          </a:xfrm>
          <a:prstGeom prst="rect">
            <a:avLst/>
          </a:prstGeom>
          <a:noFill/>
        </p:spPr>
      </p:pic>
      <p:pic>
        <p:nvPicPr>
          <p:cNvPr id="37893" name="Picture 5" descr="C:\Users\д\Desktop\puyTvwIQMXmy9y53vUEFsNzYgmSIDsKL-fphB3jCTiU_BgsyWK0fC7ljEuHhkVkESK8UptDNKpAlrigpej5gvTI416_yMVQ9R3MbU_xAsEXN-JLBjcuH34xq0Xc54l5kuudQ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00364" y="714356"/>
            <a:ext cx="3071834" cy="30718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Picture 1" descr="C:\Users\д\Desktop\фото карапузы презентация\20191218_08061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42910" y="285728"/>
            <a:ext cx="1666068" cy="3429000"/>
          </a:xfrm>
          <a:prstGeom prst="rect">
            <a:avLst/>
          </a:prstGeom>
          <a:noFill/>
        </p:spPr>
      </p:pic>
      <p:pic>
        <p:nvPicPr>
          <p:cNvPr id="36866" name="Picture 2" descr="C:\Users\д\Desktop\фото карапузы презентация\20191111_16262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488" y="428604"/>
            <a:ext cx="5160119" cy="2507176"/>
          </a:xfrm>
          <a:prstGeom prst="rect">
            <a:avLst/>
          </a:prstGeom>
          <a:noFill/>
        </p:spPr>
      </p:pic>
      <p:pic>
        <p:nvPicPr>
          <p:cNvPr id="36867" name="Picture 3" descr="C:\Users\д\Desktop\фото карапузы презентация\20200528_00493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143768" y="3000372"/>
            <a:ext cx="1735500" cy="3571900"/>
          </a:xfrm>
          <a:prstGeom prst="rect">
            <a:avLst/>
          </a:prstGeom>
          <a:noFill/>
        </p:spPr>
      </p:pic>
      <p:pic>
        <p:nvPicPr>
          <p:cNvPr id="36868" name="Picture 4" descr="C:\Users\д\Desktop\фото карапузы презентация\20200528_00494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571736" y="3000372"/>
            <a:ext cx="1770222" cy="3643362"/>
          </a:xfrm>
          <a:prstGeom prst="rect">
            <a:avLst/>
          </a:prstGeom>
          <a:noFill/>
        </p:spPr>
      </p:pic>
      <p:pic>
        <p:nvPicPr>
          <p:cNvPr id="36869" name="Picture 5" descr="C:\Users\д\Desktop\фото карапузы презентация\20200528_004948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929190" y="3000372"/>
            <a:ext cx="1735500" cy="3571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1" descr="C:\Users\д\Desktop\фото карапузы презентация\20191122_10043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42910" y="214290"/>
            <a:ext cx="3395766" cy="1649920"/>
          </a:xfrm>
          <a:prstGeom prst="rect">
            <a:avLst/>
          </a:prstGeom>
          <a:noFill/>
        </p:spPr>
      </p:pic>
      <p:pic>
        <p:nvPicPr>
          <p:cNvPr id="29698" name="Picture 2" descr="C:\Users\д\Desktop\фото карапузы презентация\20191122_10093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429388" y="857232"/>
            <a:ext cx="2394978" cy="4929198"/>
          </a:xfrm>
          <a:prstGeom prst="rect">
            <a:avLst/>
          </a:prstGeom>
          <a:noFill/>
        </p:spPr>
      </p:pic>
      <p:pic>
        <p:nvPicPr>
          <p:cNvPr id="29699" name="Picture 3" descr="C:\Users\д\Desktop\фото карапузы презентация\20191122_101736 (1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57158" y="4500570"/>
            <a:ext cx="3836854" cy="1864234"/>
          </a:xfrm>
          <a:prstGeom prst="rect">
            <a:avLst/>
          </a:prstGeom>
          <a:noFill/>
        </p:spPr>
      </p:pic>
      <p:pic>
        <p:nvPicPr>
          <p:cNvPr id="29700" name="Picture 4" descr="C:\Users\д\Desktop\фото карапузы презентация\20191008_091902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500562" y="214290"/>
            <a:ext cx="1631358" cy="4071942"/>
          </a:xfrm>
          <a:prstGeom prst="rect">
            <a:avLst/>
          </a:prstGeom>
          <a:noFill/>
        </p:spPr>
      </p:pic>
      <p:pic>
        <p:nvPicPr>
          <p:cNvPr id="29701" name="Picture 5" descr="C:\Users\д\Desktop\фото карапузы презентация\20191009_093514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14282" y="2214554"/>
            <a:ext cx="4130913" cy="20071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C:\Users\д\Desktop\фото карапузы презентация\20191111_16070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214290"/>
            <a:ext cx="1380316" cy="2840883"/>
          </a:xfrm>
          <a:prstGeom prst="rect">
            <a:avLst/>
          </a:prstGeom>
          <a:noFill/>
        </p:spPr>
      </p:pic>
      <p:pic>
        <p:nvPicPr>
          <p:cNvPr id="44035" name="Picture 3" descr="C:\Users\д\Desktop\фото карапузы презентация\20191111_16262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285984" y="285728"/>
            <a:ext cx="4424972" cy="2149986"/>
          </a:xfrm>
          <a:prstGeom prst="rect">
            <a:avLst/>
          </a:prstGeom>
          <a:noFill/>
        </p:spPr>
      </p:pic>
      <p:pic>
        <p:nvPicPr>
          <p:cNvPr id="44036" name="Picture 4" descr="C:\Users\д\Desktop\фото карапузы презентация\20191111_16271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215206" y="214290"/>
            <a:ext cx="1451754" cy="2987912"/>
          </a:xfrm>
          <a:prstGeom prst="rect">
            <a:avLst/>
          </a:prstGeom>
          <a:noFill/>
        </p:spPr>
      </p:pic>
      <p:pic>
        <p:nvPicPr>
          <p:cNvPr id="44037" name="Picture 5" descr="C:\Users\д\Desktop\фото карапузы презентация\20191114_100259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57158" y="3214686"/>
            <a:ext cx="1666068" cy="3429000"/>
          </a:xfrm>
          <a:prstGeom prst="rect">
            <a:avLst/>
          </a:prstGeom>
          <a:noFill/>
        </p:spPr>
      </p:pic>
      <p:pic>
        <p:nvPicPr>
          <p:cNvPr id="44038" name="Picture 6" descr="C:\Users\д\Desktop\фото карапузы презентация\20191128_101503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214546" y="3071810"/>
            <a:ext cx="1666068" cy="3429000"/>
          </a:xfrm>
          <a:prstGeom prst="rect">
            <a:avLst/>
          </a:prstGeom>
          <a:noFill/>
        </p:spPr>
      </p:pic>
      <p:pic>
        <p:nvPicPr>
          <p:cNvPr id="44039" name="Picture 7" descr="C:\Users\д\Desktop\фото карапузы презентация\20191128_102214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7358082" y="3429000"/>
            <a:ext cx="1492518" cy="3071810"/>
          </a:xfrm>
          <a:prstGeom prst="rect">
            <a:avLst/>
          </a:prstGeom>
          <a:noFill/>
        </p:spPr>
      </p:pic>
      <p:pic>
        <p:nvPicPr>
          <p:cNvPr id="44040" name="Picture 8" descr="C:\Users\д\Desktop\фото карапузы презентация\20191128_112545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3786182" y="2786058"/>
            <a:ext cx="3528706" cy="1714512"/>
          </a:xfrm>
          <a:prstGeom prst="rect">
            <a:avLst/>
          </a:prstGeom>
          <a:noFill/>
        </p:spPr>
      </p:pic>
      <p:pic>
        <p:nvPicPr>
          <p:cNvPr id="44041" name="Picture 9" descr="C:\Users\д\Desktop\фото карапузы презентация\20191128_112558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3857620" y="4714884"/>
            <a:ext cx="3542795" cy="17213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C:\Users\д\Desktop\фото карапузы презентация\20191211_16390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2" y="214290"/>
            <a:ext cx="1428760" cy="2940588"/>
          </a:xfrm>
          <a:prstGeom prst="rect">
            <a:avLst/>
          </a:prstGeom>
          <a:noFill/>
        </p:spPr>
      </p:pic>
      <p:pic>
        <p:nvPicPr>
          <p:cNvPr id="45059" name="Picture 3" descr="C:\Users\д\Desktop\фото карапузы презентация\20191213_16132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429520" y="3571876"/>
            <a:ext cx="1492530" cy="3071834"/>
          </a:xfrm>
          <a:prstGeom prst="rect">
            <a:avLst/>
          </a:prstGeom>
          <a:noFill/>
        </p:spPr>
      </p:pic>
      <p:pic>
        <p:nvPicPr>
          <p:cNvPr id="45060" name="Picture 4" descr="C:\Users\д\Desktop\фото карапузы презентация\20200120_09351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429520" y="357166"/>
            <a:ext cx="1500198" cy="3087616"/>
          </a:xfrm>
          <a:prstGeom prst="rect">
            <a:avLst/>
          </a:prstGeom>
          <a:noFill/>
        </p:spPr>
      </p:pic>
      <p:pic>
        <p:nvPicPr>
          <p:cNvPr id="45061" name="Picture 5" descr="C:\Users\д\Desktop\фото карапузы презентация\20200120_094229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14282" y="3214686"/>
            <a:ext cx="1666068" cy="3429000"/>
          </a:xfrm>
          <a:prstGeom prst="rect">
            <a:avLst/>
          </a:prstGeom>
          <a:noFill/>
        </p:spPr>
      </p:pic>
      <p:pic>
        <p:nvPicPr>
          <p:cNvPr id="45062" name="Picture 6" descr="C:\Users\д\Desktop\фото карапузы презентация\20200121_162615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357818" y="214290"/>
            <a:ext cx="1714512" cy="3528704"/>
          </a:xfrm>
          <a:prstGeom prst="rect">
            <a:avLst/>
          </a:prstGeom>
          <a:noFill/>
        </p:spPr>
      </p:pic>
      <p:pic>
        <p:nvPicPr>
          <p:cNvPr id="45063" name="Picture 7" descr="C:\Users\д\Desktop\фото карапузы презентация\20200214_160453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071670" y="214290"/>
            <a:ext cx="1666068" cy="3429000"/>
          </a:xfrm>
          <a:prstGeom prst="rect">
            <a:avLst/>
          </a:prstGeom>
          <a:noFill/>
        </p:spPr>
      </p:pic>
      <p:pic>
        <p:nvPicPr>
          <p:cNvPr id="45064" name="Picture 8" descr="C:\Users\д\Desktop\фото карапузы презентация\20200217_105524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3786182" y="500042"/>
            <a:ext cx="1457808" cy="3000372"/>
          </a:xfrm>
          <a:prstGeom prst="rect">
            <a:avLst/>
          </a:prstGeom>
          <a:noFill/>
        </p:spPr>
      </p:pic>
      <p:pic>
        <p:nvPicPr>
          <p:cNvPr id="45065" name="Picture 9" descr="C:\Users\д\Desktop\фото карапузы презентация\20200218_163703 (1)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2428860" y="3929066"/>
            <a:ext cx="4500594" cy="21867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972</TotalTime>
  <Words>229</Words>
  <Application>Microsoft Office PowerPoint</Application>
  <PresentationFormat>Экран (4:3)</PresentationFormat>
  <Paragraphs>78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САМОАНАЛИЗ   первой младшей   ГРУППЫ «Карапузики» </vt:lpstr>
      <vt:lpstr>Познавательное развитие : центры сенсорики, дидактических игр, экспериментирования;  Художественно – эстетическое развитие:  центры музыки, театра, творчества, конструирования;  Речевое развитие: литературный центр, «Речевичёк»;  Социально – коммуникативное развитие: центры СРИ: студия красоты, ряженье, гараж;  Физическое развитие: центр движения. </vt:lpstr>
      <vt:lpstr>Развивающая предметно-пространственная среда 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Уровни нервно-психического развития</vt:lpstr>
      <vt:lpstr>Взаимодействие со специалистами</vt:lpstr>
      <vt:lpstr>Взаимодействие с родителями</vt:lpstr>
      <vt:lpstr>Слайд 15</vt:lpstr>
      <vt:lpstr>Участие в научно – методической деятельности</vt:lpstr>
      <vt:lpstr>Слайд 17</vt:lpstr>
      <vt:lpstr>Участие в научно – методической деятельности</vt:lpstr>
      <vt:lpstr>Перспективы на следующий год</vt:lpstr>
      <vt:lpstr>СПАСИБО 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САМОАНАЛИЗ  первой младшей ГРУППЫ «Бабочки» за 2018-2019 учебный год</dc:title>
  <dc:creator>Оксана</dc:creator>
  <cp:lastModifiedBy>д</cp:lastModifiedBy>
  <cp:revision>109</cp:revision>
  <dcterms:created xsi:type="dcterms:W3CDTF">2019-05-18T16:10:24Z</dcterms:created>
  <dcterms:modified xsi:type="dcterms:W3CDTF">2020-11-14T15:49:10Z</dcterms:modified>
</cp:coreProperties>
</file>