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3" r:id="rId7"/>
    <p:sldId id="279" r:id="rId8"/>
    <p:sldId id="271" r:id="rId9"/>
    <p:sldId id="272" r:id="rId10"/>
    <p:sldId id="273" r:id="rId11"/>
    <p:sldId id="274" r:id="rId12"/>
    <p:sldId id="275" r:id="rId13"/>
    <p:sldId id="276" r:id="rId14"/>
    <p:sldId id="280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288941009519795E-2"/>
          <c:y val="0.27373221157245181"/>
          <c:w val="0.58474373449638184"/>
          <c:h val="0.631245770671945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Любишь играть в компьютерные игры?</c:v>
                </c:pt>
              </c:strCache>
            </c:strRef>
          </c:tx>
          <c:dLbls>
            <c:dLbl>
              <c:idx val="0"/>
              <c:layout>
                <c:manualLayout>
                  <c:x val="-0.12386371752345"/>
                  <c:y val="-0.2125458282413067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воздержались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</c:v>
                </c:pt>
                <c:pt idx="1">
                  <c:v>1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Любит</a:t>
            </a:r>
            <a:r>
              <a:rPr lang="ru-RU" baseline="0" dirty="0" smtClean="0"/>
              <a:t> ли и</a:t>
            </a:r>
            <a:r>
              <a:rPr lang="ru-RU" dirty="0" smtClean="0"/>
              <a:t>грать </a:t>
            </a:r>
            <a:r>
              <a:rPr lang="ru-RU" dirty="0"/>
              <a:t>ваш ребенок в компьютерные игры?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Играет ваш ребенок в компьютерные игры?</c:v>
                </c:pt>
              </c:strCache>
            </c:strRef>
          </c:tx>
          <c:dLbls>
            <c:dLbl>
              <c:idx val="0"/>
              <c:layout>
                <c:manualLayout>
                  <c:x val="-3.7576234219589689E-3"/>
                  <c:y val="-0.2728361686227965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egendEntry>
        <c:idx val="1"/>
        <c:delete val="1"/>
      </c:legendEntry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какие </a:t>
            </a:r>
            <a:r>
              <a:rPr lang="ru-RU" dirty="0" smtClean="0"/>
              <a:t>компьютерные игры любишь играть?</a:t>
            </a:r>
            <a:endParaRPr lang="ru-RU" dirty="0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694365841414794E-2"/>
          <c:y val="0.21370419626577444"/>
          <c:w val="0.50751231802732444"/>
          <c:h val="0.717276675140670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какие игры играешь?</c:v>
                </c:pt>
              </c:strCache>
            </c:strRef>
          </c:tx>
          <c:dLbls>
            <c:dLbl>
              <c:idx val="1"/>
              <c:layout>
                <c:manualLayout>
                  <c:x val="3.8951464894021797E-3"/>
                  <c:y val="-0.1144771495977570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Не подходящие игры по возрасту (18+)</c:v>
                </c:pt>
                <c:pt idx="1">
                  <c:v>Игры безвредные, но и не развивающие</c:v>
                </c:pt>
                <c:pt idx="2">
                  <c:v>Развивающие, обучающие игры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15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1083187051762944"/>
          <c:y val="0.23472261252017751"/>
          <c:w val="0.37394045780536112"/>
          <c:h val="0.59148525980773303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</a:t>
            </a:r>
            <a:r>
              <a:rPr lang="ru-RU" dirty="0" smtClean="0"/>
              <a:t>какие компьютерные  </a:t>
            </a:r>
            <a:r>
              <a:rPr lang="ru-RU" dirty="0"/>
              <a:t>игры </a:t>
            </a:r>
            <a:r>
              <a:rPr lang="ru-RU" dirty="0" smtClean="0"/>
              <a:t>любит играть ваш </a:t>
            </a:r>
            <a:r>
              <a:rPr lang="ru-RU" dirty="0"/>
              <a:t>ребенок?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08114305580039"/>
          <c:y val="0.28254482564267958"/>
          <c:w val="0.79183771388839963"/>
          <c:h val="0.6122690297284041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какие игры ваш ребенок?</c:v>
                </c:pt>
              </c:strCache>
            </c:strRef>
          </c:tx>
          <c:dLbls>
            <c:dLbl>
              <c:idx val="1"/>
              <c:layout>
                <c:manualLayout>
                  <c:x val="-0.26850294773086414"/>
                  <c:y val="-6.090820532135994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26575600391813026"/>
                  <c:y val="7.364188531897535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Не подходящие по возрасту (18+)</c:v>
                </c:pt>
                <c:pt idx="1">
                  <c:v>Игры безвредные, но и не развивающие</c:v>
                </c:pt>
                <c:pt idx="2">
                  <c:v>Развивающие, обучающие игры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21C57-044B-48A9-8E6A-5F60AFC386AB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A967E-8A69-49C9-A928-EAE8937C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88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967E-8A69-49C9-A928-EAE8937C254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433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F68FD-FD55-4DAF-BAC3-DD071934D81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04F9B-43CB-4509-8713-299BDDBC7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14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12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11" Type="http://schemas.openxmlformats.org/officeDocument/2006/relationships/image" Target="../media/image12.gif"/><Relationship Id="rId5" Type="http://schemas.openxmlformats.org/officeDocument/2006/relationships/image" Target="../media/image6.gif"/><Relationship Id="rId10" Type="http://schemas.openxmlformats.org/officeDocument/2006/relationships/image" Target="../media/image11.gif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компьютерные иг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273"/>
            <a:ext cx="9144000" cy="683072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285729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Компьютерные игры—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играть или </a:t>
            </a:r>
            <a:r>
              <a:rPr lang="ru-RU" sz="48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играть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3857628"/>
            <a:ext cx="564360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2"/>
                </a:solidFill>
              </a:rPr>
              <a:t>Подготовили</a:t>
            </a:r>
          </a:p>
          <a:p>
            <a:pPr algn="r"/>
            <a:r>
              <a:rPr lang="ru-RU" sz="2400" b="1" dirty="0" smtClean="0">
                <a:solidFill>
                  <a:schemeClr val="accent2"/>
                </a:solidFill>
              </a:rPr>
              <a:t> ученики 3-А класса:</a:t>
            </a:r>
          </a:p>
          <a:p>
            <a:pPr algn="r"/>
            <a:r>
              <a:rPr lang="ru-RU" sz="2400" b="1" dirty="0" smtClean="0">
                <a:solidFill>
                  <a:schemeClr val="accent2"/>
                </a:solidFill>
              </a:rPr>
              <a:t> </a:t>
            </a:r>
            <a:r>
              <a:rPr lang="ru-RU" sz="2400" b="1" dirty="0" err="1" smtClean="0">
                <a:solidFill>
                  <a:schemeClr val="accent2"/>
                </a:solidFill>
              </a:rPr>
              <a:t>Волотов</a:t>
            </a:r>
            <a:r>
              <a:rPr lang="ru-RU" sz="2400" b="1" dirty="0" smtClean="0">
                <a:solidFill>
                  <a:schemeClr val="accent2"/>
                </a:solidFill>
              </a:rPr>
              <a:t> Иван,  </a:t>
            </a:r>
            <a:r>
              <a:rPr lang="ru-RU" sz="2400" b="1" dirty="0" err="1" smtClean="0">
                <a:solidFill>
                  <a:schemeClr val="accent2"/>
                </a:solidFill>
              </a:rPr>
              <a:t>Пилявский</a:t>
            </a:r>
            <a:r>
              <a:rPr lang="ru-RU" sz="2400" b="1" dirty="0" smtClean="0">
                <a:solidFill>
                  <a:schemeClr val="accent2"/>
                </a:solidFill>
              </a:rPr>
              <a:t> Дмитрий</a:t>
            </a:r>
          </a:p>
          <a:p>
            <a:pPr algn="r"/>
            <a:r>
              <a:rPr lang="ru-RU" sz="2400" b="1" dirty="0" smtClean="0">
                <a:solidFill>
                  <a:schemeClr val="accent2"/>
                </a:solidFill>
              </a:rPr>
              <a:t>Руководитель:  </a:t>
            </a:r>
          </a:p>
          <a:p>
            <a:pPr algn="r"/>
            <a:r>
              <a:rPr lang="ru-RU" sz="2400" b="1" dirty="0" smtClean="0">
                <a:solidFill>
                  <a:schemeClr val="accent2"/>
                </a:solidFill>
              </a:rPr>
              <a:t>Афанасова Лариса Валентиновна</a:t>
            </a:r>
          </a:p>
          <a:p>
            <a:pPr algn="r"/>
            <a:r>
              <a:rPr lang="ru-RU" sz="2400" b="1" dirty="0" smtClean="0">
                <a:solidFill>
                  <a:schemeClr val="accent2"/>
                </a:solidFill>
              </a:rPr>
              <a:t>учитель начальных классов</a:t>
            </a:r>
          </a:p>
          <a:p>
            <a:pPr algn="r"/>
            <a:r>
              <a:rPr lang="ru-RU" sz="2400" b="1" dirty="0" smtClean="0">
                <a:solidFill>
                  <a:schemeClr val="accent2"/>
                </a:solidFill>
              </a:rPr>
              <a:t>МАОУ лицей 35 </a:t>
            </a:r>
            <a:r>
              <a:rPr lang="ru-RU" sz="2400" b="1" dirty="0" err="1" smtClean="0">
                <a:solidFill>
                  <a:schemeClr val="accent2"/>
                </a:solidFill>
              </a:rPr>
              <a:t>им.Буткова</a:t>
            </a:r>
            <a:r>
              <a:rPr lang="ru-RU" sz="2400" b="1" dirty="0" smtClean="0">
                <a:solidFill>
                  <a:schemeClr val="accent2"/>
                </a:solidFill>
              </a:rPr>
              <a:t> В.В.  </a:t>
            </a:r>
          </a:p>
          <a:p>
            <a:r>
              <a:rPr lang="ru-RU" sz="2400" b="1" dirty="0" smtClean="0">
                <a:solidFill>
                  <a:schemeClr val="accent2"/>
                </a:solidFill>
              </a:rPr>
              <a:t> 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803"/>
            <a:ext cx="9144000" cy="7608369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749" y="1055585"/>
            <a:ext cx="6372200" cy="5795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Teacher374\Desktop\1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7804"/>
            <a:ext cx="3635896" cy="504974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803"/>
            <a:ext cx="9144000" cy="760836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7129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2"/>
                </a:solidFill>
                <a:ea typeface="+mj-ea"/>
                <a:cs typeface="+mj-cs"/>
              </a:rPr>
              <a:t>Акция-эксперимент</a:t>
            </a:r>
            <a:br>
              <a:rPr lang="ru-RU" sz="3600" b="1" dirty="0">
                <a:solidFill>
                  <a:schemeClr val="accent2"/>
                </a:solidFill>
                <a:ea typeface="+mj-ea"/>
                <a:cs typeface="+mj-cs"/>
              </a:rPr>
            </a:br>
            <a:r>
              <a:rPr lang="ru-RU" sz="3600" b="1" dirty="0">
                <a:solidFill>
                  <a:schemeClr val="accent2"/>
                </a:solidFill>
                <a:ea typeface="+mj-ea"/>
                <a:cs typeface="+mj-cs"/>
              </a:rPr>
              <a:t> «Один день без компьютерной игры»</a:t>
            </a:r>
            <a:br>
              <a:rPr lang="ru-RU" sz="3600" b="1" dirty="0">
                <a:solidFill>
                  <a:schemeClr val="accent2"/>
                </a:solidFill>
                <a:ea typeface="+mj-ea"/>
                <a:cs typeface="+mj-cs"/>
              </a:rPr>
            </a:br>
            <a:r>
              <a:rPr lang="ru-RU" sz="3600" b="1" dirty="0" smtClean="0">
                <a:solidFill>
                  <a:schemeClr val="accent2"/>
                </a:solidFill>
                <a:ea typeface="+mj-ea"/>
                <a:cs typeface="+mj-cs"/>
              </a:rPr>
              <a:t>25 </a:t>
            </a:r>
            <a:r>
              <a:rPr lang="ru-RU" sz="3600" b="1" dirty="0">
                <a:solidFill>
                  <a:schemeClr val="accent2"/>
                </a:solidFill>
                <a:ea typeface="+mj-ea"/>
                <a:cs typeface="+mj-cs"/>
              </a:rPr>
              <a:t>учеников  </a:t>
            </a:r>
            <a:r>
              <a:rPr lang="ru-RU" sz="3600" b="1" dirty="0" smtClean="0">
                <a:solidFill>
                  <a:schemeClr val="accent2"/>
                </a:solidFill>
                <a:ea typeface="+mj-ea"/>
                <a:cs typeface="+mj-cs"/>
              </a:rPr>
              <a:t>3-А </a:t>
            </a:r>
            <a:r>
              <a:rPr lang="ru-RU" sz="3600" b="1" dirty="0">
                <a:solidFill>
                  <a:schemeClr val="accent2"/>
                </a:solidFill>
                <a:ea typeface="+mj-ea"/>
                <a:cs typeface="+mj-cs"/>
              </a:rPr>
              <a:t>класса</a:t>
            </a:r>
            <a:r>
              <a:rPr lang="ru-RU" sz="4400" b="1" dirty="0">
                <a:solidFill>
                  <a:schemeClr val="accent2"/>
                </a:solidFill>
                <a:ea typeface="+mj-ea"/>
                <a:cs typeface="+mj-cs"/>
              </a:rPr>
              <a:t/>
            </a:r>
            <a:br>
              <a:rPr lang="ru-RU" sz="4400" b="1" dirty="0">
                <a:solidFill>
                  <a:schemeClr val="accent2"/>
                </a:solidFill>
                <a:ea typeface="+mj-ea"/>
                <a:cs typeface="+mj-cs"/>
              </a:rPr>
            </a:b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033464"/>
            <a:ext cx="823595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803"/>
            <a:ext cx="9144000" cy="760836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3108" y="571480"/>
            <a:ext cx="31150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</a:rPr>
              <a:t> 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88640"/>
            <a:ext cx="871296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/>
                </a:solidFill>
                <a:ea typeface="+mj-ea"/>
                <a:cs typeface="+mj-cs"/>
              </a:rPr>
              <a:t>Консультация у медицинского работника </a:t>
            </a:r>
            <a:r>
              <a:rPr lang="ru-RU" sz="3200" b="1" dirty="0" smtClean="0">
                <a:solidFill>
                  <a:schemeClr val="accent2"/>
                </a:solidFill>
                <a:ea typeface="+mj-ea"/>
                <a:cs typeface="+mj-cs"/>
              </a:rPr>
              <a:t>школы Миноры </a:t>
            </a:r>
            <a:r>
              <a:rPr lang="ru-RU" sz="3200" b="1" dirty="0" err="1" smtClean="0">
                <a:solidFill>
                  <a:schemeClr val="accent2"/>
                </a:solidFill>
                <a:ea typeface="+mj-ea"/>
                <a:cs typeface="+mj-cs"/>
              </a:rPr>
              <a:t>Халифовны</a:t>
            </a:r>
            <a:r>
              <a:rPr lang="ru-RU" sz="3200" b="1" dirty="0" smtClean="0">
                <a:solidFill>
                  <a:schemeClr val="accent2"/>
                </a:solidFill>
                <a:ea typeface="+mj-ea"/>
                <a:cs typeface="+mj-cs"/>
              </a:rPr>
              <a:t>  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542857"/>
            <a:ext cx="51845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ea typeface="+mj-ea"/>
                <a:cs typeface="+mj-cs"/>
              </a:rPr>
              <a:t>Рекомендации:</a:t>
            </a:r>
            <a:r>
              <a:rPr lang="ru-RU" sz="2400" dirty="0">
                <a:solidFill>
                  <a:schemeClr val="accent2"/>
                </a:solidFill>
                <a:ea typeface="+mj-ea"/>
                <a:cs typeface="+mj-cs"/>
              </a:rPr>
              <a:t/>
            </a:r>
            <a:br>
              <a:rPr lang="ru-RU" sz="2400" dirty="0">
                <a:solidFill>
                  <a:schemeClr val="accent2"/>
                </a:solidFill>
                <a:ea typeface="+mj-ea"/>
                <a:cs typeface="+mj-cs"/>
              </a:rPr>
            </a:b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1.Отдыхать 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каждые 15 минут.</a:t>
            </a:r>
            <a:b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2.Делать 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зарядку для глаз.</a:t>
            </a:r>
            <a:b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3.Делать 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гимнастику для всего организма.</a:t>
            </a:r>
            <a:b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4.Проветривать 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помещение.</a:t>
            </a:r>
            <a:b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5.Делать 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самомассаж шеи для улучшения кровообращения головы.</a:t>
            </a:r>
            <a:b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6.Не 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сидеть за компьютером больше 1 часа в день.</a:t>
            </a:r>
            <a:b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7.Не 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играть перед сном</a:t>
            </a:r>
            <a:endParaRPr lang="ru-RU" dirty="0"/>
          </a:p>
        </p:txBody>
      </p:sp>
      <p:pic>
        <p:nvPicPr>
          <p:cNvPr id="3" name="Picture 2" descr="C:\Users\Teacher374\Desktop\1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24744"/>
            <a:ext cx="4956142" cy="371710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72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803"/>
            <a:ext cx="9144000" cy="760836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476672"/>
            <a:ext cx="7848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ea typeface="+mj-ea"/>
                <a:cs typeface="+mj-cs"/>
              </a:rPr>
              <a:t>  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76671"/>
            <a:ext cx="7272808" cy="633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3600" b="1" dirty="0">
                <a:solidFill>
                  <a:schemeClr val="accent2"/>
                </a:solidFill>
                <a:latin typeface="Times New Roman"/>
                <a:ea typeface="Times New Roman"/>
              </a:rPr>
              <a:t>Вывод:</a:t>
            </a:r>
          </a:p>
          <a:p>
            <a:pPr marL="342900" lvl="0" indent="-342900" algn="just">
              <a:spcBef>
                <a:spcPct val="20000"/>
              </a:spcBef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В современной жизни </a:t>
            </a:r>
            <a:r>
              <a:rPr lang="ru-RU" sz="2800" u="sng" dirty="0">
                <a:solidFill>
                  <a:prstClr val="black"/>
                </a:solidFill>
                <a:latin typeface="Times New Roman"/>
                <a:ea typeface="Times New Roman"/>
              </a:rPr>
              <a:t>есть место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компьютерным играм.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ct val="20000"/>
              </a:spcBef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Должен присутствовать </a:t>
            </a:r>
            <a:r>
              <a:rPr lang="ru-RU" sz="2800" u="sng" dirty="0">
                <a:solidFill>
                  <a:prstClr val="black"/>
                </a:solidFill>
                <a:latin typeface="Times New Roman"/>
                <a:ea typeface="Times New Roman"/>
              </a:rPr>
              <a:t>разумный контроль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 со стороны взрослых.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ct val="20000"/>
              </a:spcBef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Игры должны </a:t>
            </a:r>
            <a:r>
              <a:rPr lang="ru-RU" sz="2800" u="sng" dirty="0">
                <a:solidFill>
                  <a:prstClr val="black"/>
                </a:solidFill>
                <a:latin typeface="Times New Roman"/>
                <a:ea typeface="Times New Roman"/>
              </a:rPr>
              <a:t>соответствовать возрасту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ct val="20000"/>
              </a:spcBef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Выбирать игры </a:t>
            </a:r>
            <a:r>
              <a:rPr lang="ru-RU" sz="2800" u="sng" dirty="0">
                <a:solidFill>
                  <a:prstClr val="black"/>
                </a:solidFill>
                <a:latin typeface="Times New Roman"/>
                <a:ea typeface="Times New Roman"/>
              </a:rPr>
              <a:t>развивающие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, логические, обучающие, интеллектуальные.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ct val="20000"/>
              </a:spcBef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Выполнять рекомендации по </a:t>
            </a:r>
            <a:r>
              <a:rPr lang="ru-RU" sz="2800" u="sng" dirty="0">
                <a:solidFill>
                  <a:prstClr val="black"/>
                </a:solidFill>
                <a:latin typeface="Times New Roman"/>
                <a:ea typeface="Times New Roman"/>
              </a:rPr>
              <a:t>охране здоровья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ct val="20000"/>
              </a:spcBef>
              <a:buFont typeface="+mj-lt"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Не забывать, что в жизни есть </a:t>
            </a:r>
            <a:r>
              <a:rPr lang="ru-RU" sz="2800" u="sng" dirty="0">
                <a:solidFill>
                  <a:prstClr val="black"/>
                </a:solidFill>
                <a:latin typeface="Times New Roman"/>
                <a:ea typeface="Times New Roman"/>
              </a:rPr>
              <a:t>интересные увлекательные занятия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: хобби, чтение, прогулки, общение, творчество, спорт. </a:t>
            </a:r>
            <a:endParaRPr lang="ru-RU" sz="24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3463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803"/>
            <a:ext cx="9144000" cy="760836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25" y="332656"/>
            <a:ext cx="845391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ea typeface="+mj-ea"/>
                <a:cs typeface="+mj-cs"/>
              </a:rPr>
              <a:t> КОНКУРС «ИГРАТЬ ИЛИ </a:t>
            </a:r>
          </a:p>
          <a:p>
            <a:pPr algn="ctr"/>
            <a:r>
              <a:rPr lang="ru-RU" sz="4400" b="1" dirty="0" smtClean="0">
                <a:solidFill>
                  <a:schemeClr val="accent2"/>
                </a:solidFill>
                <a:ea typeface="+mj-ea"/>
                <a:cs typeface="+mj-cs"/>
              </a:rPr>
              <a:t>НЕ ИГРАТЬ»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027" name="Picture 3" descr="C:\Users\Teacher374\Desktop\IMG_06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5" b="13737"/>
          <a:stretch/>
        </p:blipFill>
        <p:spPr bwMode="auto">
          <a:xfrm>
            <a:off x="78525" y="1598160"/>
            <a:ext cx="4397959" cy="297343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eacher374\Desktop\IMG_06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756" y="1124744"/>
            <a:ext cx="3672408" cy="48965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Teacher374\Desktop\IMG_06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940534"/>
            <a:ext cx="2592288" cy="345638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94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803"/>
            <a:ext cx="9144000" cy="760836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285728"/>
            <a:ext cx="850112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/>
                </a:solidFill>
                <a:latin typeface="Times New Roman"/>
                <a:ea typeface="Times New Roman"/>
              </a:rPr>
              <a:t>Г</a:t>
            </a:r>
            <a:r>
              <a:rPr lang="ru-RU" sz="3600" b="1" dirty="0" smtClean="0">
                <a:solidFill>
                  <a:schemeClr val="accent2"/>
                </a:solidFill>
                <a:latin typeface="Times New Roman"/>
                <a:ea typeface="Times New Roman"/>
              </a:rPr>
              <a:t>ипотеза:</a:t>
            </a:r>
          </a:p>
          <a:p>
            <a:r>
              <a:rPr lang="ru-RU" sz="3200" dirty="0" smtClean="0">
                <a:latin typeface="Times New Roman"/>
                <a:ea typeface="Times New Roman"/>
              </a:rPr>
              <a:t> играть в компьютерные игры – вредно,</a:t>
            </a:r>
          </a:p>
          <a:p>
            <a:r>
              <a:rPr lang="ru-RU" sz="3200" dirty="0" smtClean="0">
                <a:latin typeface="Times New Roman"/>
                <a:ea typeface="Times New Roman"/>
              </a:rPr>
              <a:t> играть в компьютерные игры – полезно.</a:t>
            </a:r>
          </a:p>
          <a:p>
            <a:r>
              <a:rPr lang="ru-RU" sz="3200" b="1" dirty="0" smtClean="0">
                <a:solidFill>
                  <a:schemeClr val="accent2"/>
                </a:solidFill>
              </a:rPr>
              <a:t>Цель исследования </a:t>
            </a:r>
            <a:r>
              <a:rPr lang="ru-RU" sz="3200" dirty="0" smtClean="0"/>
              <a:t>– </a:t>
            </a:r>
          </a:p>
          <a:p>
            <a:r>
              <a:rPr lang="ru-RU" sz="3200" dirty="0" smtClean="0"/>
              <a:t>выяснить положительные и отрицательные стороны влияния компьютерных игр на младших школьников.</a:t>
            </a:r>
          </a:p>
          <a:p>
            <a:r>
              <a:rPr lang="ru-RU" sz="3200" b="1" dirty="0" smtClean="0">
                <a:solidFill>
                  <a:schemeClr val="accent2"/>
                </a:solidFill>
              </a:rPr>
              <a:t>Объектом</a:t>
            </a:r>
            <a:r>
              <a:rPr lang="ru-RU" sz="3200" dirty="0" smtClean="0"/>
              <a:t> исследования являются компьютерные игры.</a:t>
            </a:r>
          </a:p>
          <a:p>
            <a:r>
              <a:rPr lang="ru-RU" sz="3200" b="1" dirty="0" smtClean="0">
                <a:solidFill>
                  <a:schemeClr val="accent2"/>
                </a:solidFill>
              </a:rPr>
              <a:t>Предметом</a:t>
            </a:r>
            <a:r>
              <a:rPr lang="ru-RU" sz="3200" dirty="0" smtClean="0"/>
              <a:t> исследования— влияние компьютерных игр на младших школьников.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60836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42853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2"/>
                </a:solidFill>
              </a:rPr>
              <a:t>Задачи нашего исследования:</a:t>
            </a:r>
            <a:br>
              <a:rPr lang="ru-RU" sz="3600" b="1" dirty="0" smtClean="0">
                <a:solidFill>
                  <a:schemeClr val="accent2"/>
                </a:solidFill>
              </a:rPr>
            </a:br>
            <a:endParaRPr lang="ru-RU" sz="3600" b="1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000109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1.	Выяснить, в какие игры играют наши одноклассники, как много времени проводят за игрой.</a:t>
            </a:r>
          </a:p>
          <a:p>
            <a:r>
              <a:rPr lang="ru-RU" sz="3200" dirty="0" smtClean="0"/>
              <a:t>2.	Выяснить, чем полезны и вредны для детей компьютерные игры.</a:t>
            </a:r>
          </a:p>
          <a:p>
            <a:r>
              <a:rPr lang="ru-RU" sz="3200" dirty="0" smtClean="0"/>
              <a:t>3.	Узнать,  какие правила нужно  соблюдать при игре на компьютере.</a:t>
            </a:r>
          </a:p>
          <a:p>
            <a:r>
              <a:rPr lang="ru-RU" sz="3200" dirty="0" smtClean="0"/>
              <a:t>4.	Выяснить, как выбирать игры с пользой для себя.</a:t>
            </a:r>
            <a:endParaRPr lang="ru-RU" sz="3200" dirty="0"/>
          </a:p>
        </p:txBody>
      </p:sp>
      <p:pic>
        <p:nvPicPr>
          <p:cNvPr id="20482" name="Picture 2" descr="Картинки по запросу фон компьютерные игр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5286388"/>
            <a:ext cx="2686052" cy="2238377"/>
          </a:xfrm>
          <a:prstGeom prst="rect">
            <a:avLst/>
          </a:prstGeom>
          <a:noFill/>
          <a:effectLst>
            <a:softEdge rad="127000"/>
          </a:effectLst>
          <a:scene3d>
            <a:camera prst="perspectiveBelow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803"/>
            <a:ext cx="9144000" cy="760836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42853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</a:rPr>
              <a:t>Методы исследования:</a:t>
            </a:r>
            <a:br>
              <a:rPr lang="ru-RU" sz="4400" b="1" dirty="0" smtClean="0">
                <a:solidFill>
                  <a:schemeClr val="accent2"/>
                </a:solidFill>
              </a:rPr>
            </a:br>
            <a:endParaRPr lang="ru-RU" sz="4400" b="1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142984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сбор информации,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анкетирование одноклассников и их родителей,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акция-эксперимент «Один день без компьютерной игры»,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консультация у  специалистов: школьного медицинского работника, учителя информатики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анализ результатов.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200" dirty="0"/>
              <a:t>к</a:t>
            </a:r>
            <a:r>
              <a:rPr lang="ru-RU" sz="3200" dirty="0" smtClean="0"/>
              <a:t>онкурс плакатов «Играть или не играть»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60836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1363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57166"/>
            <a:ext cx="72866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</a:rPr>
              <a:t>Практическая часть</a:t>
            </a:r>
            <a:br>
              <a:rPr lang="ru-RU" sz="4000" b="1" dirty="0" smtClean="0">
                <a:solidFill>
                  <a:schemeClr val="accent2"/>
                </a:solidFill>
              </a:rPr>
            </a:br>
            <a:r>
              <a:rPr lang="ru-RU" sz="4000" b="1" dirty="0" smtClean="0">
                <a:solidFill>
                  <a:schemeClr val="accent2"/>
                </a:solidFill>
              </a:rPr>
              <a:t>  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018885"/>
            <a:ext cx="860619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Игра—</a:t>
            </a:r>
            <a:r>
              <a:rPr lang="ru-RU" sz="2400" dirty="0" smtClean="0"/>
              <a:t>вид деятельности, направленный не на получение результата, а на удовольствие от самого процесса игры.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Польза:</a:t>
            </a:r>
          </a:p>
          <a:p>
            <a:pPr fontAlgn="base"/>
            <a:r>
              <a:rPr lang="ru-RU" sz="2400" dirty="0" smtClean="0"/>
              <a:t>Развитие логики, мышления, внимания, сосредоточенности, воображения, мелких мышц рук, умение находить закономерности, сравнивать, анализировать.</a:t>
            </a:r>
          </a:p>
          <a:p>
            <a:pPr fontAlgn="base"/>
            <a:r>
              <a:rPr lang="ru-RU" sz="3200" b="1" dirty="0" smtClean="0">
                <a:solidFill>
                  <a:schemeClr val="accent2"/>
                </a:solidFill>
              </a:rPr>
              <a:t>Вред:</a:t>
            </a:r>
          </a:p>
          <a:p>
            <a:pPr fontAlgn="base">
              <a:buFont typeface="Wingdings" pitchFamily="2" charset="2"/>
              <a:buChar char="§"/>
            </a:pPr>
            <a:r>
              <a:rPr lang="ru-RU" sz="2400" dirty="0" smtClean="0"/>
              <a:t> жестокие игры приводят к насилию и агрессии;</a:t>
            </a:r>
          </a:p>
          <a:p>
            <a:pPr fontAlgn="base">
              <a:buFont typeface="Wingdings" pitchFamily="2" charset="2"/>
              <a:buChar char="§"/>
            </a:pPr>
            <a:r>
              <a:rPr lang="ru-RU" sz="2400" dirty="0" smtClean="0"/>
              <a:t>  ухудшение зрения</a:t>
            </a:r>
          </a:p>
          <a:p>
            <a:pPr marL="342900" indent="-342900" fontAlgn="base">
              <a:buFont typeface="Wingdings" pitchFamily="2" charset="2"/>
              <a:buChar char="§"/>
            </a:pPr>
            <a:r>
              <a:rPr lang="ru-RU" sz="2400" dirty="0" smtClean="0"/>
              <a:t>                                                    снижение желания общаться</a:t>
            </a:r>
          </a:p>
          <a:p>
            <a:pPr fontAlgn="base"/>
            <a:r>
              <a:rPr lang="ru-RU" sz="2400" dirty="0" smtClean="0"/>
              <a:t>                                    </a:t>
            </a:r>
          </a:p>
          <a:p>
            <a:pPr marL="342900" indent="-342900" fontAlgn="base">
              <a:buFont typeface="Wingdings" pitchFamily="2" charset="2"/>
              <a:buChar char="§"/>
            </a:pPr>
            <a:r>
              <a:rPr lang="ru-RU" sz="2400" dirty="0" smtClean="0"/>
              <a:t> появление болезни суставов и позвоночника </a:t>
            </a:r>
          </a:p>
          <a:p>
            <a:pPr marL="342900" indent="-342900" fontAlgn="base">
              <a:buFont typeface="Wingdings" pitchFamily="2" charset="2"/>
              <a:buChar char="§"/>
            </a:pPr>
            <a:r>
              <a:rPr lang="ru-RU" sz="2400" dirty="0" smtClean="0"/>
              <a:t>                                                      снижение успеваемости в школе. 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803"/>
            <a:ext cx="9144000" cy="760836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428605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Общепризнанные системы возрастного категорирования компьютерных игр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643050"/>
            <a:ext cx="785818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Европейская система </a:t>
            </a:r>
            <a:r>
              <a:rPr lang="ru-RU" sz="2400" dirty="0" smtClean="0"/>
              <a:t>возрастной оценки компьютерных игр:</a:t>
            </a:r>
          </a:p>
          <a:p>
            <a:endParaRPr lang="ru-RU" dirty="0" smtClean="0"/>
          </a:p>
          <a:p>
            <a:endParaRPr lang="ru-RU" sz="2400" b="1" dirty="0" smtClean="0">
              <a:solidFill>
                <a:schemeClr val="accent2"/>
              </a:solidFill>
            </a:endParaRPr>
          </a:p>
          <a:p>
            <a:r>
              <a:rPr lang="ru-RU" sz="2400" b="1" dirty="0" smtClean="0">
                <a:solidFill>
                  <a:schemeClr val="accent2"/>
                </a:solidFill>
              </a:rPr>
              <a:t>Американская система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sz="2400" b="1" dirty="0" smtClean="0">
              <a:solidFill>
                <a:schemeClr val="accent2"/>
              </a:solidFill>
            </a:endParaRPr>
          </a:p>
          <a:p>
            <a:endParaRPr lang="ru-RU" sz="2400" b="1" dirty="0">
              <a:solidFill>
                <a:schemeClr val="accent2"/>
              </a:solidFill>
            </a:endParaRPr>
          </a:p>
          <a:p>
            <a:r>
              <a:rPr lang="ru-RU" sz="2400" b="1" dirty="0" smtClean="0">
                <a:solidFill>
                  <a:schemeClr val="accent2"/>
                </a:solidFill>
              </a:rPr>
              <a:t>Японская система:</a:t>
            </a:r>
            <a:endParaRPr lang="ru-RU" b="1" dirty="0" smtClean="0">
              <a:solidFill>
                <a:schemeClr val="accent2"/>
              </a:solidFill>
            </a:endParaRPr>
          </a:p>
          <a:p>
            <a:r>
              <a:rPr lang="ru-RU" sz="2000" b="1" dirty="0" smtClean="0"/>
              <a:t>                                                          A - для всех возрастов.</a:t>
            </a:r>
          </a:p>
          <a:p>
            <a:r>
              <a:rPr lang="ru-RU" sz="2000" b="1" dirty="0" smtClean="0"/>
              <a:t>                                                             B - от 12 лет.</a:t>
            </a:r>
          </a:p>
          <a:p>
            <a:r>
              <a:rPr lang="ru-RU" sz="2000" b="1" dirty="0" smtClean="0"/>
              <a:t>                                                                C - от 15 лет.</a:t>
            </a:r>
          </a:p>
          <a:p>
            <a:r>
              <a:rPr lang="ru-RU" sz="2000" b="1" dirty="0" smtClean="0"/>
              <a:t>                                                                  D - для 17 лет.</a:t>
            </a:r>
          </a:p>
          <a:p>
            <a:r>
              <a:rPr lang="ru-RU" sz="2000" b="1" dirty="0" smtClean="0"/>
              <a:t>                                                                     Z - для взрослых.</a:t>
            </a:r>
            <a:endParaRPr lang="ru-RU" sz="2000" b="1" dirty="0"/>
          </a:p>
        </p:txBody>
      </p:sp>
      <p:pic>
        <p:nvPicPr>
          <p:cNvPr id="5" name="Picture 2" descr="C:\Users\User\Desktop\pegi_icon0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2571744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pegi_icon07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571744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User\Desktop\pegi_icon1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571744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User\Desktop\pegi_icon12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2571744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User\Desktop\pegi_icon16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2571744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Users\User\Desktop\pegi_icon18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2571744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C:\Users\User\Desktop\esrb_ratingsymbol_ec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3500438"/>
            <a:ext cx="571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C:\Users\User\Desktop\esrb_ratingsymbol_e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3500438"/>
            <a:ext cx="571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C:\Users\User\Desktop\esrb_ratingsymbol_t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3500438"/>
            <a:ext cx="571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5" descr="C:\Users\User\Desktop\esrb_ratingsymbol_m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3500438"/>
            <a:ext cx="571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C:\Users\User\Desktop\esrb_ratingsymbol_ao.g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3500438"/>
            <a:ext cx="5715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803"/>
            <a:ext cx="9144000" cy="760836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571480"/>
            <a:ext cx="80724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</a:rPr>
              <a:t> Анкетирование одноклассников и их родителей. :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2357430"/>
            <a:ext cx="5286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26 учеников 3-А класса, 25 родителей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721119266"/>
              </p:ext>
            </p:extLst>
          </p:nvPr>
        </p:nvGraphicFramePr>
        <p:xfrm>
          <a:off x="179512" y="3284984"/>
          <a:ext cx="4032448" cy="3930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808045493"/>
              </p:ext>
            </p:extLst>
          </p:nvPr>
        </p:nvGraphicFramePr>
        <p:xfrm>
          <a:off x="4716016" y="3284984"/>
          <a:ext cx="4104456" cy="3858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803"/>
            <a:ext cx="9144000" cy="760836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480"/>
            <a:ext cx="8534400" cy="598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C:\Users\Teacher374\Desktop\17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6632"/>
            <a:ext cx="2743572" cy="302433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156" y="3746381"/>
            <a:ext cx="3103612" cy="364305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wp.ru/News/images/May2015/lenovo-z51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803"/>
            <a:ext cx="9144000" cy="7608369"/>
          </a:xfrm>
          <a:prstGeom prst="rect">
            <a:avLst/>
          </a:prstGeom>
          <a:noFill/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049431979"/>
              </p:ext>
            </p:extLst>
          </p:nvPr>
        </p:nvGraphicFramePr>
        <p:xfrm>
          <a:off x="0" y="188640"/>
          <a:ext cx="5004048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647857119"/>
              </p:ext>
            </p:extLst>
          </p:nvPr>
        </p:nvGraphicFramePr>
        <p:xfrm>
          <a:off x="5292080" y="188640"/>
          <a:ext cx="3359696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385</Words>
  <Application>Microsoft Office PowerPoint</Application>
  <PresentationFormat>Экран (4:3)</PresentationFormat>
  <Paragraphs>77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RePack by Diakov</cp:lastModifiedBy>
  <cp:revision>64</cp:revision>
  <cp:lastPrinted>2016-03-15T14:37:47Z</cp:lastPrinted>
  <dcterms:created xsi:type="dcterms:W3CDTF">2016-02-28T21:10:09Z</dcterms:created>
  <dcterms:modified xsi:type="dcterms:W3CDTF">2020-11-14T19:39:02Z</dcterms:modified>
</cp:coreProperties>
</file>