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sldIdLst>
    <p:sldId id="256" r:id="rId2"/>
    <p:sldId id="275" r:id="rId3"/>
    <p:sldId id="276" r:id="rId4"/>
    <p:sldId id="277" r:id="rId5"/>
    <p:sldId id="266" r:id="rId6"/>
    <p:sldId id="274" r:id="rId7"/>
    <p:sldId id="278" r:id="rId8"/>
    <p:sldId id="257" r:id="rId9"/>
    <p:sldId id="283" r:id="rId10"/>
    <p:sldId id="280" r:id="rId11"/>
    <p:sldId id="281" r:id="rId12"/>
    <p:sldId id="284" r:id="rId13"/>
    <p:sldId id="285" r:id="rId14"/>
    <p:sldId id="286" r:id="rId15"/>
    <p:sldId id="282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509"/>
    <a:srgbClr val="0806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1" autoAdjust="0"/>
    <p:restoredTop sz="94660"/>
  </p:normalViewPr>
  <p:slideViewPr>
    <p:cSldViewPr snapToGrid="0">
      <p:cViewPr varScale="1">
        <p:scale>
          <a:sx n="68" d="100"/>
          <a:sy n="68" d="100"/>
        </p:scale>
        <p:origin x="4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Любите ли вы читать книги?</c:v>
                </c:pt>
                <c:pt idx="1">
                  <c:v>Смотрите ли Вы трейлеры перед просмотром фильма?</c:v>
                </c:pt>
                <c:pt idx="2">
                  <c:v>Хотели бы Вы посмотреть трейлер по книге?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62</c:v>
                </c:pt>
                <c:pt idx="1">
                  <c:v>44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6D-4AC3-8D76-E7F252A7678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Любите ли вы читать книги?</c:v>
                </c:pt>
                <c:pt idx="1">
                  <c:v>Смотрите ли Вы трейлеры перед просмотром фильма?</c:v>
                </c:pt>
                <c:pt idx="2">
                  <c:v>Хотели бы Вы посмотреть трейлер по книге?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</c:v>
                </c:pt>
                <c:pt idx="1">
                  <c:v>26</c:v>
                </c:pt>
                <c:pt idx="2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6D-4AC3-8D76-E7F252A7678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Любите ли вы читать книги?</c:v>
                </c:pt>
                <c:pt idx="1">
                  <c:v>Смотрите ли Вы трейлеры перед просмотром фильма?</c:v>
                </c:pt>
                <c:pt idx="2">
                  <c:v>Хотели бы Вы посмотреть трейлер по книге?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2-4D6D-4AC3-8D76-E7F252A7678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51344288"/>
        <c:axId val="351344680"/>
      </c:barChart>
      <c:catAx>
        <c:axId val="35134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1344680"/>
        <c:crosses val="autoZero"/>
        <c:auto val="1"/>
        <c:lblAlgn val="ctr"/>
        <c:lblOffset val="100"/>
        <c:noMultiLvlLbl val="0"/>
      </c:catAx>
      <c:valAx>
        <c:axId val="351344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1344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Захотелось ли Вам прочитать книгу "Королевство кривых зеркал" после просмотра  буктрейлера?</a:t>
            </a:r>
          </a:p>
        </c:rich>
      </c:tx>
      <c:layout>
        <c:manualLayout>
          <c:xMode val="edge"/>
          <c:yMode val="edge"/>
          <c:x val="0.13799764848398474"/>
          <c:y val="2.66984428883193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B7-4D47-8FF9-E14520EC26D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B7-4D47-8FF9-E14520EC26D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2655104"/>
        <c:axId val="402655496"/>
      </c:barChart>
      <c:catAx>
        <c:axId val="40265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655496"/>
        <c:crosses val="autoZero"/>
        <c:auto val="1"/>
        <c:lblAlgn val="ctr"/>
        <c:lblOffset val="100"/>
        <c:noMultiLvlLbl val="0"/>
      </c:catAx>
      <c:valAx>
        <c:axId val="402655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2655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17D24A-16AC-477E-A418-D8DC988F48F2}" type="doc">
      <dgm:prSet loTypeId="urn:microsoft.com/office/officeart/2005/8/layout/hProcess9" loCatId="process" qsTypeId="urn:microsoft.com/office/officeart/2005/8/quickstyle/simple5" qsCatId="simple" csTypeId="urn:microsoft.com/office/officeart/2005/8/colors/accent5_5" csCatId="accent5" phldr="1"/>
      <dgm:spPr/>
    </dgm:pt>
    <dgm:pt modelId="{7ECE2B98-28B1-43DA-995B-A7488F350008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1 этап.</a:t>
          </a:r>
        </a:p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Подготовительный</a:t>
          </a:r>
        </a:p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Сентябрь-октябрь </a:t>
          </a:r>
        </a:p>
      </dgm:t>
    </dgm:pt>
    <dgm:pt modelId="{0C197A26-1219-42EF-97C9-BFA415723B08}" type="parTrans" cxnId="{198E159D-DAED-4D52-A60C-2D613F3978C5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D0AF79-AEAE-4BCD-9228-A2E4D077D31B}" type="sibTrans" cxnId="{198E159D-DAED-4D52-A60C-2D613F3978C5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88CA097-273F-4D2B-A19F-0ECEB4ACBD58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2 этап.</a:t>
          </a:r>
        </a:p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Основной</a:t>
          </a:r>
        </a:p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Ноябрь-январь</a:t>
          </a:r>
        </a:p>
      </dgm:t>
    </dgm:pt>
    <dgm:pt modelId="{9F80F7C9-FBF8-4BFA-880E-223F054257DB}" type="parTrans" cxnId="{EB59FF0A-E71A-450E-BF1A-BD79F87766E6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4B9721-519A-4134-B744-A4ECA1735D79}" type="sibTrans" cxnId="{EB59FF0A-E71A-450E-BF1A-BD79F87766E6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98A795-0629-47A2-A1DE-A516A128C5DA}">
      <dgm:prSet phldrT="[Текст]"/>
      <dgm:spPr/>
      <dgm:t>
        <a:bodyPr/>
        <a:lstStyle/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3 этап.</a:t>
          </a:r>
        </a:p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Заключительный</a:t>
          </a:r>
        </a:p>
        <a:p>
          <a:r>
            <a:rPr lang="ru-RU" dirty="0">
              <a:latin typeface="Arial" panose="020B0604020202020204" pitchFamily="34" charset="0"/>
              <a:cs typeface="Arial" panose="020B0604020202020204" pitchFamily="34" charset="0"/>
            </a:rPr>
            <a:t>Февраль</a:t>
          </a:r>
        </a:p>
      </dgm:t>
    </dgm:pt>
    <dgm:pt modelId="{8453F384-0E2A-4DFF-8C6C-E82B9BC82893}" type="parTrans" cxnId="{584546B0-2E51-4749-87DB-F7C80E61DDB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D887C4-C4E8-486B-9CD7-08EFF02A701B}" type="sibTrans" cxnId="{584546B0-2E51-4749-87DB-F7C80E61DDB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3DBE97-E6B4-468A-AEAC-5267288E3F55}" type="pres">
      <dgm:prSet presAssocID="{E017D24A-16AC-477E-A418-D8DC988F48F2}" presName="CompostProcess" presStyleCnt="0">
        <dgm:presLayoutVars>
          <dgm:dir/>
          <dgm:resizeHandles val="exact"/>
        </dgm:presLayoutVars>
      </dgm:prSet>
      <dgm:spPr/>
    </dgm:pt>
    <dgm:pt modelId="{0345BE55-E2D0-441A-BD82-854779CE883F}" type="pres">
      <dgm:prSet presAssocID="{E017D24A-16AC-477E-A418-D8DC988F48F2}" presName="arrow" presStyleLbl="bgShp" presStyleIdx="0" presStyleCnt="1"/>
      <dgm:spPr/>
    </dgm:pt>
    <dgm:pt modelId="{4137A358-6B86-4B80-9FF7-7EEF9FD4E76A}" type="pres">
      <dgm:prSet presAssocID="{E017D24A-16AC-477E-A418-D8DC988F48F2}" presName="linearProcess" presStyleCnt="0"/>
      <dgm:spPr/>
    </dgm:pt>
    <dgm:pt modelId="{29C643B0-FF15-45DA-846E-272D3B7D4631}" type="pres">
      <dgm:prSet presAssocID="{7ECE2B98-28B1-43DA-995B-A7488F35000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CDCCB3-E50A-4121-AAF2-8191ABDECBC9}" type="pres">
      <dgm:prSet presAssocID="{2ED0AF79-AEAE-4BCD-9228-A2E4D077D31B}" presName="sibTrans" presStyleCnt="0"/>
      <dgm:spPr/>
    </dgm:pt>
    <dgm:pt modelId="{1D11C748-2501-46CE-8373-07817E5C7D50}" type="pres">
      <dgm:prSet presAssocID="{188CA097-273F-4D2B-A19F-0ECEB4ACBD5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1EDC01-E01E-4AD9-82E0-9A44651518FB}" type="pres">
      <dgm:prSet presAssocID="{5C4B9721-519A-4134-B744-A4ECA1735D79}" presName="sibTrans" presStyleCnt="0"/>
      <dgm:spPr/>
    </dgm:pt>
    <dgm:pt modelId="{46F5D089-6AB6-41EA-87C4-4525E9110DEF}" type="pres">
      <dgm:prSet presAssocID="{3998A795-0629-47A2-A1DE-A516A128C5D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8E159D-DAED-4D52-A60C-2D613F3978C5}" srcId="{E017D24A-16AC-477E-A418-D8DC988F48F2}" destId="{7ECE2B98-28B1-43DA-995B-A7488F350008}" srcOrd="0" destOrd="0" parTransId="{0C197A26-1219-42EF-97C9-BFA415723B08}" sibTransId="{2ED0AF79-AEAE-4BCD-9228-A2E4D077D31B}"/>
    <dgm:cxn modelId="{CA4814B1-6DD7-4189-A097-66E40E139ADA}" type="presOf" srcId="{3998A795-0629-47A2-A1DE-A516A128C5DA}" destId="{46F5D089-6AB6-41EA-87C4-4525E9110DEF}" srcOrd="0" destOrd="0" presId="urn:microsoft.com/office/officeart/2005/8/layout/hProcess9"/>
    <dgm:cxn modelId="{921C18B3-9853-43CB-9FE5-D416DD355196}" type="presOf" srcId="{E017D24A-16AC-477E-A418-D8DC988F48F2}" destId="{003DBE97-E6B4-468A-AEAC-5267288E3F55}" srcOrd="0" destOrd="0" presId="urn:microsoft.com/office/officeart/2005/8/layout/hProcess9"/>
    <dgm:cxn modelId="{10C68645-9BBA-41A4-B1B3-440BFA10CBA0}" type="presOf" srcId="{188CA097-273F-4D2B-A19F-0ECEB4ACBD58}" destId="{1D11C748-2501-46CE-8373-07817E5C7D50}" srcOrd="0" destOrd="0" presId="urn:microsoft.com/office/officeart/2005/8/layout/hProcess9"/>
    <dgm:cxn modelId="{5D4609DA-06C1-45A0-B079-5486B71C1F25}" type="presOf" srcId="{7ECE2B98-28B1-43DA-995B-A7488F350008}" destId="{29C643B0-FF15-45DA-846E-272D3B7D4631}" srcOrd="0" destOrd="0" presId="urn:microsoft.com/office/officeart/2005/8/layout/hProcess9"/>
    <dgm:cxn modelId="{584546B0-2E51-4749-87DB-F7C80E61DDBC}" srcId="{E017D24A-16AC-477E-A418-D8DC988F48F2}" destId="{3998A795-0629-47A2-A1DE-A516A128C5DA}" srcOrd="2" destOrd="0" parTransId="{8453F384-0E2A-4DFF-8C6C-E82B9BC82893}" sibTransId="{F5D887C4-C4E8-486B-9CD7-08EFF02A701B}"/>
    <dgm:cxn modelId="{EB59FF0A-E71A-450E-BF1A-BD79F87766E6}" srcId="{E017D24A-16AC-477E-A418-D8DC988F48F2}" destId="{188CA097-273F-4D2B-A19F-0ECEB4ACBD58}" srcOrd="1" destOrd="0" parTransId="{9F80F7C9-FBF8-4BFA-880E-223F054257DB}" sibTransId="{5C4B9721-519A-4134-B744-A4ECA1735D79}"/>
    <dgm:cxn modelId="{A6CF7E70-1F0D-4091-B0A8-455EEE99D0B8}" type="presParOf" srcId="{003DBE97-E6B4-468A-AEAC-5267288E3F55}" destId="{0345BE55-E2D0-441A-BD82-854779CE883F}" srcOrd="0" destOrd="0" presId="urn:microsoft.com/office/officeart/2005/8/layout/hProcess9"/>
    <dgm:cxn modelId="{26745ABB-5155-45DF-8C4F-7DD068A04B8B}" type="presParOf" srcId="{003DBE97-E6B4-468A-AEAC-5267288E3F55}" destId="{4137A358-6B86-4B80-9FF7-7EEF9FD4E76A}" srcOrd="1" destOrd="0" presId="urn:microsoft.com/office/officeart/2005/8/layout/hProcess9"/>
    <dgm:cxn modelId="{D2E0F8EB-D1F1-4A12-AC90-50B82E900BA0}" type="presParOf" srcId="{4137A358-6B86-4B80-9FF7-7EEF9FD4E76A}" destId="{29C643B0-FF15-45DA-846E-272D3B7D4631}" srcOrd="0" destOrd="0" presId="urn:microsoft.com/office/officeart/2005/8/layout/hProcess9"/>
    <dgm:cxn modelId="{7129864C-B8A0-45AE-963A-1246ED47CD5A}" type="presParOf" srcId="{4137A358-6B86-4B80-9FF7-7EEF9FD4E76A}" destId="{45CDCCB3-E50A-4121-AAF2-8191ABDECBC9}" srcOrd="1" destOrd="0" presId="urn:microsoft.com/office/officeart/2005/8/layout/hProcess9"/>
    <dgm:cxn modelId="{38CAD18B-CB4A-448E-A534-7D4FAFDBE4E9}" type="presParOf" srcId="{4137A358-6B86-4B80-9FF7-7EEF9FD4E76A}" destId="{1D11C748-2501-46CE-8373-07817E5C7D50}" srcOrd="2" destOrd="0" presId="urn:microsoft.com/office/officeart/2005/8/layout/hProcess9"/>
    <dgm:cxn modelId="{CDB2C2FB-3DEA-44DE-9644-2013D07D1EF6}" type="presParOf" srcId="{4137A358-6B86-4B80-9FF7-7EEF9FD4E76A}" destId="{411EDC01-E01E-4AD9-82E0-9A44651518FB}" srcOrd="3" destOrd="0" presId="urn:microsoft.com/office/officeart/2005/8/layout/hProcess9"/>
    <dgm:cxn modelId="{2C06AA8B-A854-4A83-8655-3308435E5564}" type="presParOf" srcId="{4137A358-6B86-4B80-9FF7-7EEF9FD4E76A}" destId="{46F5D089-6AB6-41EA-87C4-4525E9110DE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69B63B-E04B-4AE0-9EB8-A76A7760713F}" type="doc">
      <dgm:prSet loTypeId="urn:microsoft.com/office/officeart/2005/8/layout/bProcess3" loCatId="process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F9D769E6-CD6C-4FB3-AF71-CACB208991A0}">
      <dgm:prSet phldrT="[Текст]" custT="1"/>
      <dgm:spPr/>
      <dgm:t>
        <a:bodyPr/>
        <a:lstStyle/>
        <a:p>
          <a:r>
            <a:rPr lang="ru-RU" sz="18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Определение проблемы. Постановка цели и задач. Проведение анкетирования.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05F01B-ADB2-4CF8-BF11-5172CC6FD52E}" type="parTrans" cxnId="{B94BB62C-2E78-4CF6-B533-6422053DB8AF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3FC229-93BB-499C-820F-A085592553C0}" type="sibTrans" cxnId="{B94BB62C-2E78-4CF6-B533-6422053DB8AF}">
      <dgm:prSet custT="1"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62380B-E9B0-49E5-AA79-F1387E41B13D}">
      <dgm:prSet phldrT="[Текст]" custT="1"/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Процесс создания </a:t>
          </a:r>
          <a:r>
            <a:rPr lang="ru-RU" sz="1800" dirty="0" err="1">
              <a:latin typeface="Arial" panose="020B0604020202020204" pitchFamily="34" charset="0"/>
              <a:cs typeface="Arial" panose="020B0604020202020204" pitchFamily="34" charset="0"/>
            </a:rPr>
            <a:t>буктрейлера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445B05-1944-4739-A6BA-3F454EA57DEC}" type="parTrans" cxnId="{C9C47C41-8FEE-41DB-B2B0-6DDD5E7CDE29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76B4A1-62FC-42AC-8D3F-49FE384A1B2B}" type="sibTrans" cxnId="{C9C47C41-8FEE-41DB-B2B0-6DDD5E7CDE29}">
      <dgm:prSet custT="1"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8134AA-A339-405B-AEC1-5A1DAF76ABE9}">
      <dgm:prSet phldrT="[Текст]" custT="1"/>
      <dgm:spPr/>
      <dgm:t>
        <a:bodyPr/>
        <a:lstStyle/>
        <a:p>
          <a:r>
            <a:rPr lang="ru-RU" sz="18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Показ </a:t>
          </a:r>
          <a:r>
            <a:rPr lang="ru-RU" sz="1800" dirty="0" err="1">
              <a:effectLst/>
              <a:latin typeface="Arial" panose="020B0604020202020204" pitchFamily="34" charset="0"/>
              <a:cs typeface="Arial" panose="020B0604020202020204" pitchFamily="34" charset="0"/>
            </a:rPr>
            <a:t>буктрейлера</a:t>
          </a:r>
          <a:r>
            <a:rPr lang="ru-RU" sz="18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 и контрольное(повторное) анкетирование учащихся.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43AAAF-472A-48E5-A644-8E984E5BA459}" type="parTrans" cxnId="{6DEB9C3F-733C-4A1A-BBDD-95F7DECCF947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15FF99-8313-4C39-83FA-F368B1E12B6C}" type="sibTrans" cxnId="{6DEB9C3F-733C-4A1A-BBDD-95F7DECCF947}">
      <dgm:prSet custT="1"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5307EA-9FB0-4EDA-A2E9-5CC2B63DDDE4}">
      <dgm:prSet phldrT="[Текст]" custT="1"/>
      <dgm:spPr/>
      <dgm:t>
        <a:bodyPr/>
        <a:lstStyle/>
        <a:p>
          <a:r>
            <a:rPr lang="ru-RU" sz="1800" dirty="0">
              <a:latin typeface="Arial" panose="020B0604020202020204" pitchFamily="34" charset="0"/>
              <a:cs typeface="Arial" panose="020B0604020202020204" pitchFamily="34" charset="0"/>
            </a:rPr>
            <a:t>Анализ полученных результатов и подведение итогов</a:t>
          </a:r>
        </a:p>
      </dgm:t>
    </dgm:pt>
    <dgm:pt modelId="{C3866E6B-F1FE-43D3-AFF7-6BAC9E6F957E}" type="parTrans" cxnId="{DB11198D-CCA1-454E-B1C5-84061675DFA1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94434C-4A63-426A-A4CC-6719B454A909}" type="sibTrans" cxnId="{DB11198D-CCA1-454E-B1C5-84061675DFA1}">
      <dgm:prSet/>
      <dgm:spPr/>
      <dgm:t>
        <a:bodyPr/>
        <a:lstStyle/>
        <a:p>
          <a:endParaRPr lang="ru-RU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4819A9-DBE5-4E65-A118-2E964CD33CC2}" type="pres">
      <dgm:prSet presAssocID="{6969B63B-E04B-4AE0-9EB8-A76A7760713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E79DA7-618A-46A2-9518-6328ACB3BB6B}" type="pres">
      <dgm:prSet presAssocID="{F9D769E6-CD6C-4FB3-AF71-CACB208991A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62EC55-D2CB-40EB-B647-C22C63D48D2E}" type="pres">
      <dgm:prSet presAssocID="{EC3FC229-93BB-499C-820F-A085592553C0}" presName="sibTrans" presStyleLbl="sibTrans1D1" presStyleIdx="0" presStyleCnt="3"/>
      <dgm:spPr/>
      <dgm:t>
        <a:bodyPr/>
        <a:lstStyle/>
        <a:p>
          <a:endParaRPr lang="ru-RU"/>
        </a:p>
      </dgm:t>
    </dgm:pt>
    <dgm:pt modelId="{4A558502-DFD3-4379-9A34-0E0B2E9579A9}" type="pres">
      <dgm:prSet presAssocID="{EC3FC229-93BB-499C-820F-A085592553C0}" presName="connectorText" presStyleLbl="sibTrans1D1" presStyleIdx="0" presStyleCnt="3"/>
      <dgm:spPr/>
      <dgm:t>
        <a:bodyPr/>
        <a:lstStyle/>
        <a:p>
          <a:endParaRPr lang="ru-RU"/>
        </a:p>
      </dgm:t>
    </dgm:pt>
    <dgm:pt modelId="{80BF84A4-62DA-4776-9EC9-A57D89B734EB}" type="pres">
      <dgm:prSet presAssocID="{2062380B-E9B0-49E5-AA79-F1387E41B13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741806-2FAA-4D87-A8C4-D500D9D27F0D}" type="pres">
      <dgm:prSet presAssocID="{F376B4A1-62FC-42AC-8D3F-49FE384A1B2B}" presName="sibTrans" presStyleLbl="sibTrans1D1" presStyleIdx="1" presStyleCnt="3"/>
      <dgm:spPr/>
      <dgm:t>
        <a:bodyPr/>
        <a:lstStyle/>
        <a:p>
          <a:endParaRPr lang="ru-RU"/>
        </a:p>
      </dgm:t>
    </dgm:pt>
    <dgm:pt modelId="{0A3A2826-BBD4-444B-9603-79912D1468CA}" type="pres">
      <dgm:prSet presAssocID="{F376B4A1-62FC-42AC-8D3F-49FE384A1B2B}" presName="connectorText" presStyleLbl="sibTrans1D1" presStyleIdx="1" presStyleCnt="3"/>
      <dgm:spPr/>
      <dgm:t>
        <a:bodyPr/>
        <a:lstStyle/>
        <a:p>
          <a:endParaRPr lang="ru-RU"/>
        </a:p>
      </dgm:t>
    </dgm:pt>
    <dgm:pt modelId="{760057A0-E307-483A-A82A-50FFFB11E458}" type="pres">
      <dgm:prSet presAssocID="{2E8134AA-A339-405B-AEC1-5A1DAF76ABE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80395A-7381-4D3F-BAA3-3A23F1857023}" type="pres">
      <dgm:prSet presAssocID="{3515FF99-8313-4C39-83FA-F368B1E12B6C}" presName="sibTrans" presStyleLbl="sibTrans1D1" presStyleIdx="2" presStyleCnt="3"/>
      <dgm:spPr/>
      <dgm:t>
        <a:bodyPr/>
        <a:lstStyle/>
        <a:p>
          <a:endParaRPr lang="ru-RU"/>
        </a:p>
      </dgm:t>
    </dgm:pt>
    <dgm:pt modelId="{AB105F64-87D8-4D10-8E1B-ED1B992200F7}" type="pres">
      <dgm:prSet presAssocID="{3515FF99-8313-4C39-83FA-F368B1E12B6C}" presName="connectorText" presStyleLbl="sibTrans1D1" presStyleIdx="2" presStyleCnt="3"/>
      <dgm:spPr/>
      <dgm:t>
        <a:bodyPr/>
        <a:lstStyle/>
        <a:p>
          <a:endParaRPr lang="ru-RU"/>
        </a:p>
      </dgm:t>
    </dgm:pt>
    <dgm:pt modelId="{EE81634E-453A-4EE9-9837-BAF4B620DDE9}" type="pres">
      <dgm:prSet presAssocID="{A75307EA-9FB0-4EDA-A2E9-5CC2B63DDDE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F27737-8356-4DFE-A38F-7944E9ADD1C6}" type="presOf" srcId="{F376B4A1-62FC-42AC-8D3F-49FE384A1B2B}" destId="{64741806-2FAA-4D87-A8C4-D500D9D27F0D}" srcOrd="0" destOrd="0" presId="urn:microsoft.com/office/officeart/2005/8/layout/bProcess3"/>
    <dgm:cxn modelId="{B94BB62C-2E78-4CF6-B533-6422053DB8AF}" srcId="{6969B63B-E04B-4AE0-9EB8-A76A7760713F}" destId="{F9D769E6-CD6C-4FB3-AF71-CACB208991A0}" srcOrd="0" destOrd="0" parTransId="{A805F01B-ADB2-4CF8-BF11-5172CC6FD52E}" sibTransId="{EC3FC229-93BB-499C-820F-A085592553C0}"/>
    <dgm:cxn modelId="{E70DB567-0F60-4B63-8AB1-A38F2A60717E}" type="presOf" srcId="{F376B4A1-62FC-42AC-8D3F-49FE384A1B2B}" destId="{0A3A2826-BBD4-444B-9603-79912D1468CA}" srcOrd="1" destOrd="0" presId="urn:microsoft.com/office/officeart/2005/8/layout/bProcess3"/>
    <dgm:cxn modelId="{832C8CDF-6BA9-4128-BBDA-273F3323EC83}" type="presOf" srcId="{3515FF99-8313-4C39-83FA-F368B1E12B6C}" destId="{AB105F64-87D8-4D10-8E1B-ED1B992200F7}" srcOrd="1" destOrd="0" presId="urn:microsoft.com/office/officeart/2005/8/layout/bProcess3"/>
    <dgm:cxn modelId="{0F7F8D01-EC9E-430B-97DA-41AD96A0581A}" type="presOf" srcId="{3515FF99-8313-4C39-83FA-F368B1E12B6C}" destId="{8580395A-7381-4D3F-BAA3-3A23F1857023}" srcOrd="0" destOrd="0" presId="urn:microsoft.com/office/officeart/2005/8/layout/bProcess3"/>
    <dgm:cxn modelId="{8B08956E-F6FF-4930-9DD5-FC0F6C1B1FB3}" type="presOf" srcId="{EC3FC229-93BB-499C-820F-A085592553C0}" destId="{3462EC55-D2CB-40EB-B647-C22C63D48D2E}" srcOrd="0" destOrd="0" presId="urn:microsoft.com/office/officeart/2005/8/layout/bProcess3"/>
    <dgm:cxn modelId="{39139563-B5F3-4613-AD8B-65565FD7345F}" type="presOf" srcId="{F9D769E6-CD6C-4FB3-AF71-CACB208991A0}" destId="{7DE79DA7-618A-46A2-9518-6328ACB3BB6B}" srcOrd="0" destOrd="0" presId="urn:microsoft.com/office/officeart/2005/8/layout/bProcess3"/>
    <dgm:cxn modelId="{C9C47C41-8FEE-41DB-B2B0-6DDD5E7CDE29}" srcId="{6969B63B-E04B-4AE0-9EB8-A76A7760713F}" destId="{2062380B-E9B0-49E5-AA79-F1387E41B13D}" srcOrd="1" destOrd="0" parTransId="{7D445B05-1944-4739-A6BA-3F454EA57DEC}" sibTransId="{F376B4A1-62FC-42AC-8D3F-49FE384A1B2B}"/>
    <dgm:cxn modelId="{8839F62D-AC98-4C39-9FE9-7580947D22C2}" type="presOf" srcId="{6969B63B-E04B-4AE0-9EB8-A76A7760713F}" destId="{924819A9-DBE5-4E65-A118-2E964CD33CC2}" srcOrd="0" destOrd="0" presId="urn:microsoft.com/office/officeart/2005/8/layout/bProcess3"/>
    <dgm:cxn modelId="{6256BA18-1441-4258-B447-387E8C7E7A12}" type="presOf" srcId="{EC3FC229-93BB-499C-820F-A085592553C0}" destId="{4A558502-DFD3-4379-9A34-0E0B2E9579A9}" srcOrd="1" destOrd="0" presId="urn:microsoft.com/office/officeart/2005/8/layout/bProcess3"/>
    <dgm:cxn modelId="{6DEB9C3F-733C-4A1A-BBDD-95F7DECCF947}" srcId="{6969B63B-E04B-4AE0-9EB8-A76A7760713F}" destId="{2E8134AA-A339-405B-AEC1-5A1DAF76ABE9}" srcOrd="2" destOrd="0" parTransId="{3E43AAAF-472A-48E5-A644-8E984E5BA459}" sibTransId="{3515FF99-8313-4C39-83FA-F368B1E12B6C}"/>
    <dgm:cxn modelId="{1280D506-8110-4881-800E-96FF15FDD628}" type="presOf" srcId="{A75307EA-9FB0-4EDA-A2E9-5CC2B63DDDE4}" destId="{EE81634E-453A-4EE9-9837-BAF4B620DDE9}" srcOrd="0" destOrd="0" presId="urn:microsoft.com/office/officeart/2005/8/layout/bProcess3"/>
    <dgm:cxn modelId="{E0FE9145-7324-4F59-BC33-3A040AB84AB3}" type="presOf" srcId="{2062380B-E9B0-49E5-AA79-F1387E41B13D}" destId="{80BF84A4-62DA-4776-9EC9-A57D89B734EB}" srcOrd="0" destOrd="0" presId="urn:microsoft.com/office/officeart/2005/8/layout/bProcess3"/>
    <dgm:cxn modelId="{6CF2270D-3AFE-4B7C-B054-FFC260D9828D}" type="presOf" srcId="{2E8134AA-A339-405B-AEC1-5A1DAF76ABE9}" destId="{760057A0-E307-483A-A82A-50FFFB11E458}" srcOrd="0" destOrd="0" presId="urn:microsoft.com/office/officeart/2005/8/layout/bProcess3"/>
    <dgm:cxn modelId="{DB11198D-CCA1-454E-B1C5-84061675DFA1}" srcId="{6969B63B-E04B-4AE0-9EB8-A76A7760713F}" destId="{A75307EA-9FB0-4EDA-A2E9-5CC2B63DDDE4}" srcOrd="3" destOrd="0" parTransId="{C3866E6B-F1FE-43D3-AFF7-6BAC9E6F957E}" sibTransId="{7F94434C-4A63-426A-A4CC-6719B454A909}"/>
    <dgm:cxn modelId="{B0A1BEF8-F94B-4040-BB1E-0D97F36BA8F7}" type="presParOf" srcId="{924819A9-DBE5-4E65-A118-2E964CD33CC2}" destId="{7DE79DA7-618A-46A2-9518-6328ACB3BB6B}" srcOrd="0" destOrd="0" presId="urn:microsoft.com/office/officeart/2005/8/layout/bProcess3"/>
    <dgm:cxn modelId="{F49A4451-421E-4D34-8191-1E03802CDF9E}" type="presParOf" srcId="{924819A9-DBE5-4E65-A118-2E964CD33CC2}" destId="{3462EC55-D2CB-40EB-B647-C22C63D48D2E}" srcOrd="1" destOrd="0" presId="urn:microsoft.com/office/officeart/2005/8/layout/bProcess3"/>
    <dgm:cxn modelId="{2131C55F-BF24-4F41-B6A3-D5EE99BBC3B5}" type="presParOf" srcId="{3462EC55-D2CB-40EB-B647-C22C63D48D2E}" destId="{4A558502-DFD3-4379-9A34-0E0B2E9579A9}" srcOrd="0" destOrd="0" presId="urn:microsoft.com/office/officeart/2005/8/layout/bProcess3"/>
    <dgm:cxn modelId="{3CEF5A8A-BB38-4D5D-987A-44AA861AA7CA}" type="presParOf" srcId="{924819A9-DBE5-4E65-A118-2E964CD33CC2}" destId="{80BF84A4-62DA-4776-9EC9-A57D89B734EB}" srcOrd="2" destOrd="0" presId="urn:microsoft.com/office/officeart/2005/8/layout/bProcess3"/>
    <dgm:cxn modelId="{0CD943BA-6FB9-4DA4-93ED-6D51AD2BBF98}" type="presParOf" srcId="{924819A9-DBE5-4E65-A118-2E964CD33CC2}" destId="{64741806-2FAA-4D87-A8C4-D500D9D27F0D}" srcOrd="3" destOrd="0" presId="urn:microsoft.com/office/officeart/2005/8/layout/bProcess3"/>
    <dgm:cxn modelId="{105C41ED-A6E9-412C-ADD2-39D93750B6A0}" type="presParOf" srcId="{64741806-2FAA-4D87-A8C4-D500D9D27F0D}" destId="{0A3A2826-BBD4-444B-9603-79912D1468CA}" srcOrd="0" destOrd="0" presId="urn:microsoft.com/office/officeart/2005/8/layout/bProcess3"/>
    <dgm:cxn modelId="{47468225-972B-41DF-B851-F37C2BD6F18A}" type="presParOf" srcId="{924819A9-DBE5-4E65-A118-2E964CD33CC2}" destId="{760057A0-E307-483A-A82A-50FFFB11E458}" srcOrd="4" destOrd="0" presId="urn:microsoft.com/office/officeart/2005/8/layout/bProcess3"/>
    <dgm:cxn modelId="{8E4C87B5-8A9D-4ECB-95DD-3B82620D211A}" type="presParOf" srcId="{924819A9-DBE5-4E65-A118-2E964CD33CC2}" destId="{8580395A-7381-4D3F-BAA3-3A23F1857023}" srcOrd="5" destOrd="0" presId="urn:microsoft.com/office/officeart/2005/8/layout/bProcess3"/>
    <dgm:cxn modelId="{9D52430A-CD8E-4F39-9C21-BDDC0D46131C}" type="presParOf" srcId="{8580395A-7381-4D3F-BAA3-3A23F1857023}" destId="{AB105F64-87D8-4D10-8E1B-ED1B992200F7}" srcOrd="0" destOrd="0" presId="urn:microsoft.com/office/officeart/2005/8/layout/bProcess3"/>
    <dgm:cxn modelId="{F90C12C1-6001-4699-8824-9C0EFC538EE0}" type="presParOf" srcId="{924819A9-DBE5-4E65-A118-2E964CD33CC2}" destId="{EE81634E-453A-4EE9-9837-BAF4B620DDE9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45BE55-E2D0-441A-BD82-854779CE883F}">
      <dsp:nvSpPr>
        <dsp:cNvPr id="0" name=""/>
        <dsp:cNvSpPr/>
      </dsp:nvSpPr>
      <dsp:spPr>
        <a:xfrm>
          <a:off x="531658" y="0"/>
          <a:ext cx="6025459" cy="2952931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9C643B0-FF15-45DA-846E-272D3B7D4631}">
      <dsp:nvSpPr>
        <dsp:cNvPr id="0" name=""/>
        <dsp:cNvSpPr/>
      </dsp:nvSpPr>
      <dsp:spPr>
        <a:xfrm>
          <a:off x="7614" y="885879"/>
          <a:ext cx="2281699" cy="1181172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1 этап.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Подготовительный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Сентябрь-октябрь </a:t>
          </a:r>
        </a:p>
      </dsp:txBody>
      <dsp:txXfrm>
        <a:off x="65274" y="943539"/>
        <a:ext cx="2166379" cy="1065852"/>
      </dsp:txXfrm>
    </dsp:sp>
    <dsp:sp modelId="{1D11C748-2501-46CE-8373-07817E5C7D50}">
      <dsp:nvSpPr>
        <dsp:cNvPr id="0" name=""/>
        <dsp:cNvSpPr/>
      </dsp:nvSpPr>
      <dsp:spPr>
        <a:xfrm>
          <a:off x="2403538" y="885879"/>
          <a:ext cx="2281699" cy="1181172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2 этап.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Основной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Ноябрь-январь</a:t>
          </a:r>
        </a:p>
      </dsp:txBody>
      <dsp:txXfrm>
        <a:off x="2461198" y="943539"/>
        <a:ext cx="2166379" cy="1065852"/>
      </dsp:txXfrm>
    </dsp:sp>
    <dsp:sp modelId="{46F5D089-6AB6-41EA-87C4-4525E9110DEF}">
      <dsp:nvSpPr>
        <dsp:cNvPr id="0" name=""/>
        <dsp:cNvSpPr/>
      </dsp:nvSpPr>
      <dsp:spPr>
        <a:xfrm>
          <a:off x="4799461" y="885879"/>
          <a:ext cx="2281699" cy="1181172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3 этап.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Заключительный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Февраль</a:t>
          </a:r>
        </a:p>
      </dsp:txBody>
      <dsp:txXfrm>
        <a:off x="4857121" y="943539"/>
        <a:ext cx="2166379" cy="10658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62EC55-D2CB-40EB-B647-C22C63D48D2E}">
      <dsp:nvSpPr>
        <dsp:cNvPr id="0" name=""/>
        <dsp:cNvSpPr/>
      </dsp:nvSpPr>
      <dsp:spPr>
        <a:xfrm>
          <a:off x="3507026" y="903818"/>
          <a:ext cx="695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5572" y="45720"/>
              </a:lnTo>
            </a:path>
          </a:pathLst>
        </a:custGeom>
        <a:noFill/>
        <a:ln w="6350" cap="flat" cmpd="sng" algn="ctr">
          <a:solidFill>
            <a:schemeClr val="accent5">
              <a:shade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36658" y="945908"/>
        <a:ext cx="36308" cy="7261"/>
      </dsp:txXfrm>
    </dsp:sp>
    <dsp:sp modelId="{7DE79DA7-618A-46A2-9518-6328ACB3BB6B}">
      <dsp:nvSpPr>
        <dsp:cNvPr id="0" name=""/>
        <dsp:cNvSpPr/>
      </dsp:nvSpPr>
      <dsp:spPr>
        <a:xfrm>
          <a:off x="351553" y="2357"/>
          <a:ext cx="3157272" cy="1894363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Определение проблемы. Постановка цели и задач. Проведение анкетирования.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1553" y="2357"/>
        <a:ext cx="3157272" cy="1894363"/>
      </dsp:txXfrm>
    </dsp:sp>
    <dsp:sp modelId="{64741806-2FAA-4D87-A8C4-D500D9D27F0D}">
      <dsp:nvSpPr>
        <dsp:cNvPr id="0" name=""/>
        <dsp:cNvSpPr/>
      </dsp:nvSpPr>
      <dsp:spPr>
        <a:xfrm>
          <a:off x="1930189" y="1894920"/>
          <a:ext cx="3883445" cy="695572"/>
        </a:xfrm>
        <a:custGeom>
          <a:avLst/>
          <a:gdLst/>
          <a:ahLst/>
          <a:cxnLst/>
          <a:rect l="0" t="0" r="0" b="0"/>
          <a:pathLst>
            <a:path>
              <a:moveTo>
                <a:pt x="3883445" y="0"/>
              </a:moveTo>
              <a:lnTo>
                <a:pt x="3883445" y="364886"/>
              </a:lnTo>
              <a:lnTo>
                <a:pt x="0" y="364886"/>
              </a:lnTo>
              <a:lnTo>
                <a:pt x="0" y="695572"/>
              </a:lnTo>
            </a:path>
          </a:pathLst>
        </a:custGeom>
        <a:noFill/>
        <a:ln w="6350" cap="flat" cmpd="sng" algn="ctr">
          <a:solidFill>
            <a:schemeClr val="accent5">
              <a:shade val="90000"/>
              <a:hueOff val="276951"/>
              <a:satOff val="-5914"/>
              <a:lumOff val="2207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73143" y="2239076"/>
        <a:ext cx="197537" cy="7261"/>
      </dsp:txXfrm>
    </dsp:sp>
    <dsp:sp modelId="{80BF84A4-62DA-4776-9EC9-A57D89B734EB}">
      <dsp:nvSpPr>
        <dsp:cNvPr id="0" name=""/>
        <dsp:cNvSpPr/>
      </dsp:nvSpPr>
      <dsp:spPr>
        <a:xfrm>
          <a:off x="4234998" y="2357"/>
          <a:ext cx="3157272" cy="1894363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201247"/>
                <a:satOff val="-4901"/>
                <a:lumOff val="2144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201247"/>
                <a:satOff val="-4901"/>
                <a:lumOff val="2144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201247"/>
                <a:satOff val="-4901"/>
                <a:lumOff val="2144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Процесс создания </a:t>
          </a:r>
          <a:r>
            <a:rPr lang="ru-RU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буктрейлера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234998" y="2357"/>
        <a:ext cx="3157272" cy="1894363"/>
      </dsp:txXfrm>
    </dsp:sp>
    <dsp:sp modelId="{8580395A-7381-4D3F-BAA3-3A23F1857023}">
      <dsp:nvSpPr>
        <dsp:cNvPr id="0" name=""/>
        <dsp:cNvSpPr/>
      </dsp:nvSpPr>
      <dsp:spPr>
        <a:xfrm>
          <a:off x="3507026" y="3524355"/>
          <a:ext cx="69557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5572" y="45720"/>
              </a:lnTo>
            </a:path>
          </a:pathLst>
        </a:custGeom>
        <a:noFill/>
        <a:ln w="6350" cap="flat" cmpd="sng" algn="ctr">
          <a:solidFill>
            <a:schemeClr val="accent5">
              <a:shade val="90000"/>
              <a:hueOff val="276951"/>
              <a:satOff val="-5914"/>
              <a:lumOff val="22073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36658" y="3566444"/>
        <a:ext cx="36308" cy="7261"/>
      </dsp:txXfrm>
    </dsp:sp>
    <dsp:sp modelId="{760057A0-E307-483A-A82A-50FFFB11E458}">
      <dsp:nvSpPr>
        <dsp:cNvPr id="0" name=""/>
        <dsp:cNvSpPr/>
      </dsp:nvSpPr>
      <dsp:spPr>
        <a:xfrm>
          <a:off x="351553" y="2622893"/>
          <a:ext cx="3157272" cy="1894363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402493"/>
                <a:satOff val="-9802"/>
                <a:lumOff val="4289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402493"/>
                <a:satOff val="-9802"/>
                <a:lumOff val="4289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402493"/>
                <a:satOff val="-9802"/>
                <a:lumOff val="4289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Показ </a:t>
          </a:r>
          <a:r>
            <a:rPr lang="ru-RU" sz="1800" kern="1200" dirty="0" err="1">
              <a:effectLst/>
              <a:latin typeface="Arial" panose="020B0604020202020204" pitchFamily="34" charset="0"/>
              <a:cs typeface="Arial" panose="020B0604020202020204" pitchFamily="34" charset="0"/>
            </a:rPr>
            <a:t>буктрейлера</a:t>
          </a:r>
          <a:r>
            <a:rPr lang="ru-RU" sz="1800" kern="1200" dirty="0">
              <a:effectLst/>
              <a:latin typeface="Arial" panose="020B0604020202020204" pitchFamily="34" charset="0"/>
              <a:cs typeface="Arial" panose="020B0604020202020204" pitchFamily="34" charset="0"/>
            </a:rPr>
            <a:t> и контрольное(повторное) анкетирование учащихся.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1553" y="2622893"/>
        <a:ext cx="3157272" cy="1894363"/>
      </dsp:txXfrm>
    </dsp:sp>
    <dsp:sp modelId="{EE81634E-453A-4EE9-9837-BAF4B620DDE9}">
      <dsp:nvSpPr>
        <dsp:cNvPr id="0" name=""/>
        <dsp:cNvSpPr/>
      </dsp:nvSpPr>
      <dsp:spPr>
        <a:xfrm>
          <a:off x="4234998" y="2622893"/>
          <a:ext cx="3157272" cy="1894363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201247"/>
                <a:satOff val="-4901"/>
                <a:lumOff val="2144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201247"/>
                <a:satOff val="-4901"/>
                <a:lumOff val="2144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201247"/>
                <a:satOff val="-4901"/>
                <a:lumOff val="2144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Arial" panose="020B0604020202020204" pitchFamily="34" charset="0"/>
              <a:cs typeface="Arial" panose="020B0604020202020204" pitchFamily="34" charset="0"/>
            </a:rPr>
            <a:t>Анализ полученных результатов и подведение итогов</a:t>
          </a:r>
        </a:p>
      </dsp:txBody>
      <dsp:txXfrm>
        <a:off x="4234998" y="2622893"/>
        <a:ext cx="3157272" cy="18943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64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32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89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97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89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83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57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73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66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7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96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E56E6-F2D8-449A-A603-18CCDD396888}" type="datetimeFigureOut">
              <a:rPr lang="ru-RU" smtClean="0"/>
              <a:t>27.05.2020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91EEA-72A5-45B6-97E4-22BB7C276F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66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ino-teatr.ru/kino/screenwriter/sov/42640/bio/" TargetMode="External"/><Relationship Id="rId2" Type="http://schemas.openxmlformats.org/officeDocument/2006/relationships/hyperlink" Target="https://infourok.ru/proekt-buktreyler-vtoraya-zhizn-lyubimoy-knigi-1912748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1%D1%83%D0%BA%D1%82%D1%80%D0%B5%D0%B9%D0%BB%D0%B5%D1%8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7713" y="351348"/>
            <a:ext cx="7648574" cy="1771649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Воспитательный проект «Повышение мотивации к чтению с помощью </a:t>
            </a:r>
            <a:r>
              <a:rPr lang="ru-RU" sz="3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буктрейлера</a:t>
            </a:r>
            <a:r>
              <a:rPr lang="ru-RU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5" y="5657850"/>
            <a:ext cx="6789110" cy="689131"/>
          </a:xfrm>
        </p:spPr>
        <p:txBody>
          <a:bodyPr>
            <a:noAutofit/>
          </a:bodyPr>
          <a:lstStyle/>
          <a:p>
            <a:pPr algn="r">
              <a:lnSpc>
                <a:spcPct val="110000"/>
              </a:lnSpc>
            </a:pPr>
            <a:r>
              <a:rPr lang="ru-RU" sz="1400" dirty="0"/>
              <a:t>Подготовила: Воробьева Светлана Владимировна, учитель начальных классов</a:t>
            </a:r>
          </a:p>
          <a:p>
            <a:pPr algn="r">
              <a:lnSpc>
                <a:spcPct val="110000"/>
              </a:lnSpc>
            </a:pPr>
            <a:r>
              <a:rPr lang="ru-RU" sz="1400" dirty="0"/>
              <a:t>МАОУ «Школа №31». </a:t>
            </a:r>
            <a:r>
              <a:rPr lang="ru-RU" sz="1400" dirty="0" err="1"/>
              <a:t>Г.о</a:t>
            </a:r>
            <a:r>
              <a:rPr lang="ru-RU" sz="1400" dirty="0"/>
              <a:t>. Балашиха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703FAE0-2FB1-41B5-BC8D-53EDE01F67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2"/>
          <a:stretch/>
        </p:blipFill>
        <p:spPr>
          <a:xfrm>
            <a:off x="1533525" y="2241311"/>
            <a:ext cx="6076950" cy="329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08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85C09-F59D-440C-87F7-EE9A7A069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Методы реализации проекта</a:t>
            </a:r>
            <a:endParaRPr lang="ru-RU" sz="6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C5ACEB3B-51B0-49E4-B5AE-CE93F295C2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5088242"/>
              </p:ext>
            </p:extLst>
          </p:nvPr>
        </p:nvGraphicFramePr>
        <p:xfrm>
          <a:off x="847724" y="1457326"/>
          <a:ext cx="7743825" cy="4519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079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85C09-F59D-440C-87F7-EE9A7A069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6037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Описание результатов проекта (качественные, количественные)</a:t>
            </a:r>
            <a:endParaRPr lang="ru-RU" sz="6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9738528-B84D-4774-A8F3-A068F5EF0A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6536977"/>
              </p:ext>
            </p:extLst>
          </p:nvPr>
        </p:nvGraphicFramePr>
        <p:xfrm>
          <a:off x="509587" y="1900933"/>
          <a:ext cx="8124825" cy="35010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124825">
                  <a:extLst>
                    <a:ext uri="{9D8B030D-6E8A-4147-A177-3AD203B41FA5}">
                      <a16:colId xmlns:a16="http://schemas.microsoft.com/office/drawing/2014/main" val="2886870197"/>
                    </a:ext>
                  </a:extLst>
                </a:gridCol>
              </a:tblGrid>
              <a:tr h="3501061">
                <a:tc>
                  <a:txBody>
                    <a:bodyPr/>
                    <a:lstStyle/>
                    <a:p>
                      <a:pPr indent="4572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начале работы над проектом был проведен опрос учащихся о том, любят ли они читать книги? Смотрят ли они трейлеры перед фильмами? Хотели бы они увидеть трейлер по книге?</a:t>
                      </a:r>
                    </a:p>
                    <a:p>
                      <a:pPr indent="4572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полученным данным, большинство опрошенных заинтересовались </a:t>
                      </a:r>
                      <a:r>
                        <a:rPr lang="ru-RU" sz="2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буктрейлером</a:t>
                      </a: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indent="4572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Таким образом, нам удалось привлечь интерес учащихся к книгам с помощью </a:t>
                      </a:r>
                      <a:r>
                        <a:rPr lang="ru-RU" sz="20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буктрейлера</a:t>
                      </a: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015494"/>
                  </a:ext>
                </a:extLst>
              </a:tr>
            </a:tbl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E8C22C8-1EAD-4841-9183-FAFC6FD495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534" y="4343400"/>
            <a:ext cx="1949446" cy="187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6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40956"/>
            <a:ext cx="8856984" cy="118522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Результаты опроса учащихся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560896" y="1398588"/>
          <a:ext cx="7950200" cy="5281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9336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Результаты контрольного опроса</a:t>
            </a: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</p:nvPr>
        </p:nvGraphicFramePr>
        <p:xfrm>
          <a:off x="824023" y="1605629"/>
          <a:ext cx="7495954" cy="4231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96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4706" y="3688847"/>
            <a:ext cx="3965329" cy="2893075"/>
          </a:xfrm>
        </p:spPr>
        <p:txBody>
          <a:bodyPr>
            <a:normAutofit/>
          </a:bodyPr>
          <a:lstStyle/>
          <a:p>
            <a:pPr marL="0" indent="457200" algn="r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Большинство обучающихся хотели бы смотреть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буктрейлер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перед прочтением книги.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29"/>
          <a:stretch/>
        </p:blipFill>
        <p:spPr>
          <a:xfrm>
            <a:off x="4497572" y="496240"/>
            <a:ext cx="4029595" cy="2580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Объект 2"/>
          <p:cNvSpPr txBox="1">
            <a:spLocks/>
          </p:cNvSpPr>
          <p:nvPr/>
        </p:nvSpPr>
        <p:spPr bwMode="auto">
          <a:xfrm>
            <a:off x="363899" y="744279"/>
            <a:ext cx="3857227" cy="244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9pPr>
          </a:lstStyle>
          <a:p>
            <a:pPr marL="0" indent="457200">
              <a:buFont typeface="Wingdings" panose="05000000000000000000" pitchFamily="2" charset="2"/>
              <a:buNone/>
            </a:pPr>
            <a:r>
              <a:rPr lang="ru-RU" kern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 полученных результатов мы сделали вывод, что младшие школьники любят читать.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FEFBFE-DD35-4D73-9A33-32FFE97713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8" r="9069" b="3303"/>
          <a:stretch/>
        </p:blipFill>
        <p:spPr>
          <a:xfrm>
            <a:off x="1013801" y="3526970"/>
            <a:ext cx="3878505" cy="2125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031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85C09-F59D-440C-87F7-EE9A7A069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Мультипликативность</a:t>
            </a:r>
            <a:endParaRPr lang="ru-RU" sz="2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E23E6A-6710-4F7D-8046-32B4219C2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168" y="1690689"/>
            <a:ext cx="5364762" cy="2792414"/>
          </a:xfrm>
        </p:spPr>
        <p:txBody>
          <a:bodyPr>
            <a:normAutofit/>
          </a:bodyPr>
          <a:lstStyle/>
          <a:p>
            <a:pPr indent="457200">
              <a:buNone/>
            </a:pP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Проанализировав результаты проделанной работы, был сделан вывод, что данный проект имеет положительную динамику. На следующий год будет выбран более широкий охват аудитории. Работа над новыми </a:t>
            </a:r>
            <a:r>
              <a:rPr lang="ru-RU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буктрейлерами</a:t>
            </a: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будет продолжаться.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C607499-C559-4CFF-B94B-EC6601CFA2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658" y="3851933"/>
            <a:ext cx="3165655" cy="2374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3">
            <a:extLst>
              <a:ext uri="{FF2B5EF4-FFF2-40B4-BE49-F238E27FC236}">
                <a16:creationId xmlns:a16="http://schemas.microsoft.com/office/drawing/2014/main" id="{3D8B6E39-A948-4901-B8CE-FEB0724097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1"/>
          <a:stretch/>
        </p:blipFill>
        <p:spPr>
          <a:xfrm>
            <a:off x="5746930" y="2669720"/>
            <a:ext cx="3056073" cy="2125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368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6234CA-03BD-49C9-8A52-DC7FEB110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8" y="58512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В работе использовались следующие </a:t>
            </a:r>
            <a:r>
              <a:rPr lang="ru-RU" sz="28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итернет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-источники: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3F0D19-8943-4437-8B39-47C060EC2A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2318119"/>
            <a:ext cx="7886699" cy="2693214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https://infourok.ru/proekt-buktreyler-vtoraya-zhizn-lyubimoy-knigi-1912748.html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https://www.kino-teatr.ru/kino/screenwriter/sov/42640/bio/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https://ru.wikipedia.org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95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F33F30-B7A5-422C-85C0-56EB8D5CC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894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Краткая аннотация</a:t>
            </a:r>
            <a:endParaRPr lang="ru-RU" sz="6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C8BED8-901C-4CA2-85D5-37ABBA710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64504"/>
            <a:ext cx="7886700" cy="4351338"/>
          </a:xfrm>
        </p:spPr>
        <p:txBody>
          <a:bodyPr>
            <a:normAutofit/>
          </a:bodyPr>
          <a:lstStyle/>
          <a:p>
            <a:pPr marL="0" indent="457200" algn="just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Одной из отличительных особенностей жизни в современном обществе является развитие компьютерных технологий.</a:t>
            </a:r>
            <a:endParaRPr lang="ru-RU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indent="457200" algn="just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    В тоже время с ростом новейших технологий замечается спад интереса к духовным и нравственным ценностям, в том числе к чтению художественной литературы, к книжной продукции в целом.</a:t>
            </a:r>
            <a:endParaRPr lang="ru-RU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indent="457200" algn="just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    </a:t>
            </a:r>
            <a:endParaRPr lang="ru-RU" sz="1800" b="0" i="0" u="none" strike="noStrike" dirty="0">
              <a:effectLst/>
              <a:latin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8DD8CD-107C-43A3-AA75-81485026CD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111" y="3214101"/>
            <a:ext cx="5411239" cy="3043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950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85C09-F59D-440C-87F7-EE9A7A069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5902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Описание проблемы, решению/снижению остроты, которой посвящен проект</a:t>
            </a:r>
            <a:endParaRPr lang="ru-RU" sz="6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E23E6A-6710-4F7D-8046-32B4219C2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3797" y="2440474"/>
            <a:ext cx="4305299" cy="3477305"/>
          </a:xfrm>
        </p:spPr>
        <p:txBody>
          <a:bodyPr>
            <a:normAutofit lnSpcReduction="10000"/>
          </a:bodyPr>
          <a:lstStyle/>
          <a:p>
            <a:pPr marL="0" indent="457200">
              <a:buNone/>
            </a:pP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Данный проект посвящен проблеме нежелания современных детей читать книги, заменяя это занятие просмотром контента в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Yotube</a:t>
            </a: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TikTok</a:t>
            </a: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Instagram</a:t>
            </a: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 других социальных сетях.</a:t>
            </a:r>
          </a:p>
          <a:p>
            <a:pPr marL="0" indent="457200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Для данного проекта выдвигается гипотеза – просмотр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буктрейлера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положительно скажется на мотивации учащихся читать художественную литературу.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4CC7319-9462-48AB-8846-8D350A17AE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24" y="2468486"/>
            <a:ext cx="1278784" cy="127878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394EBD7-A78B-4AB4-B1C0-7B9D8B86C1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794" y="4179127"/>
            <a:ext cx="1125903" cy="112590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CEB9B2F-7E48-496A-8642-B8D3CA557D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599" y="2407579"/>
            <a:ext cx="1771548" cy="177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80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85C09-F59D-440C-87F7-EE9A7A069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Актуальность проекта</a:t>
            </a:r>
            <a:endParaRPr lang="ru-RU" sz="6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F726389D-A49F-4BDA-B528-7577491B59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4537626"/>
              </p:ext>
            </p:extLst>
          </p:nvPr>
        </p:nvGraphicFramePr>
        <p:xfrm>
          <a:off x="628650" y="1831499"/>
          <a:ext cx="7886700" cy="30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86700">
                  <a:extLst>
                    <a:ext uri="{9D8B030D-6E8A-4147-A177-3AD203B41FA5}">
                      <a16:colId xmlns:a16="http://schemas.microsoft.com/office/drawing/2014/main" val="16567581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Чтение  детской аудиторией – является одной из </a:t>
                      </a:r>
                      <a:r>
                        <a:rPr lang="ru-RU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аткуальных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тем нашего времени.</a:t>
                      </a:r>
                    </a:p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привлечения читательского интереса младших школьников было принято решение создать вместе с учащимися </a:t>
                      </a:r>
                      <a:r>
                        <a:rPr lang="ru-RU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буктрейлер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 произведению В. Губарева «Королевство кривых зеркал». </a:t>
                      </a:r>
                    </a:p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создания </a:t>
                      </a:r>
                      <a:r>
                        <a:rPr lang="ru-RU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буктрейлера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используются компьютерные технологии, которые являются </a:t>
                      </a:r>
                      <a:r>
                        <a:rPr lang="ru-RU" sz="2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состовляющей</a:t>
                      </a:r>
                      <a:r>
                        <a:rPr lang="ru-RU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повседневной жизни человека.</a:t>
                      </a:r>
                    </a:p>
                    <a:p>
                      <a:pPr indent="457200" algn="just">
                        <a:spcAft>
                          <a:spcPts val="0"/>
                        </a:spcAft>
                      </a:pP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518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DF03E56-845D-48BA-B724-AA6A43B9E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884" y="1727641"/>
            <a:ext cx="3496115" cy="388457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08" y="256741"/>
            <a:ext cx="8856984" cy="118522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Что такое </a:t>
            </a:r>
            <a:r>
              <a:rPr lang="ru-RU" sz="28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буктрейлер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16995" y="1441964"/>
            <a:ext cx="5231330" cy="4455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Буктрейлер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(англ.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booktrailer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— это короткий 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хвидеоролик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рассказывающий в произвольной художественной форме о какой-либо книге.</a:t>
            </a:r>
          </a:p>
          <a:p>
            <a:pPr marL="0" indent="0"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 помощью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буктрейлера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можно рассказать: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 любимой книге;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 любимом писателе;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 любимой стране, городе, самых необычных и уникальных местах;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 памятниках архитектуры и искусства;</a:t>
            </a: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9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85C09-F59D-440C-87F7-EE9A7A069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Сроки реализации проекта</a:t>
            </a:r>
            <a:endParaRPr lang="ru-RU" sz="6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E23E6A-6710-4F7D-8046-32B4219C2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buNone/>
            </a:pPr>
            <a:r>
              <a:rPr lang="ru-RU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Данный проект реализовывался с сентября 2019 года по февраль 2020 года.</a:t>
            </a:r>
            <a:endParaRPr lang="ru-RU" dirty="0">
              <a:latin typeface="Arial" panose="020B0604020202020204" pitchFamily="34" charset="0"/>
            </a:endParaRP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C8BA70B7-2222-42C3-86A8-ED30645F9A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2891968"/>
              </p:ext>
            </p:extLst>
          </p:nvPr>
        </p:nvGraphicFramePr>
        <p:xfrm>
          <a:off x="1027612" y="2769325"/>
          <a:ext cx="7088776" cy="2952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5663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85C09-F59D-440C-87F7-EE9A7A069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Основные целевые группы</a:t>
            </a:r>
            <a:endParaRPr lang="ru-RU" sz="6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E23E6A-6710-4F7D-8046-32B4219C2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775" y="1854200"/>
            <a:ext cx="7886700" cy="4351338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Основными целевыми группами являлись учащиеся начальной школы МАОУ «Школа №31» </a:t>
            </a:r>
            <a:r>
              <a:rPr lang="ru-RU" sz="2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Г.о</a:t>
            </a:r>
            <a:r>
              <a:rPr lang="ru-RU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Балашиха в возрасте от 8 до 11 лет.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D030C5-657A-46F4-90CF-35E4B111CB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871787"/>
            <a:ext cx="6753225" cy="303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05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251429"/>
            <a:ext cx="8856984" cy="118522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и задачи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700" y="1436653"/>
            <a:ext cx="8143875" cy="4357188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Цель проекта: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Приобщение младших школьников к чтению художественной литературы.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B1B433-60CE-44D5-A3C0-31C88B834D93}"/>
              </a:ext>
            </a:extLst>
          </p:cNvPr>
          <p:cNvSpPr txBox="1"/>
          <p:nvPr/>
        </p:nvSpPr>
        <p:spPr>
          <a:xfrm>
            <a:off x="619125" y="2163565"/>
            <a:ext cx="551925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Задачи проекта: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включение учащихся в процесс чтения книги;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развитие речи;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формирование умений и навыков комплексного осмысления знаний;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формирование литературного вкуса (художественный уровень выбираемых  произведений);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формирование основ читательской культуры, литературного вкуса учащихся.</a:t>
            </a:r>
            <a:endParaRPr lang="ru-RU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63CED38-95CD-49BF-8469-BC6F64B613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1" r="11140"/>
          <a:stretch/>
        </p:blipFill>
        <p:spPr>
          <a:xfrm>
            <a:off x="6138383" y="2355447"/>
            <a:ext cx="2874834" cy="3362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02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247A4-1E2E-4D12-96B3-366A407B5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Оборудование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23E7F3-AD44-4D5F-917A-EEEB6F7BE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Необходимое оборудование: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3C05FEF-F145-480F-95C1-9A848FA112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00" y="4348414"/>
            <a:ext cx="3705225" cy="15879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2130204-58D3-4238-B11B-9B84DF58CC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186" y="2461144"/>
            <a:ext cx="1887269" cy="18872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30A5FF-5423-44AE-95CE-7AA78983CA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49" y="2547937"/>
            <a:ext cx="2776752" cy="280035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684E7A4-E3AF-4780-8F8D-6AF8DD7002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547937"/>
            <a:ext cx="259080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60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owerpointbase.com-855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powerpointbase.com-855</Template>
  <TotalTime>299</TotalTime>
  <Words>556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powerpointbase.com-855</vt:lpstr>
      <vt:lpstr>Воспитательный проект «Повышение мотивации к чтению с помощью буктрейлера»</vt:lpstr>
      <vt:lpstr>Краткая аннотация</vt:lpstr>
      <vt:lpstr>Описание проблемы, решению/снижению остроты, которой посвящен проект</vt:lpstr>
      <vt:lpstr>Актуальность проекта</vt:lpstr>
      <vt:lpstr>Что такое буктрейлер?</vt:lpstr>
      <vt:lpstr>Сроки реализации проекта</vt:lpstr>
      <vt:lpstr>Основные целевые группы</vt:lpstr>
      <vt:lpstr>Цель и задачи проекта</vt:lpstr>
      <vt:lpstr>Оборудование</vt:lpstr>
      <vt:lpstr>Методы реализации проекта</vt:lpstr>
      <vt:lpstr>Описание результатов проекта (качественные, количественные)</vt:lpstr>
      <vt:lpstr>Результаты опроса учащихся </vt:lpstr>
      <vt:lpstr>Результаты контрольного опроса</vt:lpstr>
      <vt:lpstr>Презентация PowerPoint</vt:lpstr>
      <vt:lpstr>Мультипликативность</vt:lpstr>
      <vt:lpstr>В работе использовались следующие итернет-источники: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«Создание буктрейлера по произведению В. Губарева «Королевство кривых зеркал»</dc:title>
  <dc:creator>206_user</dc:creator>
  <cp:lastModifiedBy>Мама</cp:lastModifiedBy>
  <cp:revision>31</cp:revision>
  <dcterms:created xsi:type="dcterms:W3CDTF">2020-01-27T14:30:42Z</dcterms:created>
  <dcterms:modified xsi:type="dcterms:W3CDTF">2020-05-27T17:27:43Z</dcterms:modified>
</cp:coreProperties>
</file>