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4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62" r:id="rId6"/>
    <p:sldId id="263" r:id="rId7"/>
    <p:sldId id="265" r:id="rId8"/>
    <p:sldId id="266" r:id="rId9"/>
    <p:sldId id="269" r:id="rId10"/>
    <p:sldId id="270" r:id="rId11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1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70213" cy="4556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C465246-5990-42F7-8008-DA996D292C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73405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9pPr>
          </a:lstStyle>
          <a:p>
            <a:fld id="{EB308B9A-2D2B-4798-B986-F795BEAE77E7}" type="slidenum">
              <a:rPr lang="ru-RU" sz="1200">
                <a:solidFill>
                  <a:srgbClr val="000000"/>
                </a:solidFill>
              </a:rPr>
              <a:pPr/>
              <a:t>1</a:t>
            </a:fld>
            <a:endParaRPr lang="ru-RU" sz="1200">
              <a:solidFill>
                <a:srgbClr val="000000"/>
              </a:solidFill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9944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9pPr>
          </a:lstStyle>
          <a:p>
            <a:fld id="{82CE4A9A-8E54-46C1-BE7B-F6D32171E3BA}" type="slidenum">
              <a:rPr lang="ru-RU" sz="1200">
                <a:solidFill>
                  <a:srgbClr val="000000"/>
                </a:solidFill>
              </a:rPr>
              <a:pPr/>
              <a:t>2</a:t>
            </a:fld>
            <a:endParaRPr lang="ru-RU" sz="1200">
              <a:solidFill>
                <a:srgbClr val="000000"/>
              </a:solidFill>
            </a:endParaRPr>
          </a:p>
        </p:txBody>
      </p:sp>
      <p:sp>
        <p:nvSpPr>
          <p:cNvPr id="215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15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6764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9pPr>
          </a:lstStyle>
          <a:p>
            <a:fld id="{0AB431DE-2482-4445-89C7-BEFD3B56061B}" type="slidenum">
              <a:rPr lang="ru-RU" sz="1200">
                <a:solidFill>
                  <a:srgbClr val="000000"/>
                </a:solidFill>
              </a:rPr>
              <a:pPr/>
              <a:t>3</a:t>
            </a:fld>
            <a:endParaRPr lang="ru-RU" sz="1200">
              <a:solidFill>
                <a:srgbClr val="000000"/>
              </a:solidFill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2340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BBE478B-D3D0-429E-9378-507B725FF4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BFA1FBE-7F75-4423-9163-2E14D52AF2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A0D203E-4EAB-4B50-9430-9738549D7C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2446338"/>
            <a:ext cx="7770812" cy="7191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74FC5-7900-4637-A59E-8128921E5D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6274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28592A8-35EB-42AA-979F-83E38BEF7D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9063143-467F-430A-A4C5-47A6E807AC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596B702-64B5-477A-A4AC-0277831418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1F55BE2-B2D5-4B4F-8FB7-4309890AE6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B6E5326-CD12-4E31-9359-3FFF7B240BD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3C7C9C7-4F9C-4324-B551-FBE187E925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5F4CC80-0B04-4E79-BEAD-C7D7E8ED46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>
              <a:defRPr/>
            </a:pPr>
            <a:fld id="{F10E8031-3309-4484-AD6B-A7BF87BA18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BD75653-20AC-4BE1-A64B-056F5E1B34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" TargetMode="External"/><Relationship Id="rId2" Type="http://schemas.openxmlformats.org/officeDocument/2006/relationships/hyperlink" Target="http://narodstory.net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043608" y="188640"/>
            <a:ext cx="7560840" cy="396043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sz="6000" dirty="0">
              <a:solidFill>
                <a:srgbClr val="C5000B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sz="6000" dirty="0" smtClean="0">
              <a:solidFill>
                <a:srgbClr val="C5000B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sz="6000" dirty="0" smtClean="0">
              <a:solidFill>
                <a:srgbClr val="C5000B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6000" dirty="0" smtClean="0">
                <a:solidFill>
                  <a:srgbClr val="C5000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Собиратели русских </a:t>
            </a:r>
          </a:p>
          <a:p>
            <a:pPr algn="ct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6000" dirty="0" smtClean="0">
                <a:solidFill>
                  <a:srgbClr val="C5000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народных сказок</a:t>
            </a:r>
          </a:p>
          <a:p>
            <a:pPr algn="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sz="6000" dirty="0" smtClean="0">
              <a:solidFill>
                <a:srgbClr val="C5000B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sz="6000" dirty="0" smtClean="0">
              <a:solidFill>
                <a:srgbClr val="C5000B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sz="6000" dirty="0" smtClean="0">
              <a:solidFill>
                <a:srgbClr val="C5000B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sz="6000" dirty="0" smtClean="0">
              <a:solidFill>
                <a:srgbClr val="C5000B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sz="6000" dirty="0" smtClean="0">
              <a:solidFill>
                <a:srgbClr val="C5000B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sz="6000" dirty="0" smtClean="0">
              <a:solidFill>
                <a:srgbClr val="C5000B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sz="6000" dirty="0" smtClean="0">
              <a:solidFill>
                <a:srgbClr val="C5000B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sz="6000" dirty="0" smtClean="0">
              <a:solidFill>
                <a:srgbClr val="C5000B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sz="6000" dirty="0" smtClean="0">
              <a:solidFill>
                <a:srgbClr val="C5000B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sz="6000" dirty="0" smtClean="0">
              <a:solidFill>
                <a:srgbClr val="C5000B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sz="6000" dirty="0" smtClean="0">
              <a:solidFill>
                <a:srgbClr val="C5000B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sz="6000" dirty="0" smtClean="0">
              <a:solidFill>
                <a:srgbClr val="C5000B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sz="6000" dirty="0" smtClean="0">
              <a:solidFill>
                <a:srgbClr val="C5000B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1196752"/>
            <a:ext cx="72728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Дети, читайте и любите сказки!</a:t>
            </a:r>
          </a:p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В них душа русского народа!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36096" y="6237312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/>
              <a:t>Выполнила: Матвеева Е.В.</a:t>
            </a:r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/>
          </p:nvPr>
        </p:nvSpPr>
        <p:spPr>
          <a:xfrm>
            <a:off x="1214438" y="0"/>
            <a:ext cx="7000875" cy="1008063"/>
          </a:xfrm>
        </p:spPr>
        <p:txBody>
          <a:bodyPr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smtClean="0"/>
              <a:t/>
            </a:r>
            <a:br>
              <a:rPr lang="ru-RU" sz="2000" smtClean="0"/>
            </a:br>
            <a:r>
              <a:rPr lang="ru-RU" sz="3100" smtClean="0">
                <a:latin typeface="Times New Roman" pitchFamily="16" charset="0"/>
                <a:cs typeface="Times New Roman" pitchFamily="16" charset="0"/>
              </a:rPr>
              <a:t>Алекса́ндр Никола́евич Афана́сьев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idx="1"/>
          </p:nvPr>
        </p:nvSpPr>
        <p:spPr>
          <a:xfrm>
            <a:off x="467544" y="2786062"/>
            <a:ext cx="4572000" cy="4071938"/>
          </a:xfrm>
        </p:spPr>
        <p:txBody>
          <a:bodyPr/>
          <a:lstStyle/>
          <a:p>
            <a:pPr marL="0" indent="268288" algn="just">
              <a:buClr>
                <a:srgbClr val="5A0000"/>
              </a:buClr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400" dirty="0" smtClean="0">
                <a:latin typeface="Times New Roman" pitchFamily="16" charset="0"/>
                <a:cs typeface="Times New Roman" pitchFamily="16" charset="0"/>
              </a:rPr>
              <a:t> А. Н. Афанасьев (11 июля 1826 — 23 сентября1871) — выдающийся русский собиратель фольклора, исследователь духовной культуры славянских народов, историк и литературовед.</a:t>
            </a:r>
          </a:p>
          <a:p>
            <a:pPr marL="0" indent="268288" algn="just">
              <a:buClr>
                <a:srgbClr val="5A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400" dirty="0" smtClean="0">
                <a:latin typeface="Times New Roman" pitchFamily="16" charset="0"/>
                <a:cs typeface="Times New Roman" pitchFamily="16" charset="0"/>
              </a:rPr>
              <a:t>Родился в городе Богучаре Воронежской губернии, где отец его, человек очень умный и высоко ценивший образование, служил уездным стряпчим. Образование получил в Воронежской гимназии и Московском университете, где учился на юридическом факультете, в котором проникся интересом к изучению старины, и прежде всего древнерусского быта. </a:t>
            </a:r>
          </a:p>
          <a:p>
            <a:pPr marL="0" indent="268288" algn="just">
              <a:buClr>
                <a:srgbClr val="5A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400" dirty="0" smtClean="0">
                <a:latin typeface="Times New Roman" pitchFamily="16" charset="0"/>
                <a:cs typeface="Times New Roman" pitchFamily="16" charset="0"/>
              </a:rPr>
              <a:t>Заинтересовавшись народным бытом, молодой ученый не мог пройти и мимо устного творчества, в том числе сказок.</a:t>
            </a:r>
          </a:p>
        </p:txBody>
      </p:sp>
      <p:pic>
        <p:nvPicPr>
          <p:cNvPr id="5126" name="Picture 6" descr="https://im0-tub-ru.yandex.net/i?id=84b25112fd8d4c4a0a3916c408478244-l&amp;n=13"/>
          <p:cNvPicPr>
            <a:picLocks noChangeAspect="1" noChangeArrowheads="1"/>
          </p:cNvPicPr>
          <p:nvPr/>
        </p:nvPicPr>
        <p:blipFill>
          <a:blip r:embed="rId3" cstate="print"/>
          <a:srcRect t="-1723" r="24"/>
          <a:stretch>
            <a:fillRect/>
          </a:stretch>
        </p:blipFill>
        <p:spPr bwMode="auto">
          <a:xfrm>
            <a:off x="5004048" y="1340768"/>
            <a:ext cx="4379120" cy="3857652"/>
          </a:xfrm>
          <a:prstGeom prst="ellipse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04664"/>
            <a:ext cx="3821625" cy="5737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6146" name="Rectangle 2"/>
          <p:cNvSpPr>
            <a:spLocks noGrp="1" noChangeArrowheads="1"/>
          </p:cNvSpPr>
          <p:nvPr>
            <p:ph idx="1"/>
          </p:nvPr>
        </p:nvSpPr>
        <p:spPr>
          <a:xfrm>
            <a:off x="4355976" y="332656"/>
            <a:ext cx="4572000" cy="4967288"/>
          </a:xfrm>
        </p:spPr>
        <p:txBody>
          <a:bodyPr>
            <a:normAutofit/>
          </a:bodyPr>
          <a:lstStyle/>
          <a:p>
            <a:pPr marL="88900" indent="179388" algn="just" fontAlgn="auto">
              <a:spcAft>
                <a:spcPts val="0"/>
              </a:spcAft>
              <a:buFont typeface="Times New Roman" panose="02020603050405020304" pitchFamily="18" charset="0"/>
              <a:buNone/>
              <a:defRPr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Афанасьев А.Н. провел огромную работу по сбору и систематизации русских сказок, которые были объединены в сборник «Народные русские сказки» и  в течение 1855—1863 гг. изданы в восьми выпусках. </a:t>
            </a:r>
          </a:p>
          <a:p>
            <a:pPr marL="88900" indent="179388" algn="just" fontAlgn="auto">
              <a:spcAft>
                <a:spcPts val="0"/>
              </a:spcAft>
              <a:buFont typeface="Times New Roman" panose="02020603050405020304" pitchFamily="18" charset="0"/>
              <a:buNone/>
              <a:defRPr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Тексты сказок ученый извлек из архива Русского географического общества и вместе с этими текстами опубликовал записи сказок другого выдающегося деятеля русской культуры — В. И. Даля. </a:t>
            </a:r>
          </a:p>
          <a:p>
            <a:pPr marL="88900" indent="179388" algn="just" fontAlgn="auto">
              <a:spcAft>
                <a:spcPts val="0"/>
              </a:spcAft>
              <a:buFont typeface="Times New Roman" panose="02020603050405020304" pitchFamily="18" charset="0"/>
              <a:buNone/>
              <a:defRPr/>
            </a:pPr>
            <a:endPara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20040" indent="-320040" fontAlgn="auto">
              <a:spcAft>
                <a:spcPts val="0"/>
              </a:spcAft>
              <a:buFont typeface="Times New Roman" panose="02020603050405020304" pitchFamily="18" charset="0"/>
              <a:buNone/>
              <a:defRPr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20040" indent="-320040" fontAlgn="auto">
              <a:spcAft>
                <a:spcPts val="0"/>
              </a:spcAft>
              <a:buFont typeface="Times New Roman" panose="02020603050405020304" pitchFamily="18" charset="0"/>
              <a:buNone/>
              <a:defRPr/>
            </a:pPr>
            <a:endPara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35289_9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2852936"/>
            <a:ext cx="2376264" cy="342182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3814762" cy="4319587"/>
          </a:xfrm>
        </p:spPr>
        <p:txBody>
          <a:bodyPr/>
          <a:lstStyle/>
          <a:p>
            <a:pPr marL="0" indent="268288" algn="just"/>
            <a:r>
              <a:rPr lang="ru-RU" sz="1600" dirty="0" smtClean="0">
                <a:latin typeface="Times New Roman" pitchFamily="16" charset="0"/>
                <a:cs typeface="Times New Roman" pitchFamily="16" charset="0"/>
              </a:rPr>
              <a:t>В сборник включены более 600 сказок со всех уголков России. До сих пор это самый большой сборник сказок. Всего данная книга выдержала более двадцати пяти изданий</a:t>
            </a:r>
            <a:r>
              <a:rPr lang="ru-RU" sz="1600" baseline="30000" dirty="0" smtClean="0">
                <a:latin typeface="Times New Roman" pitchFamily="16" charset="0"/>
                <a:cs typeface="Times New Roman" pitchFamily="16" charset="0"/>
              </a:rPr>
              <a:t>.</a:t>
            </a:r>
          </a:p>
          <a:p>
            <a:pPr marL="0" indent="268288" algn="just"/>
            <a:r>
              <a:rPr lang="ru-RU" sz="1600" dirty="0" smtClean="0">
                <a:latin typeface="Times New Roman" pitchFamily="16" charset="0"/>
                <a:cs typeface="Times New Roman" pitchFamily="16" charset="0"/>
              </a:rPr>
              <a:t>Среди прочих сказок, включенных в сборник, особое место занимают всеми любимые «Колобок», «Репка», «Теремок», «</a:t>
            </a:r>
            <a:r>
              <a:rPr lang="ru-RU" sz="1600" dirty="0" err="1" smtClean="0">
                <a:latin typeface="Times New Roman" pitchFamily="16" charset="0"/>
                <a:cs typeface="Times New Roman" pitchFamily="16" charset="0"/>
              </a:rPr>
              <a:t>Морозко</a:t>
            </a:r>
            <a:r>
              <a:rPr lang="ru-RU" sz="1600" dirty="0" smtClean="0">
                <a:latin typeface="Times New Roman" pitchFamily="16" charset="0"/>
                <a:cs typeface="Times New Roman" pitchFamily="16" charset="0"/>
              </a:rPr>
              <a:t>», «Гуси – лебеди», «По щучьему велению» и т.д., которые стали известны благодаря усилиям А.Н. Афанасьева, и которые по праву можно назвать бесчисленными сказочными богатствами.</a:t>
            </a:r>
          </a:p>
        </p:txBody>
      </p:sp>
      <p:pic>
        <p:nvPicPr>
          <p:cNvPr id="9219" name="Picture 2" descr="http://jili-bili.ru/files/labirint/big/3925001labmoiu1221801442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860032" y="476672"/>
            <a:ext cx="3827475" cy="2565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9221" name="Picture 6" descr="http://trendsforfriends.ru/public/user/1000000/2000/1046/337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933056"/>
            <a:ext cx="352148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9222" name="Picture 8" descr="http://1.bp.blogspot.com/-7A9GBKZwZAQ/ToMZOFg_lCI/AAAAAAAAB7Y/wfvEONUEQDs/s1600/%D0%B3%D1%83%D1%81%D0%B8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4581128"/>
            <a:ext cx="2617793" cy="1962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ъект 2"/>
          <p:cNvSpPr>
            <a:spLocks noGrp="1"/>
          </p:cNvSpPr>
          <p:nvPr>
            <p:ph idx="1"/>
          </p:nvPr>
        </p:nvSpPr>
        <p:spPr>
          <a:xfrm>
            <a:off x="683568" y="1700808"/>
            <a:ext cx="4176464" cy="4176464"/>
          </a:xfrm>
        </p:spPr>
        <p:txBody>
          <a:bodyPr>
            <a:normAutofit/>
          </a:bodyPr>
          <a:lstStyle/>
          <a:p>
            <a:pPr marL="0" indent="268288" algn="just"/>
            <a:r>
              <a:rPr lang="ru-RU" sz="1400" dirty="0" smtClean="0">
                <a:latin typeface="Times New Roman" pitchFamily="16" charset="0"/>
                <a:cs typeface="Times New Roman" pitchFamily="16" charset="0"/>
              </a:rPr>
              <a:t>В.И. Даль ─ известный </a:t>
            </a:r>
            <a:r>
              <a:rPr lang="ru-RU" sz="1400" dirty="0" err="1" smtClean="0">
                <a:latin typeface="Times New Roman" pitchFamily="16" charset="0"/>
                <a:cs typeface="Times New Roman" pitchFamily="16" charset="0"/>
              </a:rPr>
              <a:t>лексиограф</a:t>
            </a:r>
            <a:r>
              <a:rPr lang="ru-RU" sz="1400" dirty="0" smtClean="0">
                <a:latin typeface="Times New Roman" pitchFamily="16" charset="0"/>
                <a:cs typeface="Times New Roman" pitchFamily="16" charset="0"/>
              </a:rPr>
              <a:t>. Родился 10 ноября 1801г. в Екатеринославской губернии в городе Луганске (отсюда псевдоним Даля: Казак Луганский). </a:t>
            </a:r>
          </a:p>
          <a:p>
            <a:pPr marL="0" indent="268288" algn="just"/>
            <a:r>
              <a:rPr lang="ru-RU" sz="1400" dirty="0" smtClean="0">
                <a:latin typeface="Times New Roman" pitchFamily="16" charset="0"/>
                <a:cs typeface="Times New Roman" pitchFamily="16" charset="0"/>
              </a:rPr>
              <a:t>Даль был многогранной личностью. Он был выдающимся лексикографом, фольклористом и этнографом. Он разбирался в земледелии, в торговле, морском и инженерном деле, гомеопатии, коневодстве, рыболовстве, строительстве кораблей, домов и мостов. Он прекрасно пел и играл на многих музыкальных инструментах, был хорошим хирургом, высокопоставленным чиновником и академиком, одним из учредителей и деятельных членов Русского географического общества.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85875" y="357188"/>
            <a:ext cx="6696075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4400" dirty="0">
                <a:solidFill>
                  <a:srgbClr val="820000"/>
                </a:solidFill>
                <a:latin typeface="+mj-lt"/>
                <a:ea typeface="+mj-ea"/>
                <a:cs typeface="+mj-cs"/>
              </a:rPr>
              <a:t>Даль  Владимир  Иванович</a:t>
            </a:r>
          </a:p>
        </p:txBody>
      </p:sp>
      <p:pic>
        <p:nvPicPr>
          <p:cNvPr id="10244" name="Picture 2" descr="http://svitk.ru/004_book_book/11b/2481_vnutrenniy_prediktor-master_i_margarita.files/image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772816"/>
            <a:ext cx="3674688" cy="4322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872" y="764704"/>
            <a:ext cx="5400600" cy="3384376"/>
          </a:xfrm>
        </p:spPr>
        <p:txBody>
          <a:bodyPr>
            <a:normAutofit/>
          </a:bodyPr>
          <a:lstStyle/>
          <a:p>
            <a:pPr marL="0" indent="268288" algn="just" fontAlgn="auto">
              <a:spcAft>
                <a:spcPts val="0"/>
              </a:spcAft>
              <a:buFont typeface="Times New Roman" panose="02020603050405020304" pitchFamily="18" charset="0"/>
              <a:buNone/>
              <a:defRPr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Иванович Даль – создатель знаменитого Толкового словаря живого великорусского языка и автор замечательных сказок для детей. Он был также ценителем и собирателем русского народного творчества. Именно он собрал и записал известные всем пословицы «Без труда не вынешь рыбку из пруда», «Волка бояться – в лес не ходить».</a:t>
            </a:r>
          </a:p>
          <a:p>
            <a:pPr marL="0" indent="268288" algn="just" fontAlgn="auto">
              <a:spcAft>
                <a:spcPts val="0"/>
              </a:spcAft>
              <a:buFont typeface="Times New Roman" panose="02020603050405020304" pitchFamily="18" charset="0"/>
              <a:buNone/>
              <a:defRPr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268288" algn="just" fontAlgn="auto">
              <a:spcAft>
                <a:spcPts val="0"/>
              </a:spcAft>
              <a:buFont typeface="Times New Roman" panose="02020603050405020304" pitchFamily="18" charset="0"/>
              <a:buNone/>
              <a:defRPr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20040" indent="-320040" algn="just" fontAlgn="auto">
              <a:spcAft>
                <a:spcPts val="0"/>
              </a:spcAft>
              <a:buFont typeface="Times New Roman" panose="02020603050405020304" pitchFamily="18" charset="0"/>
              <a:buNone/>
              <a:defRPr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97850408972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32656"/>
            <a:ext cx="2520280" cy="3788512"/>
          </a:xfrm>
          <a:prstGeom prst="rect">
            <a:avLst/>
          </a:prstGeom>
        </p:spPr>
      </p:pic>
      <p:pic>
        <p:nvPicPr>
          <p:cNvPr id="7" name="Рисунок 6" descr="p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492896"/>
            <a:ext cx="2808312" cy="396939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4501133" cy="4941168"/>
          </a:xfrm>
        </p:spPr>
        <p:txBody>
          <a:bodyPr/>
          <a:lstStyle/>
          <a:p>
            <a:pPr marL="0" indent="268288" algn="just"/>
            <a:r>
              <a:rPr lang="ru-RU" sz="1400" dirty="0" smtClean="0">
                <a:latin typeface="Times New Roman" pitchFamily="16" charset="0"/>
                <a:cs typeface="Times New Roman" pitchFamily="16" charset="0"/>
              </a:rPr>
              <a:t>Константин Дмитриевич Ушинский (1824—1870) является осно­воположником русской педагогики, в частности дошкольной педаго­гики. В основу своей педагогической системы он положил идею народности воспитания, считая, что дети с самого раннего возрас­та должны усваивать элементы народной культуры, овладевать родным языком, знакомиться с произведениями устного народного творчества.</a:t>
            </a:r>
          </a:p>
          <a:p>
            <a:pPr marL="0" indent="268288" algn="just"/>
            <a:r>
              <a:rPr lang="ru-RU" sz="1400" dirty="0" smtClean="0">
                <a:latin typeface="Times New Roman" pitchFamily="16" charset="0"/>
                <a:cs typeface="Times New Roman" pitchFamily="16" charset="0"/>
              </a:rPr>
              <a:t>По словам К.Д. Ушинского, сказки — «первые и блестящие попытки русской народной педагогики», и никто не может состязаться с «педаго­гическим гением народа». </a:t>
            </a:r>
          </a:p>
        </p:txBody>
      </p:sp>
      <p:pic>
        <p:nvPicPr>
          <p:cNvPr id="12294" name="Picture 6" descr="https://www.prlib.ru/sites/default/files/book_preview/f1ba6597-92ae-4533-8471-4cf6f5d99859/1383264-doc1-5baf6dbb-5273-47b7-a0bc-48c6e3859ae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57166"/>
            <a:ext cx="4171584" cy="614358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" name="Рисунок 3" descr="451273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3356992"/>
            <a:ext cx="2304256" cy="296919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4213671" cy="4872583"/>
          </a:xfrm>
        </p:spPr>
        <p:txBody>
          <a:bodyPr/>
          <a:lstStyle/>
          <a:p>
            <a:pPr indent="268288" algn="just"/>
            <a:r>
              <a:rPr lang="ru-RU" sz="1300" b="1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Толстой Лев Николаевич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 — (1828—1910) — один из наиболее широко известных русских писателей и мыслителей. Участник обороны Севастополя. Просветитель, публицист, религиозный мыслитель. </a:t>
            </a:r>
            <a:br>
              <a:rPr lang="ru-RU" sz="1300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</a:br>
            <a:r>
              <a:rPr lang="ru-RU" sz="1300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Сказки Льва Толстого рассчитаны на то, чтобы облегчить детям запоминание научного материала. Этому принципу подчинены многие произведения «Новой азбуки» и «Русских книг для чтения».</a:t>
            </a:r>
            <a:br>
              <a:rPr lang="ru-RU" sz="1300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</a:br>
            <a:r>
              <a:rPr lang="ru-RU" sz="1300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В 1872 г. он написал любимую всеми детьми сказку «Три медведя» для «Новой азбуки». Повествование ее предельно приближено к ре­алистическому рассказу: в ней нет традиционных для народных сказок зачина и концовки. События развертываются с первых фраз: «Одна девочка ушла из дома в лес. В лесу она заблудилась и стала искать дорогу домой, да не нашла, а пришла в лесу к домику».</a:t>
            </a:r>
            <a:br>
              <a:rPr lang="ru-RU" sz="1300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</a:br>
            <a:r>
              <a:rPr lang="ru-RU" sz="1300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/>
            </a:r>
            <a:br>
              <a:rPr lang="ru-RU" sz="1300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</a:br>
            <a:endParaRPr lang="ru-RU" sz="1300" dirty="0" smtClean="0">
              <a:solidFill>
                <a:schemeClr val="tx1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17411" name="Прямоугольник 5"/>
          <p:cNvSpPr>
            <a:spLocks noChangeArrowheads="1"/>
          </p:cNvSpPr>
          <p:nvPr/>
        </p:nvSpPr>
        <p:spPr bwMode="auto">
          <a:xfrm>
            <a:off x="900113" y="3025775"/>
            <a:ext cx="457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/>
          </a:p>
        </p:txBody>
      </p:sp>
      <p:pic>
        <p:nvPicPr>
          <p:cNvPr id="13319" name="Picture 7" descr="http://libtr.tom.ru/img/ku/tolstoy2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85728"/>
            <a:ext cx="3961461" cy="6000792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" name="Рисунок 4" descr="c23c94f14277cb096fffce6fc94817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3284984"/>
            <a:ext cx="2567936" cy="331236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551862" cy="4524375"/>
          </a:xfrm>
        </p:spPr>
        <p:txBody>
          <a:bodyPr>
            <a:normAutofit/>
          </a:bodyPr>
          <a:lstStyle/>
          <a:p>
            <a:pPr marL="0" indent="447675" fontAlgn="auto">
              <a:spcAft>
                <a:spcPts val="0"/>
              </a:spcAft>
              <a:buFont typeface="Times New Roman" panose="02020603050405020304" pitchFamily="18" charset="0"/>
              <a:buNone/>
              <a:defRPr/>
            </a:pPr>
            <a:r>
              <a:rPr lang="ru-RU" dirty="0" smtClean="0">
                <a:hlinkClick r:id="rId2"/>
              </a:rPr>
              <a:t>При написании работы использованы материалы следующих интернет ресурсов</a:t>
            </a:r>
            <a:r>
              <a:rPr lang="ru-RU" dirty="0" smtClean="0">
                <a:hlinkClick r:id="rId2"/>
              </a:rPr>
              <a:t>:</a:t>
            </a:r>
          </a:p>
          <a:p>
            <a:pPr marL="0" indent="447675" fontAlgn="auto">
              <a:spcAft>
                <a:spcPts val="0"/>
              </a:spcAft>
              <a:buFont typeface="Times New Roman" panose="02020603050405020304" pitchFamily="18" charset="0"/>
              <a:buNone/>
              <a:defRPr/>
            </a:pPr>
            <a:endParaRPr lang="ru-RU" dirty="0" smtClean="0">
              <a:hlinkClick r:id="rId2"/>
            </a:endParaRPr>
          </a:p>
          <a:p>
            <a:pPr marL="0" indent="447675" fontAlgn="auto">
              <a:spcAft>
                <a:spcPts val="0"/>
              </a:spcAft>
              <a:buFont typeface="Times New Roman" panose="02020603050405020304" pitchFamily="18" charset="0"/>
              <a:buNone/>
              <a:defRPr/>
            </a:pPr>
            <a:r>
              <a:rPr lang="ru-RU" dirty="0" smtClean="0">
                <a:hlinkClick r:id="rId2"/>
              </a:rPr>
              <a:t>-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://narodstory.net</a:t>
            </a:r>
            <a:endParaRPr lang="ru-RU" dirty="0" smtClean="0"/>
          </a:p>
          <a:p>
            <a:pPr marL="0" indent="447675" fontAlgn="auto">
              <a:spcAft>
                <a:spcPts val="0"/>
              </a:spcAft>
              <a:buFont typeface="Times New Roman" panose="02020603050405020304" pitchFamily="18" charset="0"/>
              <a:buNone/>
              <a:defRPr/>
            </a:pPr>
            <a:r>
              <a:rPr lang="ru-RU" dirty="0" smtClean="0">
                <a:hlinkClick r:id="rId3"/>
              </a:rPr>
              <a:t>-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://ru.wikipedia.org</a:t>
            </a:r>
            <a:endParaRPr lang="ru-RU" dirty="0" smtClean="0"/>
          </a:p>
          <a:p>
            <a:pPr marL="320040" indent="-320040" fontAlgn="auto">
              <a:spcAft>
                <a:spcPts val="0"/>
              </a:spcAft>
              <a:buFont typeface="Times New Roman" panose="02020603050405020304" pitchFamily="18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234</TotalTime>
  <Words>489</Words>
  <Application>Microsoft Office PowerPoint</Application>
  <PresentationFormat>Экран (4:3)</PresentationFormat>
  <Paragraphs>45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Метро</vt:lpstr>
      <vt:lpstr>Слайд 1</vt:lpstr>
      <vt:lpstr> Алекса́ндр Никола́евич Афана́сьев</vt:lpstr>
      <vt:lpstr>Слайд 3</vt:lpstr>
      <vt:lpstr>Слайд 4</vt:lpstr>
      <vt:lpstr>Слайд 5</vt:lpstr>
      <vt:lpstr>Слайд 6</vt:lpstr>
      <vt:lpstr>Слайд 7</vt:lpstr>
      <vt:lpstr>Толстой Лев Николаевич — (1828—1910) — один из наиболее широко известных русских писателей и мыслителей. Участник обороны Севастополя. Просветитель, публицист, религиозный мыслитель.  Сказки Льва Толстого рассчитаны на то, чтобы облегчить детям запоминание научного материала. Этому принципу подчинены многие произведения «Новой азбуки» и «Русских книг для чтения». В 1872 г. он написал любимую всеми детьми сказку «Три медведя» для «Новой азбуки». Повествование ее предельно приближено к ре­алистическому рассказу: в ней нет традиционных для народных сказок зачина и концовки. События развертываются с первых фраз: «Одна девочка ушла из дома в лес. В лесу она заблудилась и стала искать дорогу домой, да не нашла, а пришла в лесу к домику».  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Маша</cp:lastModifiedBy>
  <cp:revision>28</cp:revision>
  <cp:lastPrinted>1601-01-01T00:00:00Z</cp:lastPrinted>
  <dcterms:created xsi:type="dcterms:W3CDTF">1601-01-01T00:00:00Z</dcterms:created>
  <dcterms:modified xsi:type="dcterms:W3CDTF">2020-11-14T14:33:19Z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361311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