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sldIdLst>
    <p:sldId id="256" r:id="rId2"/>
    <p:sldId id="261" r:id="rId3"/>
    <p:sldId id="285" r:id="rId4"/>
    <p:sldId id="259" r:id="rId5"/>
    <p:sldId id="286" r:id="rId6"/>
    <p:sldId id="263" r:id="rId7"/>
    <p:sldId id="264" r:id="rId8"/>
    <p:sldId id="287" r:id="rId9"/>
    <p:sldId id="265" r:id="rId10"/>
    <p:sldId id="288" r:id="rId11"/>
    <p:sldId id="266" r:id="rId12"/>
    <p:sldId id="282" r:id="rId13"/>
    <p:sldId id="283" r:id="rId14"/>
    <p:sldId id="284" r:id="rId15"/>
    <p:sldId id="267" r:id="rId16"/>
    <p:sldId id="268" r:id="rId17"/>
    <p:sldId id="269" r:id="rId18"/>
    <p:sldId id="270" r:id="rId19"/>
    <p:sldId id="274" r:id="rId20"/>
    <p:sldId id="277" r:id="rId21"/>
    <p:sldId id="289" r:id="rId22"/>
    <p:sldId id="275" r:id="rId23"/>
    <p:sldId id="276" r:id="rId24"/>
    <p:sldId id="278" r:id="rId25"/>
    <p:sldId id="279" r:id="rId26"/>
    <p:sldId id="281" r:id="rId27"/>
    <p:sldId id="290" r:id="rId28"/>
    <p:sldId id="291" r:id="rId29"/>
    <p:sldId id="292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FFCCCC"/>
    <a:srgbClr val="D48EA4"/>
    <a:srgbClr val="77D3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7296-AF91-44C5-872D-6CF5A3266E75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4246-A595-4A5A-A40C-0D13BA7CD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789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7296-AF91-44C5-872D-6CF5A3266E75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4246-A595-4A5A-A40C-0D13BA7CD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771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7296-AF91-44C5-872D-6CF5A3266E75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4246-A595-4A5A-A40C-0D13BA7CDB6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5240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7296-AF91-44C5-872D-6CF5A3266E75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4246-A595-4A5A-A40C-0D13BA7CD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149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7296-AF91-44C5-872D-6CF5A3266E75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4246-A595-4A5A-A40C-0D13BA7CDB6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79678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7296-AF91-44C5-872D-6CF5A3266E75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4246-A595-4A5A-A40C-0D13BA7CD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380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7296-AF91-44C5-872D-6CF5A3266E75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4246-A595-4A5A-A40C-0D13BA7CD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791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7296-AF91-44C5-872D-6CF5A3266E75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4246-A595-4A5A-A40C-0D13BA7CD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365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7296-AF91-44C5-872D-6CF5A3266E75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4246-A595-4A5A-A40C-0D13BA7CD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481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7296-AF91-44C5-872D-6CF5A3266E75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4246-A595-4A5A-A40C-0D13BA7CD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281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7296-AF91-44C5-872D-6CF5A3266E75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4246-A595-4A5A-A40C-0D13BA7CD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84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7296-AF91-44C5-872D-6CF5A3266E75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4246-A595-4A5A-A40C-0D13BA7CD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456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7296-AF91-44C5-872D-6CF5A3266E75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4246-A595-4A5A-A40C-0D13BA7CD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897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7296-AF91-44C5-872D-6CF5A3266E75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4246-A595-4A5A-A40C-0D13BA7CD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760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7296-AF91-44C5-872D-6CF5A3266E75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4246-A595-4A5A-A40C-0D13BA7CD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30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4246-A595-4A5A-A40C-0D13BA7CDB6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7296-AF91-44C5-872D-6CF5A3266E75}" type="datetimeFigureOut">
              <a:rPr lang="ru-RU" smtClean="0"/>
              <a:t>10.11.2020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717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47296-AF91-44C5-872D-6CF5A3266E75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B5B4246-A595-4A5A-A40C-0D13BA7CD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238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7" Type="http://schemas.openxmlformats.org/officeDocument/2006/relationships/image" Target="../media/image15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7505" y="968992"/>
            <a:ext cx="7069541" cy="3081845"/>
          </a:xfrm>
        </p:spPr>
        <p:txBody>
          <a:bodyPr/>
          <a:lstStyle/>
          <a:p>
            <a:pPr algn="ctr"/>
            <a:r>
              <a:rPr lang="ru-RU" dirty="0" smtClean="0"/>
              <a:t>Простые и составные</a:t>
            </a:r>
            <a:br>
              <a:rPr lang="ru-RU" dirty="0" smtClean="0"/>
            </a:br>
            <a:r>
              <a:rPr lang="ru-RU" dirty="0" smtClean="0"/>
              <a:t>высказывания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7505" y="4050837"/>
            <a:ext cx="5826719" cy="1096899"/>
          </a:xfrm>
        </p:spPr>
        <p:txBody>
          <a:bodyPr/>
          <a:lstStyle/>
          <a:p>
            <a:pPr algn="l"/>
            <a:r>
              <a:rPr lang="ru-RU" dirty="0" smtClean="0"/>
              <a:t>Основы математической логики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27505" y="5405606"/>
            <a:ext cx="6359433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#</a:t>
            </a:r>
            <a:r>
              <a:rPr lang="ru-RU" dirty="0">
                <a:solidFill>
                  <a:schemeClr val="bg1"/>
                </a:solidFill>
              </a:rPr>
              <a:t>Логика </a:t>
            </a:r>
            <a:r>
              <a:rPr lang="en-US" dirty="0">
                <a:solidFill>
                  <a:schemeClr val="bg1"/>
                </a:solidFill>
              </a:rPr>
              <a:t>#</a:t>
            </a:r>
            <a:r>
              <a:rPr lang="ru-RU" dirty="0">
                <a:solidFill>
                  <a:schemeClr val="bg1"/>
                </a:solidFill>
              </a:rPr>
              <a:t>Логическое высказывание </a:t>
            </a:r>
            <a:r>
              <a:rPr lang="en-US" dirty="0">
                <a:solidFill>
                  <a:schemeClr val="bg1"/>
                </a:solidFill>
              </a:rPr>
              <a:t>#</a:t>
            </a:r>
            <a:r>
              <a:rPr lang="ru-RU" dirty="0">
                <a:solidFill>
                  <a:schemeClr val="bg1"/>
                </a:solidFill>
              </a:rPr>
              <a:t>Истина(1)/Ложь(0) </a:t>
            </a:r>
          </a:p>
          <a:p>
            <a:r>
              <a:rPr lang="en-US" dirty="0">
                <a:solidFill>
                  <a:schemeClr val="bg1"/>
                </a:solidFill>
              </a:rPr>
              <a:t>#</a:t>
            </a:r>
            <a:r>
              <a:rPr lang="ru-RU" dirty="0">
                <a:solidFill>
                  <a:schemeClr val="bg1"/>
                </a:solidFill>
              </a:rPr>
              <a:t>Логические операции: НЕ, И, ИЛИ</a:t>
            </a:r>
          </a:p>
        </p:txBody>
      </p:sp>
    </p:spTree>
    <p:extLst>
      <p:ext uri="{BB962C8B-B14F-4D97-AF65-F5344CB8AC3E}">
        <p14:creationId xmlns:p14="http://schemas.microsoft.com/office/powerpoint/2010/main" val="238250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994"/>
            <a:ext cx="8596668" cy="694544"/>
          </a:xfrm>
        </p:spPr>
        <p:txBody>
          <a:bodyPr/>
          <a:lstStyle/>
          <a:p>
            <a:r>
              <a:rPr lang="ru-RU" dirty="0" smtClean="0"/>
              <a:t>Простые и составные высказывания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2512" y="1078173"/>
            <a:ext cx="857818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Простые высказывания нельзя разделить на более мелкие высказывания.</a:t>
            </a:r>
          </a:p>
          <a:p>
            <a:pPr algn="just"/>
            <a:r>
              <a:rPr lang="ru-RU" sz="2400" dirty="0"/>
              <a:t> </a:t>
            </a:r>
            <a:r>
              <a:rPr lang="ru-RU" sz="2400" dirty="0" smtClean="0"/>
              <a:t>  А:  «Сейчас идёт дождь».</a:t>
            </a:r>
          </a:p>
          <a:p>
            <a:pPr algn="just"/>
            <a:r>
              <a:rPr lang="ru-RU" sz="2400" dirty="0"/>
              <a:t> </a:t>
            </a:r>
            <a:r>
              <a:rPr lang="ru-RU" sz="2400" dirty="0" smtClean="0"/>
              <a:t>  В:  «Форточка открыта».</a:t>
            </a:r>
          </a:p>
          <a:p>
            <a:pPr algn="just"/>
            <a:endParaRPr lang="ru-RU" sz="2400" dirty="0"/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Запишите в символьном виде высказывания:</a:t>
            </a:r>
          </a:p>
          <a:p>
            <a:pPr algn="just"/>
            <a:endParaRPr lang="ru-RU" sz="2400" dirty="0"/>
          </a:p>
          <a:p>
            <a:pPr marL="457200" indent="-457200" algn="just">
              <a:buAutoNum type="arabicParenR"/>
            </a:pPr>
            <a:r>
              <a:rPr lang="ru-RU" sz="2400" dirty="0"/>
              <a:t>н</a:t>
            </a:r>
            <a:r>
              <a:rPr lang="ru-RU" sz="2400" dirty="0" smtClean="0"/>
              <a:t>е(А и В) : «</a:t>
            </a:r>
            <a:r>
              <a:rPr lang="ru-RU" sz="2400" dirty="0" smtClean="0"/>
              <a:t>Неверно</a:t>
            </a:r>
            <a:r>
              <a:rPr lang="ru-RU" sz="2400" dirty="0" smtClean="0"/>
              <a:t>, что сейчас идёт дождь и форточка открыта».</a:t>
            </a:r>
          </a:p>
          <a:p>
            <a:pPr marL="457200" indent="-457200" algn="just">
              <a:buAutoNum type="arabicParenR"/>
            </a:pPr>
            <a:endParaRPr lang="ru-RU" sz="2400" dirty="0" smtClean="0"/>
          </a:p>
          <a:p>
            <a:pPr marL="457200" indent="-457200" algn="just">
              <a:buAutoNum type="arabicParenR"/>
            </a:pPr>
            <a:r>
              <a:rPr lang="ru-RU" sz="2400" dirty="0"/>
              <a:t>н</a:t>
            </a:r>
            <a:r>
              <a:rPr lang="ru-RU" sz="2400" dirty="0" smtClean="0"/>
              <a:t>е (А или не В): Неверно, что сейчас идёт дождь или форточка закрыта».</a:t>
            </a:r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1333500" y="3640975"/>
            <a:ext cx="1536700" cy="7746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333500" y="4797547"/>
            <a:ext cx="2514600" cy="76366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90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994"/>
            <a:ext cx="8596668" cy="694544"/>
          </a:xfrm>
        </p:spPr>
        <p:txBody>
          <a:bodyPr/>
          <a:lstStyle/>
          <a:p>
            <a:r>
              <a:rPr lang="ru-RU" dirty="0" smtClean="0"/>
              <a:t>Простые и составные высказывания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2512" y="1078173"/>
            <a:ext cx="1104198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Простые высказывания нельзя разделить на более мелкие 	 высказывания.</a:t>
            </a:r>
          </a:p>
          <a:p>
            <a:pPr algn="just"/>
            <a:r>
              <a:rPr lang="ru-RU" sz="2400" dirty="0"/>
              <a:t> </a:t>
            </a:r>
            <a:r>
              <a:rPr lang="ru-RU" sz="2400" dirty="0" smtClean="0"/>
              <a:t>  А:  «Маша любит кашу».</a:t>
            </a:r>
          </a:p>
          <a:p>
            <a:pPr algn="just"/>
            <a:r>
              <a:rPr lang="ru-RU" sz="2400" dirty="0"/>
              <a:t> </a:t>
            </a:r>
            <a:r>
              <a:rPr lang="ru-RU" sz="2400" dirty="0" smtClean="0"/>
              <a:t>  В:  «Миша любит мёд».</a:t>
            </a:r>
          </a:p>
          <a:p>
            <a:pPr algn="just"/>
            <a:endParaRPr lang="ru-RU" sz="2400" dirty="0"/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Сформулируйте на русском языке высказывания:</a:t>
            </a:r>
          </a:p>
          <a:p>
            <a:pPr algn="just"/>
            <a:endParaRPr lang="ru-RU" sz="2400" dirty="0"/>
          </a:p>
          <a:p>
            <a:pPr marL="457200" indent="-457200" algn="just">
              <a:buAutoNum type="arabicParenR"/>
            </a:pPr>
            <a:r>
              <a:rPr lang="ru-RU" sz="2400" dirty="0" smtClean="0"/>
              <a:t>не В: «Неверно, что Миша любит мёд» ,  «Миша не любит мёд».</a:t>
            </a:r>
          </a:p>
          <a:p>
            <a:pPr marL="457200" indent="-457200" algn="just">
              <a:buAutoNum type="arabicParenR"/>
            </a:pPr>
            <a:endParaRPr lang="ru-RU" sz="2400" dirty="0" smtClean="0"/>
          </a:p>
          <a:p>
            <a:pPr marL="457200" indent="-457200" algn="just">
              <a:buAutoNum type="arabicParenR"/>
            </a:pPr>
            <a:r>
              <a:rPr lang="ru-RU" sz="2400" dirty="0" smtClean="0"/>
              <a:t>Не А и В:  «Маша не любит кашу и Миша любит мёд».</a:t>
            </a:r>
          </a:p>
          <a:p>
            <a:pPr marL="457200" indent="-457200" algn="just">
              <a:buAutoNum type="arabicParenR"/>
            </a:pPr>
            <a:endParaRPr lang="ru-RU" sz="2400" dirty="0" smtClean="0"/>
          </a:p>
          <a:p>
            <a:pPr marL="457200" indent="-457200" algn="just">
              <a:buAutoNum type="arabicParenR"/>
            </a:pPr>
            <a:r>
              <a:rPr lang="ru-RU" sz="2400" dirty="0"/>
              <a:t>н</a:t>
            </a:r>
            <a:r>
              <a:rPr lang="ru-RU" sz="2400" dirty="0" smtClean="0"/>
              <a:t>е (А и В):  «Неверно, что Маша любит кашу и Миша любит мёд».</a:t>
            </a:r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2140612" y="3715789"/>
            <a:ext cx="4730088" cy="73995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7204406" y="3715789"/>
            <a:ext cx="3336594" cy="73995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2837358" y="4522124"/>
            <a:ext cx="6243141" cy="69165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3016912" y="5280163"/>
            <a:ext cx="7816188" cy="69165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15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994"/>
            <a:ext cx="8596668" cy="694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Операция «НЕ» (логическое отрицание, инверсия)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32512" y="1078173"/>
                <a:ext cx="9225888" cy="16319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000" dirty="0" smtClean="0"/>
                  <a:t>Составное высказывание «не А» противоположно исходному.</a:t>
                </a:r>
              </a:p>
              <a:p>
                <a:r>
                  <a:rPr lang="ru-RU" sz="2000" dirty="0" smtClean="0"/>
                  <a:t>Если высказывание А ложно, то «не А» истинно, если высказывание А истинно, то «не А» ложно. Это переход от 0 к 1 или, наоборот, от 1 к 0.</a:t>
                </a:r>
              </a:p>
              <a:p>
                <a:pPr algn="just"/>
                <a:endParaRPr lang="ru-RU" sz="2000" dirty="0"/>
              </a:p>
              <a:p>
                <a:pPr algn="just"/>
                <a:r>
                  <a:rPr lang="ru-RU" sz="2000" dirty="0" smtClean="0"/>
                  <a:t>Обозначается: </a:t>
                </a:r>
                <a:r>
                  <a:rPr lang="ru-RU" sz="2000" dirty="0" smtClean="0">
                    <a:solidFill>
                      <a:srgbClr val="FFC000"/>
                    </a:solidFill>
                  </a:rPr>
                  <a:t>не А, </a:t>
                </a:r>
                <a14:m>
                  <m:oMath xmlns:m="http://schemas.openxmlformats.org/officeDocument/2006/math">
                    <m:r>
                      <a:rPr lang="ru-RU" sz="200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¬</m:t>
                    </m:r>
                  </m:oMath>
                </a14:m>
                <a:r>
                  <a:rPr lang="ru-RU" sz="2000" dirty="0" smtClean="0">
                    <a:solidFill>
                      <a:srgbClr val="FFC000"/>
                    </a:solidFill>
                  </a:rPr>
                  <a:t>А,</a:t>
                </a:r>
                <a:r>
                  <a:rPr lang="ru-RU" sz="2000" b="1" dirty="0">
                    <a:solidFill>
                      <a:srgbClr val="FFC000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000" b="1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sz="2000" b="1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А</m:t>
                        </m:r>
                      </m:e>
                    </m:acc>
                  </m:oMath>
                </a14:m>
                <a:r>
                  <a:rPr lang="ru-RU" sz="2000" dirty="0" smtClean="0"/>
                  <a:t>.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512" y="1078173"/>
                <a:ext cx="9225888" cy="1631922"/>
              </a:xfrm>
              <a:prstGeom prst="rect">
                <a:avLst/>
              </a:prstGeom>
              <a:blipFill>
                <a:blip r:embed="rId4"/>
                <a:stretch>
                  <a:fillRect l="-727" t="-2612" b="-55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490112" y="3386497"/>
            <a:ext cx="55682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Таблица истинности представляет собой таблицу устанавливающую соответствие между возможными значениями набора переменных и значениями логической функции. Логическая функция – правило преобразования логических значений.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786934"/>
              </p:ext>
            </p:extLst>
          </p:nvPr>
        </p:nvGraphicFramePr>
        <p:xfrm>
          <a:off x="994834" y="3386497"/>
          <a:ext cx="200236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0166">
                  <a:extLst>
                    <a:ext uri="{9D8B030D-6E8A-4147-A177-3AD203B41FA5}">
                      <a16:colId xmlns:a16="http://schemas.microsoft.com/office/drawing/2014/main" val="326810634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303421275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не А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3358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0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4303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9551381"/>
                  </a:ext>
                </a:extLst>
              </a:tr>
            </a:tbl>
          </a:graphicData>
        </a:graphic>
      </p:graphicFrame>
      <p:pic>
        <p:nvPicPr>
          <p:cNvPr id="12" name="C0C72E5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746956" y="3096639"/>
            <a:ext cx="4038600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36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7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595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2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994"/>
            <a:ext cx="8596668" cy="694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Операция «И» (логическое умножение, конъюнкция)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2512" y="1078173"/>
            <a:ext cx="9225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Составное высказывание «А и В» является истинным тогда и только тогда, когда истинны все входящие в него простые высказывания.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 smtClean="0"/>
              <a:t>Обозначается: </a:t>
            </a:r>
            <a:r>
              <a:rPr lang="ru-RU" sz="2000" dirty="0" smtClean="0">
                <a:solidFill>
                  <a:srgbClr val="FFC000"/>
                </a:solidFill>
              </a:rPr>
              <a:t>А и В, А</a:t>
            </a:r>
            <a:r>
              <a:rPr lang="en-US" sz="2000" dirty="0" smtClean="0">
                <a:solidFill>
                  <a:srgbClr val="FFC000"/>
                </a:solidFill>
              </a:rPr>
              <a:t> </a:t>
            </a:r>
            <a:r>
              <a:rPr lang="en-US" sz="20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US" sz="2000" dirty="0" smtClean="0">
                <a:solidFill>
                  <a:srgbClr val="FFC000"/>
                </a:solidFill>
              </a:rPr>
              <a:t> </a:t>
            </a:r>
            <a:r>
              <a:rPr lang="ru-RU" sz="2000" dirty="0" smtClean="0">
                <a:solidFill>
                  <a:srgbClr val="FFC000"/>
                </a:solidFill>
              </a:rPr>
              <a:t>В, А ^ В, А </a:t>
            </a:r>
            <a:r>
              <a:rPr lang="en-US" sz="2000" dirty="0" smtClean="0"/>
              <a:t>·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FFC000"/>
                </a:solidFill>
              </a:rPr>
              <a:t>В</a:t>
            </a:r>
            <a:r>
              <a:rPr lang="en-US" sz="2000" dirty="0" smtClean="0">
                <a:solidFill>
                  <a:srgbClr val="FFC000"/>
                </a:solidFill>
              </a:rPr>
              <a:t> </a:t>
            </a:r>
            <a:r>
              <a:rPr lang="ru-RU" sz="2000" dirty="0" smtClean="0"/>
              <a:t>.</a:t>
            </a:r>
          </a:p>
        </p:txBody>
      </p:sp>
      <p:pic>
        <p:nvPicPr>
          <p:cNvPr id="3" name="FB4EBA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49925" y="2549525"/>
            <a:ext cx="2876550" cy="310515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458302"/>
              </p:ext>
            </p:extLst>
          </p:nvPr>
        </p:nvGraphicFramePr>
        <p:xfrm>
          <a:off x="832512" y="2775953"/>
          <a:ext cx="3099030" cy="16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3010">
                  <a:extLst>
                    <a:ext uri="{9D8B030D-6E8A-4147-A177-3AD203B41FA5}">
                      <a16:colId xmlns:a16="http://schemas.microsoft.com/office/drawing/2014/main" val="584386724"/>
                    </a:ext>
                  </a:extLst>
                </a:gridCol>
                <a:gridCol w="1033010">
                  <a:extLst>
                    <a:ext uri="{9D8B030D-6E8A-4147-A177-3AD203B41FA5}">
                      <a16:colId xmlns:a16="http://schemas.microsoft.com/office/drawing/2014/main" val="3860682243"/>
                    </a:ext>
                  </a:extLst>
                </a:gridCol>
                <a:gridCol w="1033010">
                  <a:extLst>
                    <a:ext uri="{9D8B030D-6E8A-4147-A177-3AD203B41FA5}">
                      <a16:colId xmlns:a16="http://schemas.microsoft.com/office/drawing/2014/main" val="3071069703"/>
                    </a:ext>
                  </a:extLst>
                </a:gridCol>
              </a:tblGrid>
              <a:tr h="14139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А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В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А</a:t>
                      </a:r>
                      <a:r>
                        <a:rPr lang="ru-RU" sz="2000" b="1" baseline="0" dirty="0" smtClean="0"/>
                        <a:t> и В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extLst>
                  <a:ext uri="{0D108BD9-81ED-4DB2-BD59-A6C34878D82A}">
                    <a16:rowId xmlns:a16="http://schemas.microsoft.com/office/drawing/2014/main" val="641669267"/>
                  </a:ext>
                </a:extLst>
              </a:tr>
              <a:tr h="14139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extLst>
                  <a:ext uri="{0D108BD9-81ED-4DB2-BD59-A6C34878D82A}">
                    <a16:rowId xmlns:a16="http://schemas.microsoft.com/office/drawing/2014/main" val="46524863"/>
                  </a:ext>
                </a:extLst>
              </a:tr>
              <a:tr h="14139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extLst>
                  <a:ext uri="{0D108BD9-81ED-4DB2-BD59-A6C34878D82A}">
                    <a16:rowId xmlns:a16="http://schemas.microsoft.com/office/drawing/2014/main" val="3596991911"/>
                  </a:ext>
                </a:extLst>
              </a:tr>
              <a:tr h="14139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extLst>
                  <a:ext uri="{0D108BD9-81ED-4DB2-BD59-A6C34878D82A}">
                    <a16:rowId xmlns:a16="http://schemas.microsoft.com/office/drawing/2014/main" val="3347426403"/>
                  </a:ext>
                </a:extLst>
              </a:tr>
              <a:tr h="14139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extLst>
                  <a:ext uri="{0D108BD9-81ED-4DB2-BD59-A6C34878D82A}">
                    <a16:rowId xmlns:a16="http://schemas.microsoft.com/office/drawing/2014/main" val="6585541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0919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994"/>
            <a:ext cx="8596668" cy="694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Операция «ИЛИ» (логическое сложение, дизъюнкция)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2512" y="1078173"/>
            <a:ext cx="9225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Составное высказывание «А или В» является истинным тогда, когда истинно хотя бы одно из входящих в него простых высказываний.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 smtClean="0"/>
              <a:t>Обозначается: </a:t>
            </a:r>
            <a:r>
              <a:rPr lang="ru-RU" sz="2000" dirty="0" smtClean="0">
                <a:solidFill>
                  <a:srgbClr val="FFC000"/>
                </a:solidFill>
              </a:rPr>
              <a:t>А или В, А </a:t>
            </a:r>
            <a:r>
              <a:rPr lang="en-US" sz="2000" dirty="0" smtClean="0">
                <a:solidFill>
                  <a:srgbClr val="FFC000"/>
                </a:solidFill>
              </a:rPr>
              <a:t>| </a:t>
            </a:r>
            <a:r>
              <a:rPr lang="ru-RU" sz="2000" dirty="0" smtClean="0">
                <a:solidFill>
                  <a:srgbClr val="FFC000"/>
                </a:solidFill>
              </a:rPr>
              <a:t>В, А </a:t>
            </a:r>
            <a:r>
              <a:rPr lang="en-US" sz="2000" dirty="0" smtClean="0">
                <a:solidFill>
                  <a:srgbClr val="FFC000"/>
                </a:solidFill>
              </a:rPr>
              <a:t>v </a:t>
            </a:r>
            <a:r>
              <a:rPr lang="ru-RU" sz="2000" dirty="0" smtClean="0">
                <a:solidFill>
                  <a:srgbClr val="FFC000"/>
                </a:solidFill>
              </a:rPr>
              <a:t>В, А + В</a:t>
            </a:r>
            <a:r>
              <a:rPr lang="ru-RU" sz="2000" dirty="0" smtClean="0"/>
              <a:t>.</a:t>
            </a:r>
          </a:p>
        </p:txBody>
      </p:sp>
      <p:pic>
        <p:nvPicPr>
          <p:cNvPr id="5" name="9808028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083002" y="2554944"/>
            <a:ext cx="4191000" cy="2495550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213492"/>
              </p:ext>
            </p:extLst>
          </p:nvPr>
        </p:nvGraphicFramePr>
        <p:xfrm>
          <a:off x="832512" y="2775247"/>
          <a:ext cx="3099030" cy="16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3010">
                  <a:extLst>
                    <a:ext uri="{9D8B030D-6E8A-4147-A177-3AD203B41FA5}">
                      <a16:colId xmlns:a16="http://schemas.microsoft.com/office/drawing/2014/main" val="510495885"/>
                    </a:ext>
                  </a:extLst>
                </a:gridCol>
                <a:gridCol w="1033010">
                  <a:extLst>
                    <a:ext uri="{9D8B030D-6E8A-4147-A177-3AD203B41FA5}">
                      <a16:colId xmlns:a16="http://schemas.microsoft.com/office/drawing/2014/main" val="4066681323"/>
                    </a:ext>
                  </a:extLst>
                </a:gridCol>
                <a:gridCol w="1033010">
                  <a:extLst>
                    <a:ext uri="{9D8B030D-6E8A-4147-A177-3AD203B41FA5}">
                      <a16:colId xmlns:a16="http://schemas.microsoft.com/office/drawing/2014/main" val="1048947050"/>
                    </a:ext>
                  </a:extLst>
                </a:gridCol>
              </a:tblGrid>
              <a:tr h="14139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А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В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А</a:t>
                      </a:r>
                      <a:r>
                        <a:rPr lang="ru-RU" sz="2000" b="1" baseline="0" dirty="0" smtClean="0"/>
                        <a:t> или В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extLst>
                  <a:ext uri="{0D108BD9-81ED-4DB2-BD59-A6C34878D82A}">
                    <a16:rowId xmlns:a16="http://schemas.microsoft.com/office/drawing/2014/main" val="3913875375"/>
                  </a:ext>
                </a:extLst>
              </a:tr>
              <a:tr h="14139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extLst>
                  <a:ext uri="{0D108BD9-81ED-4DB2-BD59-A6C34878D82A}">
                    <a16:rowId xmlns:a16="http://schemas.microsoft.com/office/drawing/2014/main" val="4016047042"/>
                  </a:ext>
                </a:extLst>
              </a:tr>
              <a:tr h="14139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extLst>
                  <a:ext uri="{0D108BD9-81ED-4DB2-BD59-A6C34878D82A}">
                    <a16:rowId xmlns:a16="http://schemas.microsoft.com/office/drawing/2014/main" val="2941256563"/>
                  </a:ext>
                </a:extLst>
              </a:tr>
              <a:tr h="14139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extLst>
                  <a:ext uri="{0D108BD9-81ED-4DB2-BD59-A6C34878D82A}">
                    <a16:rowId xmlns:a16="http://schemas.microsoft.com/office/drawing/2014/main" val="2976408668"/>
                  </a:ext>
                </a:extLst>
              </a:tr>
              <a:tr h="14139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 marL="34864" marR="34864" marT="17432" marB="17432"/>
                </a:tc>
                <a:extLst>
                  <a:ext uri="{0D108BD9-81ED-4DB2-BD59-A6C34878D82A}">
                    <a16:rowId xmlns:a16="http://schemas.microsoft.com/office/drawing/2014/main" val="32510719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758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994"/>
            <a:ext cx="8596668" cy="694544"/>
          </a:xfrm>
        </p:spPr>
        <p:txBody>
          <a:bodyPr/>
          <a:lstStyle/>
          <a:p>
            <a:r>
              <a:rPr lang="ru-RU" dirty="0" smtClean="0"/>
              <a:t>Простые и составные высказывания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2512" y="1078173"/>
            <a:ext cx="110419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Даны простые высказывания:</a:t>
            </a:r>
          </a:p>
          <a:p>
            <a:pPr algn="just"/>
            <a:r>
              <a:rPr lang="ru-RU" sz="2400" dirty="0"/>
              <a:t> </a:t>
            </a:r>
            <a:r>
              <a:rPr lang="ru-RU" sz="2400" dirty="0" smtClean="0"/>
              <a:t>  А:  «2+3=5»</a:t>
            </a:r>
          </a:p>
          <a:p>
            <a:pPr algn="just"/>
            <a:r>
              <a:rPr lang="ru-RU" sz="2400" dirty="0"/>
              <a:t> </a:t>
            </a:r>
            <a:r>
              <a:rPr lang="ru-RU" sz="2400" dirty="0" smtClean="0"/>
              <a:t>  В:  «8-3=4»</a:t>
            </a:r>
          </a:p>
          <a:p>
            <a:pPr algn="just"/>
            <a:r>
              <a:rPr lang="ru-RU" sz="2400" dirty="0"/>
              <a:t> </a:t>
            </a:r>
            <a:r>
              <a:rPr lang="ru-RU" sz="2400" dirty="0" smtClean="0"/>
              <a:t>  С:  «7</a:t>
            </a:r>
            <a:r>
              <a:rPr lang="en-US" sz="2400" dirty="0" smtClean="0"/>
              <a:t>&gt;6</a:t>
            </a:r>
            <a:r>
              <a:rPr lang="ru-RU" sz="2400" dirty="0" smtClean="0"/>
              <a:t>»</a:t>
            </a:r>
          </a:p>
          <a:p>
            <a:pPr algn="just"/>
            <a:r>
              <a:rPr lang="ru-RU" sz="2400" dirty="0"/>
              <a:t> </a:t>
            </a:r>
            <a:r>
              <a:rPr lang="ru-RU" sz="2400" dirty="0" smtClean="0"/>
              <a:t>  </a:t>
            </a:r>
            <a:r>
              <a:rPr lang="en-US" sz="2400" dirty="0" smtClean="0"/>
              <a:t>D</a:t>
            </a:r>
            <a:r>
              <a:rPr lang="ru-RU" sz="2400" dirty="0" smtClean="0"/>
              <a:t>:  «2=3»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Определите значения (истина или ложь) для составных высказываний:</a:t>
            </a:r>
          </a:p>
          <a:p>
            <a:pPr algn="just"/>
            <a:endParaRPr lang="ru-RU" sz="2400" dirty="0" smtClean="0"/>
          </a:p>
          <a:p>
            <a:pPr algn="just">
              <a:lnSpc>
                <a:spcPct val="150000"/>
              </a:lnSpc>
            </a:pPr>
            <a:r>
              <a:rPr lang="ru-RU" sz="2400" dirty="0" smtClean="0"/>
              <a:t>А=1</a:t>
            </a:r>
            <a:r>
              <a:rPr lang="en-US" sz="2400" dirty="0" smtClean="0"/>
              <a:t>		</a:t>
            </a:r>
            <a:r>
              <a:rPr lang="ru-RU" sz="2400" dirty="0" smtClean="0"/>
              <a:t> не </a:t>
            </a:r>
            <a:r>
              <a:rPr lang="en-US" sz="2400" dirty="0" smtClean="0"/>
              <a:t>A=0</a:t>
            </a:r>
            <a:r>
              <a:rPr lang="ru-RU" sz="2400" dirty="0" smtClean="0"/>
              <a:t>		</a:t>
            </a:r>
            <a:r>
              <a:rPr lang="en-US" sz="2400" dirty="0" smtClean="0"/>
              <a:t>A </a:t>
            </a:r>
            <a:r>
              <a:rPr lang="ru-RU" sz="2400" dirty="0" smtClean="0"/>
              <a:t>и</a:t>
            </a:r>
            <a:r>
              <a:rPr lang="en-US" sz="2400" dirty="0" smtClean="0"/>
              <a:t> B =1 </a:t>
            </a:r>
            <a:r>
              <a:rPr lang="ru-RU" sz="2400" dirty="0" smtClean="0"/>
              <a:t>и 0=0		</a:t>
            </a:r>
            <a:r>
              <a:rPr lang="en-US" sz="2400" dirty="0"/>
              <a:t>A </a:t>
            </a:r>
            <a:r>
              <a:rPr lang="ru-RU" sz="2400" dirty="0" smtClean="0"/>
              <a:t>или</a:t>
            </a:r>
            <a:r>
              <a:rPr lang="en-US" sz="2400" dirty="0" smtClean="0"/>
              <a:t> </a:t>
            </a:r>
            <a:r>
              <a:rPr lang="en-US" sz="2400" dirty="0"/>
              <a:t>B =1 </a:t>
            </a:r>
            <a:r>
              <a:rPr lang="ru-RU" sz="2400" dirty="0" smtClean="0"/>
              <a:t>или 0=1	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B=0</a:t>
            </a:r>
            <a:r>
              <a:rPr lang="ru-RU" sz="2400" dirty="0" smtClean="0"/>
              <a:t>		</a:t>
            </a:r>
            <a:r>
              <a:rPr lang="ru-RU" sz="2400" dirty="0"/>
              <a:t> </a:t>
            </a:r>
            <a:r>
              <a:rPr lang="ru-RU" sz="2400" dirty="0" smtClean="0"/>
              <a:t>не</a:t>
            </a:r>
            <a:r>
              <a:rPr lang="en-US" sz="2400" dirty="0" smtClean="0"/>
              <a:t> B=1</a:t>
            </a:r>
            <a:r>
              <a:rPr lang="ru-RU" sz="2400" dirty="0" smtClean="0"/>
              <a:t>		</a:t>
            </a:r>
            <a:r>
              <a:rPr lang="en-US" sz="2400" dirty="0" smtClean="0"/>
              <a:t>B </a:t>
            </a:r>
            <a:r>
              <a:rPr lang="ru-RU" sz="2400" dirty="0" smtClean="0"/>
              <a:t>и</a:t>
            </a:r>
            <a:r>
              <a:rPr lang="en-US" sz="2400" dirty="0" smtClean="0"/>
              <a:t> C =</a:t>
            </a:r>
            <a:r>
              <a:rPr lang="ru-RU" sz="2400" dirty="0" smtClean="0"/>
              <a:t>0 и 1=0		</a:t>
            </a:r>
            <a:r>
              <a:rPr lang="en-US" sz="2400" dirty="0"/>
              <a:t>B </a:t>
            </a:r>
            <a:r>
              <a:rPr lang="ru-RU" sz="2400" dirty="0" smtClean="0"/>
              <a:t>или</a:t>
            </a:r>
            <a:r>
              <a:rPr lang="en-US" sz="2400" dirty="0" smtClean="0"/>
              <a:t> </a:t>
            </a:r>
            <a:r>
              <a:rPr lang="en-US" sz="2400" dirty="0"/>
              <a:t>C =</a:t>
            </a:r>
            <a:r>
              <a:rPr lang="ru-RU" sz="2400" dirty="0"/>
              <a:t>0 </a:t>
            </a:r>
            <a:r>
              <a:rPr lang="ru-RU" sz="2400" dirty="0" smtClean="0"/>
              <a:t>или 1=1</a:t>
            </a:r>
            <a:endParaRPr lang="en-US" sz="2400" dirty="0" smtClean="0"/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C=1</a:t>
            </a:r>
            <a:r>
              <a:rPr lang="ru-RU" sz="2400" dirty="0"/>
              <a:t>		 </a:t>
            </a:r>
            <a:r>
              <a:rPr lang="ru-RU" sz="2400" dirty="0" smtClean="0"/>
              <a:t>не</a:t>
            </a:r>
            <a:r>
              <a:rPr lang="en-US" sz="2400" dirty="0" smtClean="0"/>
              <a:t> C=0		A </a:t>
            </a:r>
            <a:r>
              <a:rPr lang="ru-RU" sz="2400" dirty="0" smtClean="0"/>
              <a:t>и</a:t>
            </a:r>
            <a:r>
              <a:rPr lang="en-US" sz="2400" dirty="0" smtClean="0"/>
              <a:t> C =</a:t>
            </a:r>
            <a:r>
              <a:rPr lang="ru-RU" sz="2400" dirty="0" smtClean="0"/>
              <a:t>1 и 1=1		</a:t>
            </a:r>
            <a:r>
              <a:rPr lang="en-US" sz="2400" dirty="0"/>
              <a:t>A </a:t>
            </a:r>
            <a:r>
              <a:rPr lang="ru-RU" sz="2400" dirty="0" smtClean="0"/>
              <a:t>или</a:t>
            </a:r>
            <a:r>
              <a:rPr lang="en-US" sz="2400" dirty="0" smtClean="0"/>
              <a:t> </a:t>
            </a:r>
            <a:r>
              <a:rPr lang="en-US" sz="2400" dirty="0"/>
              <a:t>C =</a:t>
            </a:r>
            <a:r>
              <a:rPr lang="ru-RU" sz="2400" dirty="0"/>
              <a:t>1 </a:t>
            </a:r>
            <a:r>
              <a:rPr lang="ru-RU" sz="2400" dirty="0" smtClean="0"/>
              <a:t>или 1=1</a:t>
            </a:r>
            <a:endParaRPr lang="en-US" sz="2400" dirty="0" smtClean="0"/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D=0</a:t>
            </a:r>
            <a:r>
              <a:rPr lang="ru-RU" sz="2400" dirty="0" smtClean="0"/>
              <a:t>		</a:t>
            </a:r>
            <a:r>
              <a:rPr lang="ru-RU" sz="2400" dirty="0"/>
              <a:t> </a:t>
            </a:r>
            <a:r>
              <a:rPr lang="ru-RU" sz="2400" dirty="0" smtClean="0"/>
              <a:t>не</a:t>
            </a:r>
            <a:r>
              <a:rPr lang="en-US" sz="2400" dirty="0" smtClean="0"/>
              <a:t> D=1		B </a:t>
            </a:r>
            <a:r>
              <a:rPr lang="ru-RU" sz="2400" dirty="0" smtClean="0"/>
              <a:t>и </a:t>
            </a:r>
            <a:r>
              <a:rPr lang="en-US" sz="2400" dirty="0" smtClean="0"/>
              <a:t>D =</a:t>
            </a:r>
            <a:r>
              <a:rPr lang="ru-RU" sz="2400" dirty="0" smtClean="0"/>
              <a:t>0 и 0=0		</a:t>
            </a:r>
            <a:r>
              <a:rPr lang="en-US" sz="2400" dirty="0"/>
              <a:t>B </a:t>
            </a:r>
            <a:r>
              <a:rPr lang="ru-RU" sz="2400" dirty="0" smtClean="0"/>
              <a:t>или </a:t>
            </a:r>
            <a:r>
              <a:rPr lang="en-US" sz="2400" dirty="0"/>
              <a:t>D =</a:t>
            </a:r>
            <a:r>
              <a:rPr lang="ru-RU" sz="2400" dirty="0"/>
              <a:t>0 </a:t>
            </a:r>
            <a:r>
              <a:rPr lang="ru-RU" sz="2400" dirty="0" smtClean="0"/>
              <a:t>или 0=0</a:t>
            </a:r>
            <a:endParaRPr lang="ru-RU" sz="2400" dirty="0"/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3143249" y="4114800"/>
            <a:ext cx="954925" cy="965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5054600" y="4114800"/>
            <a:ext cx="1504142" cy="965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3155950" y="5227976"/>
            <a:ext cx="942224" cy="965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1225550" y="5227976"/>
            <a:ext cx="942224" cy="965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5086350" y="5227976"/>
            <a:ext cx="1472392" cy="965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8140526" y="4114800"/>
            <a:ext cx="1403523" cy="965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8172276" y="5227976"/>
            <a:ext cx="1403523" cy="965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388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2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2512" y="76685"/>
            <a:ext cx="85781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Запишите логическое выражение, которое соответствует данной схеме.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869" y="1203927"/>
            <a:ext cx="4229690" cy="43630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73372" y="2554459"/>
            <a:ext cx="20115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F=A·B</a:t>
            </a:r>
            <a:r>
              <a:rPr lang="en-US" sz="2800" dirty="0"/>
              <a:t>·</a:t>
            </a:r>
            <a:r>
              <a:rPr lang="en-US" sz="2800" dirty="0" smtClean="0"/>
              <a:t>C</a:t>
            </a:r>
          </a:p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F=A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и 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B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и 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C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5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2512" y="76685"/>
            <a:ext cx="85781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Запишите логическое выражение, которое соответствует данной схеме.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73372" y="2554459"/>
            <a:ext cx="282583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F=A</a:t>
            </a:r>
            <a:r>
              <a:rPr lang="ru-RU" sz="2800" dirty="0" smtClean="0"/>
              <a:t>+</a:t>
            </a:r>
            <a:r>
              <a:rPr lang="en-US" sz="2800" dirty="0" smtClean="0"/>
              <a:t>B</a:t>
            </a:r>
            <a:r>
              <a:rPr lang="ru-RU" sz="2800" dirty="0" smtClean="0"/>
              <a:t>+</a:t>
            </a:r>
            <a:r>
              <a:rPr lang="en-US" sz="2800" dirty="0" smtClean="0"/>
              <a:t>C</a:t>
            </a:r>
          </a:p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F=A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или 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B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или 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C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512" y="1092904"/>
            <a:ext cx="5582429" cy="3877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023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2512" y="76685"/>
            <a:ext cx="85781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Запишите логическое выражение, которое соответствует данной схеме.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73372" y="2554459"/>
            <a:ext cx="268156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F=A·</a:t>
            </a:r>
            <a:r>
              <a:rPr lang="ru-RU" sz="2800" dirty="0" smtClean="0"/>
              <a:t>(</a:t>
            </a:r>
            <a:r>
              <a:rPr lang="en-US" sz="2800" dirty="0" smtClean="0"/>
              <a:t>B</a:t>
            </a:r>
            <a:r>
              <a:rPr lang="ru-RU" sz="2800" dirty="0" smtClean="0"/>
              <a:t>+</a:t>
            </a:r>
            <a:r>
              <a:rPr lang="en-US" sz="2800" dirty="0" smtClean="0"/>
              <a:t>C</a:t>
            </a:r>
            <a:r>
              <a:rPr lang="ru-RU" sz="2800" dirty="0" smtClean="0"/>
              <a:t>)</a:t>
            </a:r>
            <a:endParaRPr lang="en-US" sz="2800" dirty="0" smtClean="0"/>
          </a:p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F=A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и (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B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или 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C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059" y="1135772"/>
            <a:ext cx="4382112" cy="3791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657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9994"/>
            <a:ext cx="9003695" cy="694544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Задача 1: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32512" y="1078173"/>
                <a:ext cx="10198345" cy="1939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dirty="0" smtClean="0"/>
                  <a:t>А: «Первая буква имени – гласная».</a:t>
                </a:r>
              </a:p>
              <a:p>
                <a:pPr algn="just"/>
                <a:r>
                  <a:rPr lang="ru-RU" sz="2400" dirty="0" smtClean="0"/>
                  <a:t>В: «Четвёртая буква имени согласная».</a:t>
                </a:r>
              </a:p>
              <a:p>
                <a:pPr algn="just"/>
                <a:endParaRPr lang="ru-RU" sz="2400" dirty="0"/>
              </a:p>
              <a:p>
                <a:pPr algn="just"/>
                <a:r>
                  <a:rPr lang="ru-RU" sz="2400" dirty="0" smtClean="0"/>
                  <a:t>Найдите значение логического выражения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4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sz="2400" b="1" i="1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</m:acc>
                  </m:oMath>
                </a14:m>
                <a:r>
                  <a:rPr lang="ru-RU" sz="2400" dirty="0" smtClean="0"/>
                  <a:t>+В </a:t>
                </a:r>
                <a:r>
                  <a:rPr lang="ru-RU" sz="2400" dirty="0" smtClean="0">
                    <a:solidFill>
                      <a:schemeClr val="bg1">
                        <a:lumMod val="65000"/>
                      </a:schemeClr>
                    </a:solidFill>
                  </a:rPr>
                  <a:t>(не А или В) </a:t>
                </a:r>
                <a:r>
                  <a:rPr lang="ru-RU" sz="2400" dirty="0" smtClean="0"/>
                  <a:t>		    для имён:</a:t>
                </a:r>
                <a:endParaRPr lang="ru-RU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512" y="1078173"/>
                <a:ext cx="10198345" cy="1939762"/>
              </a:xfrm>
              <a:prstGeom prst="rect">
                <a:avLst/>
              </a:prstGeom>
              <a:blipFill>
                <a:blip r:embed="rId2"/>
                <a:stretch>
                  <a:fillRect l="-956" t="-2516" b="-62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832512" y="3017935"/>
                <a:ext cx="101983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dirty="0" smtClean="0"/>
                  <a:t>1) ЕЛЕНА        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4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sz="2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А</m:t>
                        </m:r>
                      </m:e>
                    </m:acc>
                  </m:oMath>
                </a14:m>
                <a:r>
                  <a:rPr lang="ru-RU" sz="2400" dirty="0" smtClean="0">
                    <a:solidFill>
                      <a:srgbClr val="00B050"/>
                    </a:solidFill>
                  </a:rPr>
                  <a:t> + В 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acc>
                  </m:oMath>
                </a14:m>
                <a:r>
                  <a:rPr lang="ru-RU" sz="2400" dirty="0" smtClean="0">
                    <a:solidFill>
                      <a:srgbClr val="00B050"/>
                    </a:solidFill>
                  </a:rPr>
                  <a:t> + 1 = 0 + 1 = 1</a:t>
                </a:r>
                <a:endParaRPr lang="ru-RU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512" y="3017935"/>
                <a:ext cx="10198345" cy="461665"/>
              </a:xfrm>
              <a:prstGeom prst="rect">
                <a:avLst/>
              </a:prstGeom>
              <a:blipFill>
                <a:blip r:embed="rId3"/>
                <a:stretch>
                  <a:fillRect l="-956" t="-10526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832512" y="4605115"/>
                <a:ext cx="101983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dirty="0" smtClean="0"/>
                  <a:t>2) ВАДИМ       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4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sz="2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А</m:t>
                        </m:r>
                      </m:e>
                    </m:acc>
                  </m:oMath>
                </a14:m>
                <a:r>
                  <a:rPr lang="ru-RU" sz="2400" dirty="0">
                    <a:solidFill>
                      <a:srgbClr val="00B050"/>
                    </a:solidFill>
                  </a:rPr>
                  <a:t> + В = 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ru-RU" sz="2400" dirty="0">
                    <a:solidFill>
                      <a:srgbClr val="00B050"/>
                    </a:solidFill>
                  </a:rPr>
                  <a:t> + </a:t>
                </a:r>
                <a:r>
                  <a:rPr lang="ru-RU" sz="2400" dirty="0" smtClean="0">
                    <a:solidFill>
                      <a:srgbClr val="00B050"/>
                    </a:solidFill>
                  </a:rPr>
                  <a:t>0 </a:t>
                </a:r>
                <a:r>
                  <a:rPr lang="ru-RU" sz="2400" dirty="0">
                    <a:solidFill>
                      <a:srgbClr val="00B050"/>
                    </a:solidFill>
                  </a:rPr>
                  <a:t>= </a:t>
                </a:r>
                <a:r>
                  <a:rPr lang="ru-RU" sz="2400" dirty="0" smtClean="0">
                    <a:solidFill>
                      <a:srgbClr val="00B050"/>
                    </a:solidFill>
                  </a:rPr>
                  <a:t>1 </a:t>
                </a:r>
                <a:r>
                  <a:rPr lang="ru-RU" sz="2400" dirty="0">
                    <a:solidFill>
                      <a:srgbClr val="00B050"/>
                    </a:solidFill>
                  </a:rPr>
                  <a:t>+ </a:t>
                </a:r>
                <a:r>
                  <a:rPr lang="ru-RU" sz="2400" dirty="0" smtClean="0">
                    <a:solidFill>
                      <a:srgbClr val="00B050"/>
                    </a:solidFill>
                  </a:rPr>
                  <a:t>0 </a:t>
                </a:r>
                <a:r>
                  <a:rPr lang="ru-RU" sz="2400" dirty="0">
                    <a:solidFill>
                      <a:srgbClr val="00B050"/>
                    </a:solidFill>
                  </a:rPr>
                  <a:t>= 1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512" y="4605115"/>
                <a:ext cx="10198345" cy="461665"/>
              </a:xfrm>
              <a:prstGeom prst="rect">
                <a:avLst/>
              </a:prstGeom>
              <a:blipFill>
                <a:blip r:embed="rId4"/>
                <a:stretch>
                  <a:fillRect l="-956" t="-10526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Блок-схема: альтернативный процесс 12"/>
          <p:cNvSpPr/>
          <p:nvPr/>
        </p:nvSpPr>
        <p:spPr>
          <a:xfrm>
            <a:off x="4082122" y="2823603"/>
            <a:ext cx="1035977" cy="871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5187950" y="2823603"/>
            <a:ext cx="939800" cy="871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6221960" y="2813168"/>
            <a:ext cx="902446" cy="8712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4082121" y="4383742"/>
            <a:ext cx="1035977" cy="86957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5179179" y="4383742"/>
            <a:ext cx="1367671" cy="86957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640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994"/>
            <a:ext cx="8596668" cy="694544"/>
          </a:xfrm>
        </p:spPr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2512" y="1078173"/>
            <a:ext cx="87345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/>
              <a:t>И</a:t>
            </a:r>
            <a:r>
              <a:rPr lang="ru-RU" sz="2400" dirty="0" smtClean="0"/>
              <a:t>зучить </a:t>
            </a:r>
            <a:r>
              <a:rPr lang="ru-RU" sz="2400" dirty="0"/>
              <a:t>теоретический материал по теме «Высказывание. Логические операции», научиться сопоставлять </a:t>
            </a:r>
            <a:r>
              <a:rPr lang="en-US" sz="2400" dirty="0" smtClean="0"/>
              <a:t>			  </a:t>
            </a:r>
            <a:r>
              <a:rPr lang="ru-RU" sz="2400" dirty="0" smtClean="0"/>
              <a:t>и </a:t>
            </a:r>
            <a:r>
              <a:rPr lang="ru-RU" sz="2400" dirty="0"/>
              <a:t>применять полученные навыки на практике.</a:t>
            </a:r>
            <a:r>
              <a:rPr lang="ru-RU" sz="2400" i="1" dirty="0"/>
              <a:t> </a:t>
            </a:r>
            <a:endParaRPr lang="ru-RU" sz="2400" dirty="0"/>
          </a:p>
          <a:p>
            <a:pPr>
              <a:lnSpc>
                <a:spcPct val="150000"/>
              </a:lnSpc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7974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9994"/>
            <a:ext cx="9003695" cy="694544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Задача 2: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2512" y="1078173"/>
            <a:ext cx="10198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Для какого из приведённых имён получится истинно высказывание:</a:t>
            </a:r>
          </a:p>
          <a:p>
            <a:pPr algn="just"/>
            <a:r>
              <a:rPr lang="ru-RU" sz="2400" dirty="0" smtClean="0"/>
              <a:t>НЕ(Первая буква гласная) И НЕ(третья буква согласная)?</a:t>
            </a:r>
          </a:p>
          <a:p>
            <a:pPr algn="just"/>
            <a:r>
              <a:rPr lang="ru-RU" sz="2400" dirty="0" smtClean="0"/>
              <a:t>1) Елена 		2) Полина		3) Кристина 	4) Анна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2512" y="2652137"/>
            <a:ext cx="2225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B050"/>
                </a:solidFill>
              </a:rPr>
              <a:t>Ответ: Кристина </a:t>
            </a:r>
            <a:endParaRPr lang="ru-RU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116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9994"/>
            <a:ext cx="9003695" cy="694544"/>
          </a:xfrm>
        </p:spPr>
        <p:txBody>
          <a:bodyPr>
            <a:normAutofit/>
          </a:bodyPr>
          <a:lstStyle/>
          <a:p>
            <a:r>
              <a:rPr lang="ru-RU" dirty="0" smtClean="0"/>
              <a:t>Пройти тест на компьютере: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2512" y="1078173"/>
            <a:ext cx="1019834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3200" dirty="0" smtClean="0"/>
              <a:t>Рабочий стол-папка </a:t>
            </a:r>
            <a:r>
              <a:rPr lang="en-US" sz="3200" dirty="0" smtClean="0"/>
              <a:t>NC2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3200" dirty="0" smtClean="0"/>
              <a:t>Папка 8 класс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3200" dirty="0" smtClean="0"/>
              <a:t>Запустить файл: </a:t>
            </a:r>
            <a:endParaRPr lang="ru-RU" sz="32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3200" dirty="0" smtClean="0"/>
              <a:t>Логика</a:t>
            </a:r>
            <a:r>
              <a:rPr lang="ru-RU" sz="3200" dirty="0"/>
              <a:t>. Простые и составные </a:t>
            </a:r>
            <a:r>
              <a:rPr lang="ru-RU" sz="3200" dirty="0" smtClean="0"/>
              <a:t>высказывания.</a:t>
            </a:r>
            <a:r>
              <a:rPr lang="en-US" sz="3200" dirty="0" smtClean="0"/>
              <a:t>exe</a:t>
            </a:r>
            <a:endParaRPr lang="ru-RU" sz="3200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2590" y="3411307"/>
            <a:ext cx="157318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87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9994"/>
            <a:ext cx="9003695" cy="694544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Задача 3: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2512" y="1078173"/>
            <a:ext cx="10198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Для какого из приведённых имён получится ложное высказывание:</a:t>
            </a:r>
          </a:p>
          <a:p>
            <a:pPr algn="just"/>
            <a:r>
              <a:rPr lang="ru-RU" sz="2400" dirty="0" smtClean="0">
                <a:solidFill>
                  <a:schemeClr val="accent2"/>
                </a:solidFill>
              </a:rPr>
              <a:t>(Третья буква гласная) ИЛИ НЕ (Последняя буква гласная) </a:t>
            </a:r>
            <a:r>
              <a:rPr lang="ru-RU" sz="2400" dirty="0" smtClean="0"/>
              <a:t>?</a:t>
            </a:r>
          </a:p>
          <a:p>
            <a:pPr algn="just"/>
            <a:r>
              <a:rPr lang="ru-RU" sz="2400" dirty="0" smtClean="0"/>
              <a:t>1) Елена 		2) Татьяна		3) Максим 	4) Станислав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2512" y="2652137"/>
            <a:ext cx="21371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B050"/>
                </a:solidFill>
              </a:rPr>
              <a:t>Ответ: Татьяна  </a:t>
            </a:r>
            <a:endParaRPr lang="ru-RU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36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9994"/>
            <a:ext cx="9003695" cy="694544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Задача 4: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2512" y="1078173"/>
            <a:ext cx="10198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Для какого из приведённых чисел получится истинно высказывание:</a:t>
            </a:r>
          </a:p>
          <a:p>
            <a:pPr algn="just"/>
            <a:r>
              <a:rPr lang="ru-RU" sz="2400" dirty="0" smtClean="0"/>
              <a:t>(Число</a:t>
            </a:r>
            <a:r>
              <a:rPr lang="en-US" sz="2400" dirty="0"/>
              <a:t> </a:t>
            </a:r>
            <a:r>
              <a:rPr lang="en-US" sz="2400" dirty="0" smtClean="0"/>
              <a:t>&gt; 100) </a:t>
            </a:r>
            <a:r>
              <a:rPr lang="ru-RU" sz="2400" dirty="0" smtClean="0"/>
              <a:t>И НЕ (Число нечётное) ?</a:t>
            </a:r>
          </a:p>
          <a:p>
            <a:pPr algn="just"/>
            <a:r>
              <a:rPr lang="ru-RU" sz="2400" dirty="0" smtClean="0"/>
              <a:t>1) 35 		2) 498		3) 24 	4) 531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2512" y="2652137"/>
            <a:ext cx="1518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B050"/>
                </a:solidFill>
              </a:rPr>
              <a:t>Ответ: 498 </a:t>
            </a:r>
            <a:endParaRPr lang="ru-RU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948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9994"/>
            <a:ext cx="9003695" cy="694544"/>
          </a:xfrm>
        </p:spPr>
        <p:txBody>
          <a:bodyPr>
            <a:normAutofit/>
          </a:bodyPr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2512" y="1078173"/>
            <a:ext cx="1019834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Для какого из приведённых имён получится истинное высказывание:</a:t>
            </a:r>
          </a:p>
          <a:p>
            <a:pPr algn="just"/>
            <a:r>
              <a:rPr lang="ru-RU" sz="2400" dirty="0" smtClean="0"/>
              <a:t>(НЕ ((Первая буква согласная) ИЛИ (Последняя буква гласная)) ?</a:t>
            </a:r>
          </a:p>
          <a:p>
            <a:pPr marL="457200" indent="-457200" algn="just">
              <a:buAutoNum type="arabicParenR"/>
            </a:pPr>
            <a:r>
              <a:rPr lang="ru-RU" sz="2400" dirty="0" smtClean="0"/>
              <a:t>Семён 		2) Алёна		3) Иван 	4) Никита</a:t>
            </a:r>
          </a:p>
          <a:p>
            <a:pPr marL="457200" indent="-457200" algn="just">
              <a:buAutoNum type="arabicParenR"/>
            </a:pPr>
            <a:endParaRPr lang="ru-RU" sz="2400" dirty="0"/>
          </a:p>
          <a:p>
            <a:pPr algn="just"/>
            <a:r>
              <a:rPr lang="ru-RU" sz="2400" dirty="0"/>
              <a:t>Для какого из приведённых чисел получится </a:t>
            </a:r>
            <a:r>
              <a:rPr lang="ru-RU" sz="2400" dirty="0" smtClean="0"/>
              <a:t>истинное </a:t>
            </a:r>
            <a:r>
              <a:rPr lang="ru-RU" sz="2400" dirty="0"/>
              <a:t>высказывание:</a:t>
            </a:r>
          </a:p>
          <a:p>
            <a:pPr algn="just"/>
            <a:r>
              <a:rPr lang="ru-RU" sz="2400" dirty="0" smtClean="0"/>
              <a:t>(число </a:t>
            </a:r>
            <a:r>
              <a:rPr lang="en-US" sz="2400" dirty="0" smtClean="0"/>
              <a:t>&lt; 75</a:t>
            </a:r>
            <a:r>
              <a:rPr lang="ru-RU" sz="2400" dirty="0" smtClean="0"/>
              <a:t>)</a:t>
            </a:r>
            <a:r>
              <a:rPr lang="en-US" sz="2400" dirty="0" smtClean="0"/>
              <a:t> </a:t>
            </a:r>
            <a:r>
              <a:rPr lang="ru-RU" sz="2400" dirty="0" smtClean="0"/>
              <a:t>И НЕ (число чётное) </a:t>
            </a:r>
            <a:r>
              <a:rPr lang="ru-RU" sz="2400" dirty="0"/>
              <a:t>?</a:t>
            </a:r>
          </a:p>
          <a:p>
            <a:pPr algn="just"/>
            <a:r>
              <a:rPr lang="ru-RU" sz="2400" dirty="0" smtClean="0"/>
              <a:t>1) 46 		2) 53		3) 80 	4)99</a:t>
            </a:r>
          </a:p>
          <a:p>
            <a:pPr marL="457200" indent="-457200" algn="just">
              <a:buAutoNum type="arabicParenR"/>
            </a:pPr>
            <a:endParaRPr lang="ru-RU" sz="2400" dirty="0" smtClean="0"/>
          </a:p>
          <a:p>
            <a:pPr algn="just"/>
            <a:r>
              <a:rPr lang="ru-RU" sz="2400" dirty="0"/>
              <a:t>Для какого из приведённых чисел получится </a:t>
            </a:r>
            <a:r>
              <a:rPr lang="ru-RU" sz="2400" dirty="0" smtClean="0"/>
              <a:t>ложное </a:t>
            </a:r>
            <a:r>
              <a:rPr lang="ru-RU" sz="2400" dirty="0"/>
              <a:t>высказывание:</a:t>
            </a:r>
          </a:p>
          <a:p>
            <a:pPr algn="just"/>
            <a:r>
              <a:rPr lang="ru-RU" sz="2400" dirty="0" smtClean="0"/>
              <a:t>(число </a:t>
            </a:r>
            <a:r>
              <a:rPr lang="en-US" sz="2400" dirty="0" smtClean="0"/>
              <a:t>&lt; 40</a:t>
            </a:r>
            <a:r>
              <a:rPr lang="ru-RU" sz="2400" dirty="0" smtClean="0"/>
              <a:t>) ИЛИ НЕ (число чётное) ?</a:t>
            </a:r>
            <a:endParaRPr lang="ru-RU" sz="2400" dirty="0"/>
          </a:p>
          <a:p>
            <a:pPr algn="just"/>
            <a:r>
              <a:rPr lang="ru-RU" sz="2400" dirty="0"/>
              <a:t>1) </a:t>
            </a:r>
            <a:r>
              <a:rPr lang="ru-RU" sz="2400" dirty="0" smtClean="0"/>
              <a:t>123 </a:t>
            </a:r>
            <a:r>
              <a:rPr lang="ru-RU" sz="2400" dirty="0"/>
              <a:t>		2) </a:t>
            </a:r>
            <a:r>
              <a:rPr lang="ru-RU" sz="2400" dirty="0" smtClean="0"/>
              <a:t>8</a:t>
            </a:r>
            <a:r>
              <a:rPr lang="ru-RU" sz="2400" dirty="0"/>
              <a:t>		3) </a:t>
            </a:r>
            <a:r>
              <a:rPr lang="ru-RU" sz="2400" dirty="0" smtClean="0"/>
              <a:t>9 </a:t>
            </a:r>
            <a:r>
              <a:rPr lang="ru-RU" sz="2400" dirty="0"/>
              <a:t>	4) </a:t>
            </a:r>
            <a:r>
              <a:rPr lang="ru-RU" sz="2400" dirty="0" smtClean="0"/>
              <a:t>56</a:t>
            </a:r>
            <a:endParaRPr lang="ru-RU" sz="2400" dirty="0"/>
          </a:p>
          <a:p>
            <a:pPr marL="457200" indent="-457200" algn="just">
              <a:buAutoNum type="arabicParenR"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398962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9994"/>
            <a:ext cx="9003695" cy="694544"/>
          </a:xfrm>
        </p:spPr>
        <p:txBody>
          <a:bodyPr>
            <a:normAutofit/>
          </a:bodyPr>
          <a:lstStyle/>
          <a:p>
            <a:r>
              <a:rPr lang="ru-RU" dirty="0" smtClean="0"/>
              <a:t>Вопросы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2512" y="1078173"/>
            <a:ext cx="101983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Объясните значения слов «логика», «формальная логика»,      алгебра логики».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В чем отличие арифметического и логического сложения ?</a:t>
            </a:r>
          </a:p>
        </p:txBody>
      </p:sp>
    </p:spTree>
    <p:extLst>
      <p:ext uri="{BB962C8B-B14F-4D97-AF65-F5344CB8AC3E}">
        <p14:creationId xmlns:p14="http://schemas.microsoft.com/office/powerpoint/2010/main" val="128840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7666" y="1714499"/>
            <a:ext cx="8596668" cy="1984043"/>
          </a:xfrm>
        </p:spPr>
        <p:txBody>
          <a:bodyPr>
            <a:noAutofit/>
          </a:bodyPr>
          <a:lstStyle/>
          <a:p>
            <a:pPr algn="ctr"/>
            <a:r>
              <a:rPr lang="ru-RU" sz="6000" dirty="0"/>
              <a:t>Спасибо за внимание!</a:t>
            </a:r>
            <a:br>
              <a:rPr lang="ru-RU" sz="6000" dirty="0"/>
            </a:br>
            <a:r>
              <a:rPr lang="ru-RU" sz="6000" dirty="0"/>
              <a:t>До новых встреч!</a:t>
            </a:r>
          </a:p>
        </p:txBody>
      </p:sp>
    </p:spTree>
    <p:extLst>
      <p:ext uri="{BB962C8B-B14F-4D97-AF65-F5344CB8AC3E}">
        <p14:creationId xmlns:p14="http://schemas.microsoft.com/office/powerpoint/2010/main" val="219902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9994"/>
            <a:ext cx="9003695" cy="694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Чему равно двойное отрицание А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(не(не А))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2512" y="1078173"/>
            <a:ext cx="4711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Построим таблицу истинности: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023429" y="1909170"/>
                <a:ext cx="1030514" cy="547526"/>
              </a:xfrm>
              <a:prstGeom prst="flowChartAlternateProcess">
                <a:avLst/>
              </a:prstGeom>
              <a:solidFill>
                <a:srgbClr val="CCCCFF"/>
              </a:solidFill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acc>
                      <m:accPr>
                        <m:chr m:val="̿"/>
                        <m:ctrlPr>
                          <a:rPr lang="ru-RU" sz="24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sz="2400" b="1" i="1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</m:acc>
                  </m:oMath>
                </a14:m>
                <a:r>
                  <a:rPr lang="ru-RU" sz="2400" dirty="0" smtClean="0"/>
                  <a:t>=А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3429" y="1909170"/>
                <a:ext cx="1030514" cy="547526"/>
              </a:xfrm>
              <a:prstGeom prst="flowChartAlternateProcess">
                <a:avLst/>
              </a:prstGeom>
              <a:blipFill>
                <a:blip r:embed="rId2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832512" y="1629004"/>
              <a:ext cx="4775199" cy="140449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91733">
                      <a:extLst>
                        <a:ext uri="{9D8B030D-6E8A-4147-A177-3AD203B41FA5}">
                          <a16:colId xmlns:a16="http://schemas.microsoft.com/office/drawing/2014/main" val="3459858471"/>
                        </a:ext>
                      </a:extLst>
                    </a:gridCol>
                    <a:gridCol w="1591733">
                      <a:extLst>
                        <a:ext uri="{9D8B030D-6E8A-4147-A177-3AD203B41FA5}">
                          <a16:colId xmlns:a16="http://schemas.microsoft.com/office/drawing/2014/main" val="3606149097"/>
                        </a:ext>
                      </a:extLst>
                    </a:gridCol>
                    <a:gridCol w="1591733">
                      <a:extLst>
                        <a:ext uri="{9D8B030D-6E8A-4147-A177-3AD203B41FA5}">
                          <a16:colId xmlns:a16="http://schemas.microsoft.com/office/drawing/2014/main" val="127369749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А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ru-RU" sz="2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ru-RU" sz="2400" b="1" i="1" smtClean="0">
                                        <a:latin typeface="Cambria Math" panose="02040503050406030204" pitchFamily="18" charset="0"/>
                                      </a:rPr>
                                      <m:t>А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̿"/>
                                    <m:ctrlPr>
                                      <a:rPr lang="ru-RU" sz="2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ru-RU" sz="2400" b="1" i="1" smtClean="0">
                                        <a:latin typeface="Cambria Math" panose="02040503050406030204" pitchFamily="18" charset="0"/>
                                      </a:rPr>
                                      <m:t>А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ru-RU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95079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0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1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0</a:t>
                          </a:r>
                          <a:endParaRPr lang="ru-RU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98881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1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0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1</a:t>
                          </a:r>
                          <a:endParaRPr lang="ru-RU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622581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92766436"/>
                  </p:ext>
                </p:extLst>
              </p:nvPr>
            </p:nvGraphicFramePr>
            <p:xfrm>
              <a:off x="832512" y="1629004"/>
              <a:ext cx="4775199" cy="140449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91733">
                      <a:extLst>
                        <a:ext uri="{9D8B030D-6E8A-4147-A177-3AD203B41FA5}">
                          <a16:colId xmlns:a16="http://schemas.microsoft.com/office/drawing/2014/main" val="3459858471"/>
                        </a:ext>
                      </a:extLst>
                    </a:gridCol>
                    <a:gridCol w="1591733">
                      <a:extLst>
                        <a:ext uri="{9D8B030D-6E8A-4147-A177-3AD203B41FA5}">
                          <a16:colId xmlns:a16="http://schemas.microsoft.com/office/drawing/2014/main" val="3606149097"/>
                        </a:ext>
                      </a:extLst>
                    </a:gridCol>
                    <a:gridCol w="1591733">
                      <a:extLst>
                        <a:ext uri="{9D8B030D-6E8A-4147-A177-3AD203B41FA5}">
                          <a16:colId xmlns:a16="http://schemas.microsoft.com/office/drawing/2014/main" val="1273697492"/>
                        </a:ext>
                      </a:extLst>
                    </a:gridCol>
                  </a:tblGrid>
                  <a:tr h="4900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А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9877" r="-101527" b="-2135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l="-200766" t="-9877" r="-1916" b="-21358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39507965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0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1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0</a:t>
                          </a:r>
                          <a:endParaRPr lang="ru-RU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988812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1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0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1</a:t>
                          </a:r>
                          <a:endParaRPr lang="ru-RU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622581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Блок-схема: альтернативный процесс 2"/>
          <p:cNvSpPr/>
          <p:nvPr/>
        </p:nvSpPr>
        <p:spPr>
          <a:xfrm>
            <a:off x="2527069" y="2166937"/>
            <a:ext cx="1346662" cy="81915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023429" y="1078173"/>
            <a:ext cx="44268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Получили:</a:t>
            </a:r>
          </a:p>
          <a:p>
            <a:pPr algn="just"/>
            <a:r>
              <a:rPr lang="ru-RU" sz="2400" dirty="0"/>
              <a:t>Закон двойного отрицания: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4067390" y="2166936"/>
            <a:ext cx="1346662" cy="81915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475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7" grpId="0" animBg="1"/>
      <p:bldP spid="3" grpId="0" animBg="1"/>
      <p:bldP spid="9" grpId="0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677333" y="9994"/>
                <a:ext cx="9003695" cy="694544"/>
              </a:xfrm>
            </p:spPr>
            <p:txBody>
              <a:bodyPr>
                <a:normAutofit/>
              </a:bodyPr>
              <a:lstStyle/>
              <a:p>
                <a:r>
                  <a:rPr lang="ru-RU" dirty="0" smtClean="0"/>
                  <a:t>Чему равно А</a:t>
                </a:r>
                <a:r>
                  <a:rPr lang="en-US" dirty="0"/>
                  <a:t> ·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b="1" i="1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</m:acc>
                  </m:oMath>
                </a14:m>
                <a:r>
                  <a:rPr lang="ru-RU" dirty="0" smtClean="0">
                    <a:solidFill>
                      <a:schemeClr val="bg2">
                        <a:lumMod val="50000"/>
                      </a:schemeClr>
                    </a:solidFill>
                  </a:rPr>
                  <a:t> (А и не А)</a:t>
                </a:r>
                <a:r>
                  <a:rPr lang="ru-RU" dirty="0" smtClean="0"/>
                  <a:t>?</a:t>
                </a:r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77333" y="9994"/>
                <a:ext cx="9003695" cy="694544"/>
              </a:xfrm>
              <a:blipFill>
                <a:blip r:embed="rId2"/>
                <a:stretch>
                  <a:fillRect l="-2031" t="-13158" b="-26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832512" y="1078173"/>
            <a:ext cx="4711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Построим таблицу истинности: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023428" y="1909170"/>
                <a:ext cx="1291771" cy="511629"/>
              </a:xfrm>
              <a:prstGeom prst="flowChartAlternateProcess">
                <a:avLst/>
              </a:prstGeom>
              <a:solidFill>
                <a:srgbClr val="CCCCFF"/>
              </a:solidFill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dirty="0" smtClean="0"/>
                  <a:t>А</a:t>
                </a:r>
                <a:r>
                  <a:rPr lang="en-US" sz="2400" dirty="0" smtClean="0"/>
                  <a:t>·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4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sz="2400" b="1" i="1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</m:acc>
                  </m:oMath>
                </a14:m>
                <a:r>
                  <a:rPr lang="ru-RU" sz="2400" dirty="0" smtClean="0"/>
                  <a:t>=0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3428" y="1909170"/>
                <a:ext cx="1291771" cy="511629"/>
              </a:xfrm>
              <a:prstGeom prst="flowChartAlternateProcess">
                <a:avLst/>
              </a:prstGeom>
              <a:blipFill>
                <a:blip r:embed="rId3"/>
                <a:stretch>
                  <a:fillRect l="-5189" t="-4762" b="-214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832512" y="1654628"/>
              <a:ext cx="4775199" cy="137886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91733">
                      <a:extLst>
                        <a:ext uri="{9D8B030D-6E8A-4147-A177-3AD203B41FA5}">
                          <a16:colId xmlns:a16="http://schemas.microsoft.com/office/drawing/2014/main" val="3459858471"/>
                        </a:ext>
                      </a:extLst>
                    </a:gridCol>
                    <a:gridCol w="1591733">
                      <a:extLst>
                        <a:ext uri="{9D8B030D-6E8A-4147-A177-3AD203B41FA5}">
                          <a16:colId xmlns:a16="http://schemas.microsoft.com/office/drawing/2014/main" val="3606149097"/>
                        </a:ext>
                      </a:extLst>
                    </a:gridCol>
                    <a:gridCol w="1591733">
                      <a:extLst>
                        <a:ext uri="{9D8B030D-6E8A-4147-A177-3AD203B41FA5}">
                          <a16:colId xmlns:a16="http://schemas.microsoft.com/office/drawing/2014/main" val="1273697492"/>
                        </a:ext>
                      </a:extLst>
                    </a:gridCol>
                  </a:tblGrid>
                  <a:tr h="4644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А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ru-RU" sz="2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ru-RU" sz="2400" b="1" i="1" smtClean="0">
                                        <a:latin typeface="Cambria Math" panose="02040503050406030204" pitchFamily="18" charset="0"/>
                                      </a:rPr>
                                      <m:t>А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dirty="0" smtClean="0"/>
                            <a:t>А</a:t>
                          </a:r>
                          <a:r>
                            <a:rPr lang="en-US" sz="2400" dirty="0" smtClean="0"/>
                            <a:t>·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ru-RU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ru-RU" sz="2400" b="1" i="1">
                                      <a:latin typeface="Cambria Math" panose="02040503050406030204" pitchFamily="18" charset="0"/>
                                    </a:rPr>
                                    <m:t>А</m:t>
                                  </m:r>
                                </m:e>
                              </m:acc>
                            </m:oMath>
                          </a14:m>
                          <a:endParaRPr lang="ru-RU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95079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0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1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0</a:t>
                          </a:r>
                          <a:endParaRPr lang="ru-RU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98881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1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0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0</a:t>
                          </a:r>
                          <a:endParaRPr lang="ru-RU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622581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99803867"/>
                  </p:ext>
                </p:extLst>
              </p:nvPr>
            </p:nvGraphicFramePr>
            <p:xfrm>
              <a:off x="832512" y="1654628"/>
              <a:ext cx="4775199" cy="137886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91733">
                      <a:extLst>
                        <a:ext uri="{9D8B030D-6E8A-4147-A177-3AD203B41FA5}">
                          <a16:colId xmlns:a16="http://schemas.microsoft.com/office/drawing/2014/main" val="3459858471"/>
                        </a:ext>
                      </a:extLst>
                    </a:gridCol>
                    <a:gridCol w="1591733">
                      <a:extLst>
                        <a:ext uri="{9D8B030D-6E8A-4147-A177-3AD203B41FA5}">
                          <a16:colId xmlns:a16="http://schemas.microsoft.com/office/drawing/2014/main" val="3606149097"/>
                        </a:ext>
                      </a:extLst>
                    </a:gridCol>
                    <a:gridCol w="1591733">
                      <a:extLst>
                        <a:ext uri="{9D8B030D-6E8A-4147-A177-3AD203B41FA5}">
                          <a16:colId xmlns:a16="http://schemas.microsoft.com/office/drawing/2014/main" val="1273697492"/>
                        </a:ext>
                      </a:extLst>
                    </a:gridCol>
                  </a:tblGrid>
                  <a:tr h="4644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А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4"/>
                          <a:stretch>
                            <a:fillRect l="-100000" t="-10526" r="-101527" b="-2289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4"/>
                          <a:stretch>
                            <a:fillRect l="-200766" t="-10526" r="-1916" b="-2289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39507965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0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1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0</a:t>
                          </a:r>
                          <a:endParaRPr lang="ru-RU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988812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1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0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0</a:t>
                          </a:r>
                          <a:endParaRPr lang="ru-RU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622581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Прямоугольник 8"/>
          <p:cNvSpPr/>
          <p:nvPr/>
        </p:nvSpPr>
        <p:spPr>
          <a:xfrm>
            <a:off x="6023429" y="1078173"/>
            <a:ext cx="44268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Получили:</a:t>
            </a:r>
          </a:p>
          <a:p>
            <a:pPr algn="just"/>
            <a:r>
              <a:rPr lang="ru-RU" sz="2400" dirty="0"/>
              <a:t>Закон </a:t>
            </a:r>
            <a:r>
              <a:rPr lang="ru-RU" sz="2400" dirty="0" smtClean="0"/>
              <a:t>исключения третьего: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Заголовок 1"/>
              <p:cNvSpPr txBox="1">
                <a:spLocks/>
              </p:cNvSpPr>
              <p:nvPr/>
            </p:nvSpPr>
            <p:spPr>
              <a:xfrm>
                <a:off x="699107" y="3036225"/>
                <a:ext cx="9003695" cy="694544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97500"/>
              </a:bodyPr>
              <a:lstStyle>
                <a:lvl1pPr algn="l" defTabSz="4572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accent1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ru-RU" dirty="0" smtClean="0"/>
                  <a:t>Чему равно </a:t>
                </a:r>
                <a:r>
                  <a:rPr lang="ru-RU" dirty="0"/>
                  <a:t>А+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b="1" i="1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</m:acc>
                    <m:r>
                      <a:rPr lang="ru-RU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dirty="0" smtClean="0">
                    <a:solidFill>
                      <a:schemeClr val="bg2">
                        <a:lumMod val="50000"/>
                      </a:schemeClr>
                    </a:solidFill>
                  </a:rPr>
                  <a:t>(</a:t>
                </a:r>
                <a:r>
                  <a:rPr lang="ru-RU" dirty="0">
                    <a:solidFill>
                      <a:schemeClr val="bg2">
                        <a:lumMod val="50000"/>
                      </a:schemeClr>
                    </a:solidFill>
                  </a:rPr>
                  <a:t>А </a:t>
                </a:r>
                <a:r>
                  <a:rPr lang="ru-RU" dirty="0" smtClean="0">
                    <a:solidFill>
                      <a:schemeClr val="bg2">
                        <a:lumMod val="50000"/>
                      </a:schemeClr>
                    </a:solidFill>
                  </a:rPr>
                  <a:t>или </a:t>
                </a:r>
                <a:r>
                  <a:rPr lang="ru-RU" dirty="0">
                    <a:solidFill>
                      <a:schemeClr val="bg2">
                        <a:lumMod val="50000"/>
                      </a:schemeClr>
                    </a:solidFill>
                  </a:rPr>
                  <a:t>не А</a:t>
                </a:r>
                <a:r>
                  <a:rPr lang="ru-RU" dirty="0" smtClean="0">
                    <a:solidFill>
                      <a:schemeClr val="bg2">
                        <a:lumMod val="50000"/>
                      </a:schemeClr>
                    </a:solidFill>
                  </a:rPr>
                  <a:t>)</a:t>
                </a:r>
                <a:r>
                  <a:rPr lang="ru-RU" dirty="0" smtClean="0"/>
                  <a:t>?</a:t>
                </a:r>
                <a:endParaRPr lang="ru-RU" dirty="0"/>
              </a:p>
            </p:txBody>
          </p:sp>
        </mc:Choice>
        <mc:Fallback xmlns="">
          <p:sp>
            <p:nvSpPr>
              <p:cNvPr id="10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107" y="3036225"/>
                <a:ext cx="9003695" cy="694544"/>
              </a:xfrm>
              <a:prstGeom prst="rect">
                <a:avLst/>
              </a:prstGeom>
              <a:blipFill>
                <a:blip r:embed="rId5"/>
                <a:stretch>
                  <a:fillRect l="-2031" t="-13158" b="-228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854286" y="4104404"/>
            <a:ext cx="4711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Построим таблицу истинности: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045202" y="4935401"/>
                <a:ext cx="1160763" cy="511629"/>
              </a:xfrm>
              <a:prstGeom prst="flowChartAlternateProcess">
                <a:avLst/>
              </a:prstGeom>
              <a:solidFill>
                <a:srgbClr val="CCCCFF"/>
              </a:solidFill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400" dirty="0"/>
                  <a:t>А+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4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sz="2400" b="1" i="1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</m:acc>
                  </m:oMath>
                </a14:m>
                <a:r>
                  <a:rPr lang="ru-RU" sz="2400" dirty="0" smtClean="0"/>
                  <a:t>=1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5202" y="4935401"/>
                <a:ext cx="1160763" cy="511629"/>
              </a:xfrm>
              <a:prstGeom prst="flowChartAlternateProcess">
                <a:avLst/>
              </a:prstGeom>
              <a:blipFill>
                <a:blip r:embed="rId6"/>
                <a:stretch>
                  <a:fillRect l="-6316" t="-4762" r="-4211" b="-214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Таблица 1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854286" y="4655235"/>
              <a:ext cx="4775199" cy="137236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91733">
                      <a:extLst>
                        <a:ext uri="{9D8B030D-6E8A-4147-A177-3AD203B41FA5}">
                          <a16:colId xmlns:a16="http://schemas.microsoft.com/office/drawing/2014/main" val="3459858471"/>
                        </a:ext>
                      </a:extLst>
                    </a:gridCol>
                    <a:gridCol w="1591733">
                      <a:extLst>
                        <a:ext uri="{9D8B030D-6E8A-4147-A177-3AD203B41FA5}">
                          <a16:colId xmlns:a16="http://schemas.microsoft.com/office/drawing/2014/main" val="3606149097"/>
                        </a:ext>
                      </a:extLst>
                    </a:gridCol>
                    <a:gridCol w="1591733">
                      <a:extLst>
                        <a:ext uri="{9D8B030D-6E8A-4147-A177-3AD203B41FA5}">
                          <a16:colId xmlns:a16="http://schemas.microsoft.com/office/drawing/2014/main" val="127369749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А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ru-RU" sz="2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ru-RU" sz="2400" b="1" i="1" smtClean="0">
                                        <a:latin typeface="Cambria Math" panose="02040503050406030204" pitchFamily="18" charset="0"/>
                                      </a:rPr>
                                      <m:t>А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dirty="0" smtClean="0"/>
                            <a:t>А+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ru-RU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ru-RU" sz="2400" b="1" i="1">
                                      <a:latin typeface="Cambria Math" panose="02040503050406030204" pitchFamily="18" charset="0"/>
                                    </a:rPr>
                                    <m:t>А</m:t>
                                  </m:r>
                                </m:e>
                              </m:acc>
                            </m:oMath>
                          </a14:m>
                          <a:endParaRPr lang="ru-RU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95079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0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1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1</a:t>
                          </a:r>
                          <a:endParaRPr lang="ru-RU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98881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1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0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1</a:t>
                          </a:r>
                          <a:endParaRPr lang="ru-RU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622581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Таблица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50401334"/>
                  </p:ext>
                </p:extLst>
              </p:nvPr>
            </p:nvGraphicFramePr>
            <p:xfrm>
              <a:off x="854286" y="4655235"/>
              <a:ext cx="4775199" cy="137236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91733">
                      <a:extLst>
                        <a:ext uri="{9D8B030D-6E8A-4147-A177-3AD203B41FA5}">
                          <a16:colId xmlns:a16="http://schemas.microsoft.com/office/drawing/2014/main" val="3459858471"/>
                        </a:ext>
                      </a:extLst>
                    </a:gridCol>
                    <a:gridCol w="1591733">
                      <a:extLst>
                        <a:ext uri="{9D8B030D-6E8A-4147-A177-3AD203B41FA5}">
                          <a16:colId xmlns:a16="http://schemas.microsoft.com/office/drawing/2014/main" val="3606149097"/>
                        </a:ext>
                      </a:extLst>
                    </a:gridCol>
                    <a:gridCol w="1591733">
                      <a:extLst>
                        <a:ext uri="{9D8B030D-6E8A-4147-A177-3AD203B41FA5}">
                          <a16:colId xmlns:a16="http://schemas.microsoft.com/office/drawing/2014/main" val="1273697492"/>
                        </a:ext>
                      </a:extLst>
                    </a:gridCol>
                  </a:tblGrid>
                  <a:tr h="4579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А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7"/>
                          <a:stretch>
                            <a:fillRect l="-100000" t="-9333" r="-101145" b="-2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7"/>
                          <a:stretch>
                            <a:fillRect l="-200766" t="-9333" r="-1533" b="-23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39507965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0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1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1</a:t>
                          </a:r>
                          <a:endParaRPr lang="ru-RU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988812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1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0</a:t>
                          </a:r>
                          <a:endParaRPr lang="ru-RU" sz="2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1" dirty="0" smtClean="0"/>
                            <a:t>1</a:t>
                          </a:r>
                          <a:endParaRPr lang="ru-RU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622581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6" name="Прямоугольник 15"/>
          <p:cNvSpPr/>
          <p:nvPr/>
        </p:nvSpPr>
        <p:spPr>
          <a:xfrm>
            <a:off x="6045203" y="4104404"/>
            <a:ext cx="44268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Получили:</a:t>
            </a:r>
          </a:p>
          <a:p>
            <a:pPr algn="just"/>
            <a:endParaRPr lang="ru-RU" sz="24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2527069" y="2166937"/>
            <a:ext cx="1346662" cy="81915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4176662" y="2155264"/>
            <a:ext cx="1346662" cy="81915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527069" y="5186384"/>
            <a:ext cx="1346662" cy="81915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4176662" y="5191214"/>
            <a:ext cx="1346662" cy="81915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062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2" grpId="0" animBg="1"/>
      <p:bldP spid="16" grpId="0"/>
      <p:bldP spid="17" grpId="0" animBg="1"/>
      <p:bldP spid="18" grpId="0" animBg="1"/>
      <p:bldP spid="19" grpId="0" animBg="1"/>
      <p:bldP spid="2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9994"/>
            <a:ext cx="9003695" cy="694544"/>
          </a:xfrm>
        </p:spPr>
        <p:txBody>
          <a:bodyPr>
            <a:normAutofit/>
          </a:bodyPr>
          <a:lstStyle/>
          <a:p>
            <a:r>
              <a:rPr lang="ru-RU" dirty="0" smtClean="0"/>
              <a:t>Операции с константами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2512" y="1078173"/>
            <a:ext cx="4711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Построим таблицу истинности: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2512" y="1630524"/>
            <a:ext cx="4073317" cy="919401"/>
          </a:xfrm>
          <a:prstGeom prst="flowChartAlternateProcess">
            <a:avLst/>
          </a:prstGeom>
          <a:solidFill>
            <a:srgbClr val="CCCCFF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A+0= A			</a:t>
            </a:r>
            <a:r>
              <a:rPr lang="ru-RU" sz="2400" dirty="0" smtClean="0"/>
              <a:t>А</a:t>
            </a:r>
            <a:r>
              <a:rPr lang="en-US" sz="2400" dirty="0" smtClean="0"/>
              <a:t>·0= 0</a:t>
            </a:r>
          </a:p>
          <a:p>
            <a:pPr algn="just"/>
            <a:r>
              <a:rPr lang="en-US" sz="2400" dirty="0" smtClean="0"/>
              <a:t>A+1= 1</a:t>
            </a:r>
            <a:r>
              <a:rPr lang="en-US" sz="2400" dirty="0"/>
              <a:t>			</a:t>
            </a:r>
            <a:r>
              <a:rPr lang="en-US" sz="2400" dirty="0" smtClean="0"/>
              <a:t>	</a:t>
            </a:r>
            <a:r>
              <a:rPr lang="ru-RU" sz="2400" dirty="0" smtClean="0"/>
              <a:t>А</a:t>
            </a:r>
            <a:r>
              <a:rPr lang="en-US" sz="2400" dirty="0" smtClean="0"/>
              <a:t>·1= </a:t>
            </a:r>
            <a:r>
              <a:rPr lang="en-US" sz="2400" dirty="0"/>
              <a:t>A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32511" y="3120234"/>
            <a:ext cx="4711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Построим таблицу истинности: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/>
          </p:nvPr>
        </p:nvGraphicFramePr>
        <p:xfrm>
          <a:off x="854286" y="3665789"/>
          <a:ext cx="5907315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463">
                  <a:extLst>
                    <a:ext uri="{9D8B030D-6E8A-4147-A177-3AD203B41FA5}">
                      <a16:colId xmlns:a16="http://schemas.microsoft.com/office/drawing/2014/main" val="20819209"/>
                    </a:ext>
                  </a:extLst>
                </a:gridCol>
                <a:gridCol w="1181463">
                  <a:extLst>
                    <a:ext uri="{9D8B030D-6E8A-4147-A177-3AD203B41FA5}">
                      <a16:colId xmlns:a16="http://schemas.microsoft.com/office/drawing/2014/main" val="2078406780"/>
                    </a:ext>
                  </a:extLst>
                </a:gridCol>
                <a:gridCol w="1181463">
                  <a:extLst>
                    <a:ext uri="{9D8B030D-6E8A-4147-A177-3AD203B41FA5}">
                      <a16:colId xmlns:a16="http://schemas.microsoft.com/office/drawing/2014/main" val="2929505137"/>
                    </a:ext>
                  </a:extLst>
                </a:gridCol>
                <a:gridCol w="1181463">
                  <a:extLst>
                    <a:ext uri="{9D8B030D-6E8A-4147-A177-3AD203B41FA5}">
                      <a16:colId xmlns:a16="http://schemas.microsoft.com/office/drawing/2014/main" val="3761760181"/>
                    </a:ext>
                  </a:extLst>
                </a:gridCol>
                <a:gridCol w="1181463">
                  <a:extLst>
                    <a:ext uri="{9D8B030D-6E8A-4147-A177-3AD203B41FA5}">
                      <a16:colId xmlns:a16="http://schemas.microsoft.com/office/drawing/2014/main" val="525399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A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A+0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A+1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A</a:t>
                      </a:r>
                      <a:r>
                        <a:rPr lang="en-US" sz="2400" dirty="0" smtClean="0"/>
                        <a:t>·</a:t>
                      </a:r>
                      <a:r>
                        <a:rPr lang="en-US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A</a:t>
                      </a:r>
                      <a:r>
                        <a:rPr lang="en-US" sz="2400" dirty="0" smtClean="0"/>
                        <a:t>·</a:t>
                      </a:r>
                      <a:r>
                        <a:rPr lang="en-US" sz="2400" b="1" dirty="0" smtClean="0"/>
                        <a:t>1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7922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6337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9579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064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994"/>
            <a:ext cx="8596668" cy="694544"/>
          </a:xfrm>
        </p:spPr>
        <p:txBody>
          <a:bodyPr/>
          <a:lstStyle/>
          <a:p>
            <a:r>
              <a:rPr lang="ru-RU" dirty="0" smtClean="0"/>
              <a:t>Логика – «наука о рассуждении»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2512" y="1078173"/>
            <a:ext cx="547493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В быту мы часто используем слова «логика», «логично».</a:t>
            </a:r>
            <a:endParaRPr lang="en-US" sz="2400" dirty="0" smtClean="0"/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>
                <a:solidFill>
                  <a:srgbClr val="FFC000"/>
                </a:solidFill>
              </a:rPr>
              <a:t>Логика – это наука о том, как правильно рассуждать, делать выводы, доказывать утверждения.</a:t>
            </a:r>
            <a:endParaRPr lang="ru-RU" sz="2400" dirty="0">
              <a:solidFill>
                <a:srgbClr val="FFC000"/>
              </a:solidFill>
            </a:endParaRPr>
          </a:p>
          <a:p>
            <a:pPr algn="just"/>
            <a:endParaRPr lang="ru-RU" sz="2400" dirty="0"/>
          </a:p>
          <a:p>
            <a:pPr algn="just"/>
            <a:endParaRPr lang="ru-RU" sz="2400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7447" y="1078173"/>
            <a:ext cx="3505200" cy="4819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3814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994"/>
            <a:ext cx="8596668" cy="694544"/>
          </a:xfrm>
        </p:spPr>
        <p:txBody>
          <a:bodyPr/>
          <a:lstStyle/>
          <a:p>
            <a:r>
              <a:rPr lang="ru-RU" dirty="0" smtClean="0"/>
              <a:t>Логика – «наука о рассуждении»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2512" y="1078173"/>
            <a:ext cx="547493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Основная цель (функция) логики всегда оставалась неизменной: исследование того, как из одних утверждений можно выводить другие. </a:t>
            </a:r>
            <a:endParaRPr lang="en-US" sz="2400" dirty="0" smtClean="0"/>
          </a:p>
          <a:p>
            <a:pPr algn="just"/>
            <a:endParaRPr lang="en-US" sz="2400" dirty="0"/>
          </a:p>
          <a:p>
            <a:pPr algn="just"/>
            <a:r>
              <a:rPr lang="ru-RU" sz="2400" dirty="0" smtClean="0"/>
              <a:t>Изучая, «что из чего следует», логика выявляет наиболее общие или, как говорят, формальные условия правильного мышления.</a:t>
            </a:r>
          </a:p>
          <a:p>
            <a:pPr algn="just"/>
            <a:endParaRPr lang="en-US" sz="2400" dirty="0" smtClean="0"/>
          </a:p>
          <a:p>
            <a:pPr algn="just"/>
            <a:r>
              <a:rPr lang="ru-RU" sz="2400" dirty="0" smtClean="0"/>
              <a:t>Логика служит базовым инструментом почти любой науки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7448" y="1078173"/>
            <a:ext cx="3505200" cy="4819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364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994"/>
            <a:ext cx="8596668" cy="694544"/>
          </a:xfrm>
        </p:spPr>
        <p:txBody>
          <a:bodyPr/>
          <a:lstStyle/>
          <a:p>
            <a:r>
              <a:rPr lang="ru-RU" dirty="0" smtClean="0"/>
              <a:t>Формальная логика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2513" y="1078173"/>
            <a:ext cx="73091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Древнегреческий философ Аристотель стал основоположником формальной логики, которая отвлекается от конкретного содержания и изучает общие правила построения верных выводов из известной информации, которая считается истинной.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Формальная логика изучает высказывания.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1625" y="911144"/>
            <a:ext cx="3715268" cy="543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47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994"/>
            <a:ext cx="8596668" cy="694544"/>
          </a:xfrm>
        </p:spPr>
        <p:txBody>
          <a:bodyPr/>
          <a:lstStyle/>
          <a:p>
            <a:r>
              <a:rPr lang="ru-RU" dirty="0"/>
              <a:t>Логическое высказывание</a:t>
            </a:r>
          </a:p>
        </p:txBody>
      </p:sp>
      <p:sp>
        <p:nvSpPr>
          <p:cNvPr id="3" name="TextBox 2"/>
          <p:cNvSpPr txBox="1"/>
          <p:nvPr/>
        </p:nvSpPr>
        <p:spPr>
          <a:xfrm flipH="1">
            <a:off x="677334" y="704538"/>
            <a:ext cx="5768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Подумайте, чем отличаются эти предложения…</a:t>
            </a: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803219" y="1078173"/>
            <a:ext cx="7422140" cy="461665"/>
            <a:chOff x="803219" y="1078173"/>
            <a:chExt cx="7422140" cy="461665"/>
          </a:xfrm>
        </p:grpSpPr>
        <p:sp>
          <p:nvSpPr>
            <p:cNvPr id="4" name="TextBox 3"/>
            <p:cNvSpPr txBox="1"/>
            <p:nvPr/>
          </p:nvSpPr>
          <p:spPr>
            <a:xfrm>
              <a:off x="1112601" y="1078173"/>
              <a:ext cx="71127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2400" dirty="0" smtClean="0"/>
                <a:t>Сейчас идёт дождь.</a:t>
              </a:r>
            </a:p>
          </p:txBody>
        </p:sp>
        <p:sp>
          <p:nvSpPr>
            <p:cNvPr id="6" name="Полилиния 12"/>
            <p:cNvSpPr>
              <a:spLocks/>
            </p:cNvSpPr>
            <p:nvPr/>
          </p:nvSpPr>
          <p:spPr bwMode="auto">
            <a:xfrm>
              <a:off x="803219" y="1197576"/>
              <a:ext cx="230633" cy="222859"/>
            </a:xfrm>
            <a:custGeom>
              <a:avLst/>
              <a:gdLst>
                <a:gd name="T0" fmla="*/ 1 w 564204"/>
                <a:gd name="T1" fmla="*/ 0 h 671208"/>
                <a:gd name="T2" fmla="*/ 1 w 564204"/>
                <a:gd name="T3" fmla="*/ 0 h 671208"/>
                <a:gd name="T4" fmla="*/ 1 w 564204"/>
                <a:gd name="T5" fmla="*/ 0 h 671208"/>
                <a:gd name="T6" fmla="*/ 1 w 564204"/>
                <a:gd name="T7" fmla="*/ 0 h 671208"/>
                <a:gd name="T8" fmla="*/ 1 w 564204"/>
                <a:gd name="T9" fmla="*/ 0 h 671208"/>
                <a:gd name="T10" fmla="*/ 0 w 564204"/>
                <a:gd name="T11" fmla="*/ 0 h 671208"/>
                <a:gd name="T12" fmla="*/ 1 w 564204"/>
                <a:gd name="T13" fmla="*/ 0 h 6712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64204"/>
                <a:gd name="T22" fmla="*/ 0 h 671208"/>
                <a:gd name="T23" fmla="*/ 564204 w 564204"/>
                <a:gd name="T24" fmla="*/ 671208 h 6712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64204" h="671208">
                  <a:moveTo>
                    <a:pt x="68093" y="204281"/>
                  </a:moveTo>
                  <a:lnTo>
                    <a:pt x="262647" y="505838"/>
                  </a:lnTo>
                  <a:lnTo>
                    <a:pt x="535021" y="0"/>
                  </a:lnTo>
                  <a:lnTo>
                    <a:pt x="564204" y="48638"/>
                  </a:lnTo>
                  <a:lnTo>
                    <a:pt x="282102" y="671208"/>
                  </a:lnTo>
                  <a:lnTo>
                    <a:pt x="0" y="369651"/>
                  </a:lnTo>
                  <a:lnTo>
                    <a:pt x="68093" y="204281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 type="triangle" w="lg" len="lg"/>
                </a14:hiddenLine>
              </a:ext>
            </a:extLst>
          </p:spPr>
          <p:txBody>
            <a:bodyPr/>
            <a:lstStyle/>
            <a:p>
              <a:endParaRPr lang="ru-RU" sz="1013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712551" y="1461355"/>
            <a:ext cx="6496050" cy="461665"/>
            <a:chOff x="712551" y="1461355"/>
            <a:chExt cx="6496050" cy="461665"/>
          </a:xfrm>
        </p:grpSpPr>
        <p:sp>
          <p:nvSpPr>
            <p:cNvPr id="7" name="Умножение 6"/>
            <p:cNvSpPr/>
            <p:nvPr/>
          </p:nvSpPr>
          <p:spPr>
            <a:xfrm>
              <a:off x="712551" y="1492162"/>
              <a:ext cx="400050" cy="400050"/>
            </a:xfrm>
            <a:prstGeom prst="mathMultiply">
              <a:avLst>
                <a:gd name="adj1" fmla="val 11656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112601" y="1461355"/>
              <a:ext cx="6096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/>
              <a:r>
                <a:rPr lang="ru-RU" sz="2400" dirty="0"/>
                <a:t>Как пройти в библиотеку</a:t>
              </a:r>
              <a:r>
                <a:rPr lang="ru-RU" sz="2400" dirty="0" smtClean="0"/>
                <a:t>?</a:t>
              </a:r>
              <a:endParaRPr lang="ru-RU" sz="2400" dirty="0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723427" y="1844537"/>
            <a:ext cx="6485174" cy="461665"/>
            <a:chOff x="723427" y="1844537"/>
            <a:chExt cx="6485174" cy="461665"/>
          </a:xfrm>
        </p:grpSpPr>
        <p:sp>
          <p:nvSpPr>
            <p:cNvPr id="8" name="Умножение 7"/>
            <p:cNvSpPr/>
            <p:nvPr/>
          </p:nvSpPr>
          <p:spPr>
            <a:xfrm>
              <a:off x="723427" y="1875344"/>
              <a:ext cx="400050" cy="400050"/>
            </a:xfrm>
            <a:prstGeom prst="mathMultiply">
              <a:avLst>
                <a:gd name="adj1" fmla="val 11656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112601" y="1844537"/>
              <a:ext cx="6096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/>
              <a:r>
                <a:rPr lang="ru-RU" sz="2400" dirty="0"/>
                <a:t>Посмотрите на улицу</a:t>
              </a:r>
              <a:r>
                <a:rPr lang="ru-RU" sz="2400" dirty="0" smtClean="0"/>
                <a:t>.</a:t>
              </a:r>
              <a:endParaRPr lang="ru-RU" sz="2400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803219" y="2227719"/>
            <a:ext cx="6405382" cy="461665"/>
            <a:chOff x="803219" y="2227719"/>
            <a:chExt cx="6405382" cy="461665"/>
          </a:xfrm>
        </p:grpSpPr>
        <p:sp>
          <p:nvSpPr>
            <p:cNvPr id="11" name="Полилиния 12"/>
            <p:cNvSpPr>
              <a:spLocks/>
            </p:cNvSpPr>
            <p:nvPr/>
          </p:nvSpPr>
          <p:spPr bwMode="auto">
            <a:xfrm>
              <a:off x="803219" y="2347122"/>
              <a:ext cx="230633" cy="222859"/>
            </a:xfrm>
            <a:custGeom>
              <a:avLst/>
              <a:gdLst>
                <a:gd name="T0" fmla="*/ 1 w 564204"/>
                <a:gd name="T1" fmla="*/ 0 h 671208"/>
                <a:gd name="T2" fmla="*/ 1 w 564204"/>
                <a:gd name="T3" fmla="*/ 0 h 671208"/>
                <a:gd name="T4" fmla="*/ 1 w 564204"/>
                <a:gd name="T5" fmla="*/ 0 h 671208"/>
                <a:gd name="T6" fmla="*/ 1 w 564204"/>
                <a:gd name="T7" fmla="*/ 0 h 671208"/>
                <a:gd name="T8" fmla="*/ 1 w 564204"/>
                <a:gd name="T9" fmla="*/ 0 h 671208"/>
                <a:gd name="T10" fmla="*/ 0 w 564204"/>
                <a:gd name="T11" fmla="*/ 0 h 671208"/>
                <a:gd name="T12" fmla="*/ 1 w 564204"/>
                <a:gd name="T13" fmla="*/ 0 h 6712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64204"/>
                <a:gd name="T22" fmla="*/ 0 h 671208"/>
                <a:gd name="T23" fmla="*/ 564204 w 564204"/>
                <a:gd name="T24" fmla="*/ 671208 h 6712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64204" h="671208">
                  <a:moveTo>
                    <a:pt x="68093" y="204281"/>
                  </a:moveTo>
                  <a:lnTo>
                    <a:pt x="262647" y="505838"/>
                  </a:lnTo>
                  <a:lnTo>
                    <a:pt x="535021" y="0"/>
                  </a:lnTo>
                  <a:lnTo>
                    <a:pt x="564204" y="48638"/>
                  </a:lnTo>
                  <a:lnTo>
                    <a:pt x="282102" y="671208"/>
                  </a:lnTo>
                  <a:lnTo>
                    <a:pt x="0" y="369651"/>
                  </a:lnTo>
                  <a:lnTo>
                    <a:pt x="68093" y="204281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 type="triangle" w="lg" len="lg"/>
                </a14:hiddenLine>
              </a:ext>
            </a:extLst>
          </p:spPr>
          <p:txBody>
            <a:bodyPr/>
            <a:lstStyle/>
            <a:p>
              <a:endParaRPr lang="ru-RU" sz="1013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1112601" y="2227719"/>
              <a:ext cx="6096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/>
              <a:r>
                <a:rPr lang="ru-RU" sz="2400" dirty="0"/>
                <a:t>Сумма углов треугольника равна 180</a:t>
              </a:r>
              <a:r>
                <a:rPr lang="ru-RU" sz="2400" dirty="0" smtClean="0"/>
                <a:t>°.</a:t>
              </a:r>
              <a:endParaRPr lang="ru-RU" sz="2400" dirty="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803219" y="2610901"/>
            <a:ext cx="6405382" cy="461665"/>
            <a:chOff x="803219" y="2610901"/>
            <a:chExt cx="6405382" cy="461665"/>
          </a:xfrm>
        </p:grpSpPr>
        <p:sp>
          <p:nvSpPr>
            <p:cNvPr id="12" name="Полилиния 12"/>
            <p:cNvSpPr>
              <a:spLocks/>
            </p:cNvSpPr>
            <p:nvPr/>
          </p:nvSpPr>
          <p:spPr bwMode="auto">
            <a:xfrm>
              <a:off x="803219" y="2730304"/>
              <a:ext cx="230633" cy="222859"/>
            </a:xfrm>
            <a:custGeom>
              <a:avLst/>
              <a:gdLst>
                <a:gd name="T0" fmla="*/ 1 w 564204"/>
                <a:gd name="T1" fmla="*/ 0 h 671208"/>
                <a:gd name="T2" fmla="*/ 1 w 564204"/>
                <a:gd name="T3" fmla="*/ 0 h 671208"/>
                <a:gd name="T4" fmla="*/ 1 w 564204"/>
                <a:gd name="T5" fmla="*/ 0 h 671208"/>
                <a:gd name="T6" fmla="*/ 1 w 564204"/>
                <a:gd name="T7" fmla="*/ 0 h 671208"/>
                <a:gd name="T8" fmla="*/ 1 w 564204"/>
                <a:gd name="T9" fmla="*/ 0 h 671208"/>
                <a:gd name="T10" fmla="*/ 0 w 564204"/>
                <a:gd name="T11" fmla="*/ 0 h 671208"/>
                <a:gd name="T12" fmla="*/ 1 w 564204"/>
                <a:gd name="T13" fmla="*/ 0 h 6712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64204"/>
                <a:gd name="T22" fmla="*/ 0 h 671208"/>
                <a:gd name="T23" fmla="*/ 564204 w 564204"/>
                <a:gd name="T24" fmla="*/ 671208 h 6712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64204" h="671208">
                  <a:moveTo>
                    <a:pt x="68093" y="204281"/>
                  </a:moveTo>
                  <a:lnTo>
                    <a:pt x="262647" y="505838"/>
                  </a:lnTo>
                  <a:lnTo>
                    <a:pt x="535021" y="0"/>
                  </a:lnTo>
                  <a:lnTo>
                    <a:pt x="564204" y="48638"/>
                  </a:lnTo>
                  <a:lnTo>
                    <a:pt x="282102" y="671208"/>
                  </a:lnTo>
                  <a:lnTo>
                    <a:pt x="0" y="369651"/>
                  </a:lnTo>
                  <a:lnTo>
                    <a:pt x="68093" y="204281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 type="triangle" w="lg" len="lg"/>
                </a14:hiddenLine>
              </a:ext>
            </a:extLst>
          </p:spPr>
          <p:txBody>
            <a:bodyPr/>
            <a:lstStyle/>
            <a:p>
              <a:endParaRPr lang="ru-RU" sz="1013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1112601" y="2610901"/>
              <a:ext cx="6096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/>
              <a:r>
                <a:rPr lang="ru-RU" sz="2400" dirty="0"/>
                <a:t>Марс – третья по удалённости от Солнца</a:t>
              </a:r>
              <a:r>
                <a:rPr lang="ru-RU" sz="2400" dirty="0" smtClean="0"/>
                <a:t>.</a:t>
              </a:r>
              <a:endParaRPr lang="ru-RU" sz="2400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803219" y="2994083"/>
            <a:ext cx="6405382" cy="461665"/>
            <a:chOff x="803219" y="2994083"/>
            <a:chExt cx="6405382" cy="461665"/>
          </a:xfrm>
        </p:grpSpPr>
        <p:sp>
          <p:nvSpPr>
            <p:cNvPr id="10" name="Полилиния 12"/>
            <p:cNvSpPr>
              <a:spLocks/>
            </p:cNvSpPr>
            <p:nvPr/>
          </p:nvSpPr>
          <p:spPr bwMode="auto">
            <a:xfrm>
              <a:off x="803219" y="3113486"/>
              <a:ext cx="230633" cy="222859"/>
            </a:xfrm>
            <a:custGeom>
              <a:avLst/>
              <a:gdLst>
                <a:gd name="T0" fmla="*/ 1 w 564204"/>
                <a:gd name="T1" fmla="*/ 0 h 671208"/>
                <a:gd name="T2" fmla="*/ 1 w 564204"/>
                <a:gd name="T3" fmla="*/ 0 h 671208"/>
                <a:gd name="T4" fmla="*/ 1 w 564204"/>
                <a:gd name="T5" fmla="*/ 0 h 671208"/>
                <a:gd name="T6" fmla="*/ 1 w 564204"/>
                <a:gd name="T7" fmla="*/ 0 h 671208"/>
                <a:gd name="T8" fmla="*/ 1 w 564204"/>
                <a:gd name="T9" fmla="*/ 0 h 671208"/>
                <a:gd name="T10" fmla="*/ 0 w 564204"/>
                <a:gd name="T11" fmla="*/ 0 h 671208"/>
                <a:gd name="T12" fmla="*/ 1 w 564204"/>
                <a:gd name="T13" fmla="*/ 0 h 6712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64204"/>
                <a:gd name="T22" fmla="*/ 0 h 671208"/>
                <a:gd name="T23" fmla="*/ 564204 w 564204"/>
                <a:gd name="T24" fmla="*/ 671208 h 6712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64204" h="671208">
                  <a:moveTo>
                    <a:pt x="68093" y="204281"/>
                  </a:moveTo>
                  <a:lnTo>
                    <a:pt x="262647" y="505838"/>
                  </a:lnTo>
                  <a:lnTo>
                    <a:pt x="535021" y="0"/>
                  </a:lnTo>
                  <a:lnTo>
                    <a:pt x="564204" y="48638"/>
                  </a:lnTo>
                  <a:lnTo>
                    <a:pt x="282102" y="671208"/>
                  </a:lnTo>
                  <a:lnTo>
                    <a:pt x="0" y="369651"/>
                  </a:lnTo>
                  <a:lnTo>
                    <a:pt x="68093" y="204281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 type="triangle" w="lg" len="lg"/>
                </a14:hiddenLine>
              </a:ext>
            </a:extLst>
          </p:spPr>
          <p:txBody>
            <a:bodyPr/>
            <a:lstStyle/>
            <a:p>
              <a:endParaRPr lang="ru-RU" sz="1013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112601" y="2994083"/>
              <a:ext cx="6096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just"/>
              <a:r>
                <a:rPr lang="ru-RU" sz="2400" dirty="0"/>
                <a:t>5</a:t>
              </a:r>
              <a:r>
                <a:rPr lang="en-US" sz="2400" dirty="0" smtClean="0"/>
                <a:t>&gt;3</a:t>
              </a:r>
              <a:endParaRPr lang="ru-RU" sz="2400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712551" y="3418418"/>
            <a:ext cx="9084677" cy="461665"/>
            <a:chOff x="712551" y="3418418"/>
            <a:chExt cx="9084677" cy="461665"/>
          </a:xfrm>
        </p:grpSpPr>
        <p:sp>
          <p:nvSpPr>
            <p:cNvPr id="9" name="Умножение 8"/>
            <p:cNvSpPr/>
            <p:nvPr/>
          </p:nvSpPr>
          <p:spPr>
            <a:xfrm>
              <a:off x="712551" y="3449225"/>
              <a:ext cx="400050" cy="400050"/>
            </a:xfrm>
            <a:prstGeom prst="mathMultiply">
              <a:avLst>
                <a:gd name="adj1" fmla="val 11656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123477" y="3418418"/>
              <a:ext cx="867375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400" dirty="0"/>
                <a:t>Физика – самый интересный предмет в школе.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060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994"/>
            <a:ext cx="8596668" cy="694544"/>
          </a:xfrm>
        </p:spPr>
        <p:txBody>
          <a:bodyPr/>
          <a:lstStyle/>
          <a:p>
            <a:r>
              <a:rPr lang="ru-RU" dirty="0"/>
              <a:t>Логическое высказывание</a:t>
            </a:r>
          </a:p>
        </p:txBody>
      </p:sp>
      <p:sp>
        <p:nvSpPr>
          <p:cNvPr id="3" name="TextBox 2"/>
          <p:cNvSpPr txBox="1"/>
          <p:nvPr/>
        </p:nvSpPr>
        <p:spPr>
          <a:xfrm flipH="1">
            <a:off x="677333" y="704538"/>
            <a:ext cx="8827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Можно ли считать высказываниями следующие предложения:</a:t>
            </a: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2601" y="1102236"/>
            <a:ext cx="3732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1) Буква «а» – гласная.</a:t>
            </a:r>
          </a:p>
        </p:txBody>
      </p:sp>
      <p:sp>
        <p:nvSpPr>
          <p:cNvPr id="6" name="Полилиния 12"/>
          <p:cNvSpPr>
            <a:spLocks/>
          </p:cNvSpPr>
          <p:nvPr/>
        </p:nvSpPr>
        <p:spPr bwMode="auto">
          <a:xfrm>
            <a:off x="806947" y="1197576"/>
            <a:ext cx="230633" cy="222859"/>
          </a:xfrm>
          <a:custGeom>
            <a:avLst/>
            <a:gdLst>
              <a:gd name="T0" fmla="*/ 1 w 564204"/>
              <a:gd name="T1" fmla="*/ 0 h 671208"/>
              <a:gd name="T2" fmla="*/ 1 w 564204"/>
              <a:gd name="T3" fmla="*/ 0 h 671208"/>
              <a:gd name="T4" fmla="*/ 1 w 564204"/>
              <a:gd name="T5" fmla="*/ 0 h 671208"/>
              <a:gd name="T6" fmla="*/ 1 w 564204"/>
              <a:gd name="T7" fmla="*/ 0 h 671208"/>
              <a:gd name="T8" fmla="*/ 1 w 564204"/>
              <a:gd name="T9" fmla="*/ 0 h 671208"/>
              <a:gd name="T10" fmla="*/ 0 w 564204"/>
              <a:gd name="T11" fmla="*/ 0 h 671208"/>
              <a:gd name="T12" fmla="*/ 1 w 564204"/>
              <a:gd name="T13" fmla="*/ 0 h 6712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64204"/>
              <a:gd name="T22" fmla="*/ 0 h 671208"/>
              <a:gd name="T23" fmla="*/ 564204 w 564204"/>
              <a:gd name="T24" fmla="*/ 671208 h 6712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64204" h="671208">
                <a:moveTo>
                  <a:pt x="68093" y="204281"/>
                </a:moveTo>
                <a:lnTo>
                  <a:pt x="262647" y="505838"/>
                </a:lnTo>
                <a:lnTo>
                  <a:pt x="535021" y="0"/>
                </a:lnTo>
                <a:lnTo>
                  <a:pt x="564204" y="48638"/>
                </a:lnTo>
                <a:lnTo>
                  <a:pt x="282102" y="671208"/>
                </a:lnTo>
                <a:lnTo>
                  <a:pt x="0" y="369651"/>
                </a:lnTo>
                <a:lnTo>
                  <a:pt x="68093" y="204281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/>
          <a:lstStyle/>
          <a:p>
            <a:endParaRPr lang="ru-RU" sz="1013"/>
          </a:p>
        </p:txBody>
      </p:sp>
      <p:sp>
        <p:nvSpPr>
          <p:cNvPr id="7" name="Умножение 6"/>
          <p:cNvSpPr/>
          <p:nvPr/>
        </p:nvSpPr>
        <p:spPr>
          <a:xfrm>
            <a:off x="722238" y="2285840"/>
            <a:ext cx="400050" cy="400050"/>
          </a:xfrm>
          <a:prstGeom prst="mathMultiply">
            <a:avLst>
              <a:gd name="adj1" fmla="val 1165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112601" y="1461355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 smtClean="0"/>
              <a:t>2) Зимой воробьи впадают в спячку.</a:t>
            </a:r>
            <a:endParaRPr lang="ru-RU" sz="2400" dirty="0"/>
          </a:p>
        </p:txBody>
      </p:sp>
      <p:sp>
        <p:nvSpPr>
          <p:cNvPr id="8" name="Умножение 7"/>
          <p:cNvSpPr/>
          <p:nvPr/>
        </p:nvSpPr>
        <p:spPr>
          <a:xfrm>
            <a:off x="722238" y="1875344"/>
            <a:ext cx="400050" cy="400050"/>
          </a:xfrm>
          <a:prstGeom prst="mathMultiply">
            <a:avLst>
              <a:gd name="adj1" fmla="val 1165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112601" y="18445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 smtClean="0"/>
              <a:t>3) Беги сюда!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112601" y="2227719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 smtClean="0"/>
              <a:t>4) Который час?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112601" y="2610901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 smtClean="0"/>
              <a:t>5) 2+3</a:t>
            </a:r>
            <a:endParaRPr lang="ru-RU" sz="2400" dirty="0"/>
          </a:p>
        </p:txBody>
      </p:sp>
      <p:sp>
        <p:nvSpPr>
          <p:cNvPr id="10" name="Полилиния 12"/>
          <p:cNvSpPr>
            <a:spLocks/>
          </p:cNvSpPr>
          <p:nvPr/>
        </p:nvSpPr>
        <p:spPr bwMode="auto">
          <a:xfrm>
            <a:off x="806947" y="3113486"/>
            <a:ext cx="230633" cy="222859"/>
          </a:xfrm>
          <a:custGeom>
            <a:avLst/>
            <a:gdLst>
              <a:gd name="T0" fmla="*/ 1 w 564204"/>
              <a:gd name="T1" fmla="*/ 0 h 671208"/>
              <a:gd name="T2" fmla="*/ 1 w 564204"/>
              <a:gd name="T3" fmla="*/ 0 h 671208"/>
              <a:gd name="T4" fmla="*/ 1 w 564204"/>
              <a:gd name="T5" fmla="*/ 0 h 671208"/>
              <a:gd name="T6" fmla="*/ 1 w 564204"/>
              <a:gd name="T7" fmla="*/ 0 h 671208"/>
              <a:gd name="T8" fmla="*/ 1 w 564204"/>
              <a:gd name="T9" fmla="*/ 0 h 671208"/>
              <a:gd name="T10" fmla="*/ 0 w 564204"/>
              <a:gd name="T11" fmla="*/ 0 h 671208"/>
              <a:gd name="T12" fmla="*/ 1 w 564204"/>
              <a:gd name="T13" fmla="*/ 0 h 6712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64204"/>
              <a:gd name="T22" fmla="*/ 0 h 671208"/>
              <a:gd name="T23" fmla="*/ 564204 w 564204"/>
              <a:gd name="T24" fmla="*/ 671208 h 6712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64204" h="671208">
                <a:moveTo>
                  <a:pt x="68093" y="204281"/>
                </a:moveTo>
                <a:lnTo>
                  <a:pt x="262647" y="505838"/>
                </a:lnTo>
                <a:lnTo>
                  <a:pt x="535021" y="0"/>
                </a:lnTo>
                <a:lnTo>
                  <a:pt x="564204" y="48638"/>
                </a:lnTo>
                <a:lnTo>
                  <a:pt x="282102" y="671208"/>
                </a:lnTo>
                <a:lnTo>
                  <a:pt x="0" y="369651"/>
                </a:lnTo>
                <a:lnTo>
                  <a:pt x="68093" y="204281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/>
          <a:lstStyle/>
          <a:p>
            <a:endParaRPr lang="ru-RU" sz="1013"/>
          </a:p>
        </p:txBody>
      </p:sp>
      <p:sp>
        <p:nvSpPr>
          <p:cNvPr id="17" name="Прямоугольник 16"/>
          <p:cNvSpPr/>
          <p:nvPr/>
        </p:nvSpPr>
        <p:spPr>
          <a:xfrm>
            <a:off x="1112601" y="2994083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 smtClean="0"/>
              <a:t>6) У квадрата 10 сторон и все разные.</a:t>
            </a:r>
            <a:endParaRPr lang="ru-RU" sz="2400" dirty="0"/>
          </a:p>
        </p:txBody>
      </p:sp>
      <p:sp>
        <p:nvSpPr>
          <p:cNvPr id="9" name="Умножение 8"/>
          <p:cNvSpPr/>
          <p:nvPr/>
        </p:nvSpPr>
        <p:spPr>
          <a:xfrm>
            <a:off x="722238" y="3449225"/>
            <a:ext cx="400050" cy="400050"/>
          </a:xfrm>
          <a:prstGeom prst="mathMultiply">
            <a:avLst>
              <a:gd name="adj1" fmla="val 1165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123477" y="3418418"/>
            <a:ext cx="86737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7) В городе </a:t>
            </a:r>
            <a:r>
              <a:rPr lang="en-US" sz="2400" dirty="0" smtClean="0"/>
              <a:t>N </a:t>
            </a:r>
            <a:r>
              <a:rPr lang="ru-RU" sz="2400" dirty="0" smtClean="0"/>
              <a:t>живут более 2 миллионов человек.</a:t>
            </a:r>
            <a:endParaRPr lang="ru-RU" sz="2400" dirty="0"/>
          </a:p>
        </p:txBody>
      </p:sp>
      <p:sp>
        <p:nvSpPr>
          <p:cNvPr id="26" name="Полилиния 12"/>
          <p:cNvSpPr>
            <a:spLocks/>
          </p:cNvSpPr>
          <p:nvPr/>
        </p:nvSpPr>
        <p:spPr bwMode="auto">
          <a:xfrm>
            <a:off x="806947" y="1536460"/>
            <a:ext cx="230633" cy="222859"/>
          </a:xfrm>
          <a:custGeom>
            <a:avLst/>
            <a:gdLst>
              <a:gd name="T0" fmla="*/ 1 w 564204"/>
              <a:gd name="T1" fmla="*/ 0 h 671208"/>
              <a:gd name="T2" fmla="*/ 1 w 564204"/>
              <a:gd name="T3" fmla="*/ 0 h 671208"/>
              <a:gd name="T4" fmla="*/ 1 w 564204"/>
              <a:gd name="T5" fmla="*/ 0 h 671208"/>
              <a:gd name="T6" fmla="*/ 1 w 564204"/>
              <a:gd name="T7" fmla="*/ 0 h 671208"/>
              <a:gd name="T8" fmla="*/ 1 w 564204"/>
              <a:gd name="T9" fmla="*/ 0 h 671208"/>
              <a:gd name="T10" fmla="*/ 0 w 564204"/>
              <a:gd name="T11" fmla="*/ 0 h 671208"/>
              <a:gd name="T12" fmla="*/ 1 w 564204"/>
              <a:gd name="T13" fmla="*/ 0 h 6712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64204"/>
              <a:gd name="T22" fmla="*/ 0 h 671208"/>
              <a:gd name="T23" fmla="*/ 564204 w 564204"/>
              <a:gd name="T24" fmla="*/ 671208 h 6712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64204" h="671208">
                <a:moveTo>
                  <a:pt x="68093" y="204281"/>
                </a:moveTo>
                <a:lnTo>
                  <a:pt x="262647" y="505838"/>
                </a:lnTo>
                <a:lnTo>
                  <a:pt x="535021" y="0"/>
                </a:lnTo>
                <a:lnTo>
                  <a:pt x="564204" y="48638"/>
                </a:lnTo>
                <a:lnTo>
                  <a:pt x="282102" y="671208"/>
                </a:lnTo>
                <a:lnTo>
                  <a:pt x="0" y="369651"/>
                </a:lnTo>
                <a:lnTo>
                  <a:pt x="68093" y="204281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/>
          <a:lstStyle/>
          <a:p>
            <a:endParaRPr lang="ru-RU" sz="1013"/>
          </a:p>
        </p:txBody>
      </p:sp>
      <p:sp>
        <p:nvSpPr>
          <p:cNvPr id="27" name="Умножение 26"/>
          <p:cNvSpPr/>
          <p:nvPr/>
        </p:nvSpPr>
        <p:spPr>
          <a:xfrm>
            <a:off x="722238" y="2642196"/>
            <a:ext cx="400050" cy="400050"/>
          </a:xfrm>
          <a:prstGeom prst="mathMultiply">
            <a:avLst>
              <a:gd name="adj1" fmla="val 1165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6464798" y="1461353"/>
            <a:ext cx="3732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chemeClr val="accent2"/>
                </a:solidFill>
              </a:rPr>
              <a:t>(ложь)</a:t>
            </a:r>
            <a:endParaRPr lang="ru-RU" sz="2400" b="1" i="1" dirty="0">
              <a:solidFill>
                <a:schemeClr val="accent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39215" y="1093412"/>
            <a:ext cx="3732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>
                <a:solidFill>
                  <a:srgbClr val="00B050"/>
                </a:solidFill>
              </a:rPr>
              <a:t>(истина)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636738" y="2979024"/>
            <a:ext cx="3732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chemeClr val="accent2"/>
                </a:solidFill>
              </a:rPr>
              <a:t>(ложь)</a:t>
            </a:r>
            <a:endParaRPr lang="ru-RU" sz="2400" b="1" i="1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7333" y="5322624"/>
            <a:ext cx="10172637" cy="919401"/>
          </a:xfrm>
          <a:prstGeom prst="flowChartAlternate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Логическое высказывание это повествовательное предложение, про которое можно однозначно сказать, что оно истинно или ложно.</a:t>
            </a:r>
            <a:endParaRPr lang="ru-RU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6267207" y="1942409"/>
            <a:ext cx="3354465" cy="1021556"/>
          </a:xfrm>
          <a:prstGeom prst="flowChartAlternateProcess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Истинное значение можно обозначить единицей, а ложное нулём.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22238" y="1118527"/>
            <a:ext cx="365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34517" y="1450645"/>
            <a:ext cx="365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</a:rPr>
              <a:t>0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739209" y="3014903"/>
            <a:ext cx="365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98346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2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4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5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7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8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1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3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4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7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9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0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3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14" grpId="0"/>
      <p:bldP spid="15" grpId="0"/>
      <p:bldP spid="16" grpId="0"/>
      <p:bldP spid="10" grpId="0" animBg="1"/>
      <p:bldP spid="10" grpId="1" animBg="1"/>
      <p:bldP spid="9" grpId="0" animBg="1"/>
      <p:bldP spid="9" grpId="1" animBg="1"/>
      <p:bldP spid="18" grpId="0"/>
      <p:bldP spid="26" grpId="0" animBg="1"/>
      <p:bldP spid="26" grpId="1" animBg="1"/>
      <p:bldP spid="27" grpId="0" animBg="1"/>
      <p:bldP spid="27" grpId="1" animBg="1"/>
      <p:bldP spid="28" grpId="0"/>
      <p:bldP spid="29" grpId="0"/>
      <p:bldP spid="30" grpId="0"/>
      <p:bldP spid="31" grpId="0" animBg="1"/>
      <p:bldP spid="32" grpId="0"/>
      <p:bldP spid="34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994"/>
            <a:ext cx="8596668" cy="694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Какая же связь между логикой и компьютерами?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2513" y="1078173"/>
            <a:ext cx="7151427" cy="3347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350" b="1" dirty="0" smtClean="0"/>
              <a:t>Джордж Буль </a:t>
            </a:r>
            <a:r>
              <a:rPr lang="ru-RU" sz="2350" dirty="0" smtClean="0"/>
              <a:t>предложил применить </a:t>
            </a:r>
            <a:r>
              <a:rPr lang="ru-RU" sz="2350" b="1" dirty="0" smtClean="0"/>
              <a:t>для исследования логических высказываний математические методы.</a:t>
            </a:r>
            <a:r>
              <a:rPr lang="ru-RU" sz="2350" dirty="0" smtClean="0"/>
              <a:t> Позже этот раздел математики получил название алгебра логики или булева алгебра.</a:t>
            </a:r>
          </a:p>
          <a:p>
            <a:pPr algn="just"/>
            <a:r>
              <a:rPr lang="ru-RU" sz="2350" dirty="0" smtClean="0">
                <a:solidFill>
                  <a:srgbClr val="FFC000"/>
                </a:solidFill>
              </a:rPr>
              <a:t>Алгебра логики – это математический аппарат, с помощью которого записывают, вычисляют, упрощают и преобразовывают логические высказывания.</a:t>
            </a:r>
            <a:endParaRPr lang="ru-RU" sz="2350" dirty="0">
              <a:solidFill>
                <a:srgbClr val="FFC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393" y="704538"/>
            <a:ext cx="2867425" cy="596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01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994"/>
            <a:ext cx="8596668" cy="694544"/>
          </a:xfrm>
        </p:spPr>
        <p:txBody>
          <a:bodyPr/>
          <a:lstStyle/>
          <a:p>
            <a:r>
              <a:rPr lang="ru-RU" dirty="0" smtClean="0"/>
              <a:t>Простые и составные высказывания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2512" y="1078173"/>
            <a:ext cx="85781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Простые высказывания нельзя разделить на более мелкие высказывания.</a:t>
            </a:r>
          </a:p>
          <a:p>
            <a:pPr algn="just"/>
            <a:r>
              <a:rPr lang="ru-RU" sz="2400" dirty="0"/>
              <a:t> </a:t>
            </a:r>
            <a:r>
              <a:rPr lang="ru-RU" sz="2400" dirty="0" smtClean="0"/>
              <a:t>  А:  «Сейчас идёт дождь».</a:t>
            </a:r>
          </a:p>
          <a:p>
            <a:pPr algn="just"/>
            <a:r>
              <a:rPr lang="ru-RU" sz="2400" dirty="0"/>
              <a:t> </a:t>
            </a:r>
            <a:r>
              <a:rPr lang="ru-RU" sz="2400" dirty="0" smtClean="0"/>
              <a:t>  В:  «Форточка открыта».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 smtClean="0"/>
              <a:t>Сложные составные высказывания строятся из простых с помощью логических связок (операций) «НЕ», «И», «ИЛИ», «ЕСЛИ…, ТО» и других…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2512" y="4177284"/>
            <a:ext cx="1525677" cy="2240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/>
              <a:t>Не А: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/>
              <a:t>Не В: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/>
              <a:t>А и В:</a:t>
            </a:r>
          </a:p>
          <a:p>
            <a:pPr algn="just">
              <a:lnSpc>
                <a:spcPct val="150000"/>
              </a:lnSpc>
            </a:pPr>
            <a:r>
              <a:rPr lang="ru-RU" sz="2400" dirty="0" smtClean="0"/>
              <a:t>А или В: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1153" y="4284576"/>
            <a:ext cx="9833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«Неверно, что сейчас идёт дождь». </a:t>
            </a:r>
            <a:r>
              <a:rPr lang="ru-RU" sz="2400" dirty="0" smtClean="0">
                <a:solidFill>
                  <a:schemeClr val="bg1">
                    <a:lumMod val="65000"/>
                  </a:schemeClr>
                </a:solidFill>
              </a:rPr>
              <a:t>«Сейчас дождь не идёт».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87503" y="4798364"/>
            <a:ext cx="90027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«Неверно, что </a:t>
            </a:r>
            <a:r>
              <a:rPr lang="ru-RU" sz="2400" dirty="0" smtClean="0"/>
              <a:t>форточка открыта». </a:t>
            </a:r>
            <a:r>
              <a:rPr lang="ru-RU" sz="2400" dirty="0" smtClean="0">
                <a:solidFill>
                  <a:schemeClr val="bg1">
                    <a:lumMod val="65000"/>
                  </a:schemeClr>
                </a:solidFill>
              </a:rPr>
              <a:t>«Форточка закрыта».</a:t>
            </a:r>
            <a:endParaRPr lang="ru-RU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1153" y="5383517"/>
            <a:ext cx="72239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«Сейчас идёт дождь и форточка открыта».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81152" y="5956104"/>
            <a:ext cx="72239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«Сейчас идёт дождь или форточка открыта».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56479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826</TotalTime>
  <Words>1192</Words>
  <Application>Microsoft Office PowerPoint</Application>
  <PresentationFormat>Широкоэкранный</PresentationFormat>
  <Paragraphs>264</Paragraphs>
  <Slides>29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Cambria Math</vt:lpstr>
      <vt:lpstr>Times New Roman</vt:lpstr>
      <vt:lpstr>Trebuchet MS</vt:lpstr>
      <vt:lpstr>Wingdings 3</vt:lpstr>
      <vt:lpstr>Аспект</vt:lpstr>
      <vt:lpstr>Простые и составные высказывания</vt:lpstr>
      <vt:lpstr>Цель урока:</vt:lpstr>
      <vt:lpstr>Логика – «наука о рассуждении»</vt:lpstr>
      <vt:lpstr>Логика – «наука о рассуждении»</vt:lpstr>
      <vt:lpstr>Формальная логика</vt:lpstr>
      <vt:lpstr>Логическое высказывание</vt:lpstr>
      <vt:lpstr>Логическое высказывание</vt:lpstr>
      <vt:lpstr>Какая же связь между логикой и компьютерами?</vt:lpstr>
      <vt:lpstr>Простые и составные высказывания</vt:lpstr>
      <vt:lpstr>Простые и составные высказывания</vt:lpstr>
      <vt:lpstr>Простые и составные высказывания</vt:lpstr>
      <vt:lpstr>Операция «НЕ» (логическое отрицание, инверсия)</vt:lpstr>
      <vt:lpstr>Операция «И» (логическое умножение, конъюнкция)</vt:lpstr>
      <vt:lpstr>Операция «ИЛИ» (логическое сложение, дизъюнкция)</vt:lpstr>
      <vt:lpstr>Простые и составные высказывания</vt:lpstr>
      <vt:lpstr>Презентация PowerPoint</vt:lpstr>
      <vt:lpstr>Презентация PowerPoint</vt:lpstr>
      <vt:lpstr>Презентация PowerPoint</vt:lpstr>
      <vt:lpstr>Задача 1:</vt:lpstr>
      <vt:lpstr>Задача 2:</vt:lpstr>
      <vt:lpstr>Пройти тест на компьютере:</vt:lpstr>
      <vt:lpstr>Задача 3:</vt:lpstr>
      <vt:lpstr>Задача 4:</vt:lpstr>
      <vt:lpstr>Домашнее задание:</vt:lpstr>
      <vt:lpstr>Вопросы</vt:lpstr>
      <vt:lpstr>Спасибо за внимание! До новых встреч!</vt:lpstr>
      <vt:lpstr>Чему равно двойное отрицание А (не(не А))?</vt:lpstr>
      <vt:lpstr>Чему равно А · А ̅ (А и не А)?</vt:lpstr>
      <vt:lpstr>Операции с константами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Сорокин</cp:lastModifiedBy>
  <cp:revision>131</cp:revision>
  <dcterms:created xsi:type="dcterms:W3CDTF">2020-11-07T17:28:54Z</dcterms:created>
  <dcterms:modified xsi:type="dcterms:W3CDTF">2020-11-10T10:26:40Z</dcterms:modified>
</cp:coreProperties>
</file>