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19.png"/><Relationship Id="rId1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21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21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21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25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5244" y="1801368"/>
            <a:ext cx="6858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259" y="4566542"/>
            <a:ext cx="432148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213" y="3112387"/>
            <a:ext cx="511700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442" y="617943"/>
            <a:ext cx="378619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67543" y="4847927"/>
            <a:ext cx="930391" cy="9206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244" y="144369"/>
            <a:ext cx="407194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906" y="5334196"/>
            <a:ext cx="464288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26" y="793708"/>
            <a:ext cx="37832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526" y="3237635"/>
            <a:ext cx="379377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659" y="3532355"/>
            <a:ext cx="1378496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18" y="1849821"/>
            <a:ext cx="456427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780" y="2012026"/>
            <a:ext cx="535781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205" y="5066319"/>
            <a:ext cx="778517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29" y="272247"/>
            <a:ext cx="1395123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907" y="842568"/>
            <a:ext cx="432367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14" y="422757"/>
            <a:ext cx="1022888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56" y="3034817"/>
            <a:ext cx="2393739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42277" y="1535331"/>
            <a:ext cx="5532671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50909" y="419976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950909" y="4861232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950910" y="552269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67" y="3159355"/>
            <a:ext cx="1670787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897" y="3327683"/>
            <a:ext cx="442562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09" y="847813"/>
            <a:ext cx="272118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7942547" y="3097526"/>
            <a:ext cx="387729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080" y="397621"/>
            <a:ext cx="286898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668" y="816747"/>
            <a:ext cx="353089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907" y="816747"/>
            <a:ext cx="25137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983" y="2586265"/>
            <a:ext cx="263887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800" y="1360529"/>
            <a:ext cx="1111016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1828895"/>
            <a:ext cx="429814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066" y="2714619"/>
            <a:ext cx="312254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24" y="5129123"/>
            <a:ext cx="781835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267395"/>
            <a:ext cx="123447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82" y="287281"/>
            <a:ext cx="416471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685" y="393675"/>
            <a:ext cx="1357313" cy="638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42277" y="1535331"/>
            <a:ext cx="429874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50909" y="419976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950909" y="4861232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950910" y="552269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8" y="3029195"/>
            <a:ext cx="648367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09" y="847813"/>
            <a:ext cx="272118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7826982" y="2978991"/>
            <a:ext cx="479021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80" y="574535"/>
            <a:ext cx="286898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148" y="670329"/>
            <a:ext cx="439609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877" y="918926"/>
            <a:ext cx="306476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17" y="2352593"/>
            <a:ext cx="3756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862" y="1106414"/>
            <a:ext cx="1370955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1828895"/>
            <a:ext cx="429814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46" y="2875167"/>
            <a:ext cx="312254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24" y="5129123"/>
            <a:ext cx="781835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267395"/>
            <a:ext cx="123447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82" y="287281"/>
            <a:ext cx="416471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727" y="351241"/>
            <a:ext cx="1357313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878" y="3159355"/>
            <a:ext cx="1796954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42277" y="1535331"/>
            <a:ext cx="429874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50909" y="419976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950909" y="4861232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950910" y="552269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8" y="3029195"/>
            <a:ext cx="648367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09" y="847813"/>
            <a:ext cx="272118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7826982" y="2978991"/>
            <a:ext cx="479021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80" y="574535"/>
            <a:ext cx="286898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148" y="670329"/>
            <a:ext cx="439609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877" y="918926"/>
            <a:ext cx="306476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17" y="2352593"/>
            <a:ext cx="3756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862" y="1106414"/>
            <a:ext cx="1370955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1828895"/>
            <a:ext cx="429814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46" y="2875167"/>
            <a:ext cx="312254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24" y="5129123"/>
            <a:ext cx="781835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267395"/>
            <a:ext cx="123447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82" y="287281"/>
            <a:ext cx="416471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236" y="468240"/>
            <a:ext cx="1357313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81" y="3273631"/>
            <a:ext cx="1935429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42277" y="1535331"/>
            <a:ext cx="429874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50909" y="419976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950909" y="4861232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950910" y="5522697"/>
            <a:ext cx="2531405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818" y="3029195"/>
            <a:ext cx="648367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09" y="847813"/>
            <a:ext cx="272118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7826982" y="2978991"/>
            <a:ext cx="479021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80" y="574535"/>
            <a:ext cx="286898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148" y="670329"/>
            <a:ext cx="439609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877" y="918926"/>
            <a:ext cx="306476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917" y="2352593"/>
            <a:ext cx="3756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862" y="1106414"/>
            <a:ext cx="1370955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1828895"/>
            <a:ext cx="429814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146" y="2875167"/>
            <a:ext cx="312254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24" y="5129123"/>
            <a:ext cx="781835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267395"/>
            <a:ext cx="123447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82" y="287281"/>
            <a:ext cx="416471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719" y="415011"/>
            <a:ext cx="1357313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07" y="3172245"/>
            <a:ext cx="2072072" cy="317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60188" y="2131232"/>
            <a:ext cx="4120488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571" y="3638174"/>
            <a:ext cx="522145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09" y="847813"/>
            <a:ext cx="272118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7826982" y="2978991"/>
            <a:ext cx="479021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123" y="444775"/>
            <a:ext cx="286898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514" y="5679299"/>
            <a:ext cx="439609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980" y="444775"/>
            <a:ext cx="306476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632" y="3638174"/>
            <a:ext cx="3756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7152522" y="4666581"/>
            <a:ext cx="1827940" cy="100518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1828895"/>
            <a:ext cx="429814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03" y="2481025"/>
            <a:ext cx="312254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24" y="5129123"/>
            <a:ext cx="781835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2" y="267395"/>
            <a:ext cx="123447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022" y="1226189"/>
            <a:ext cx="416471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0" y="3213240"/>
            <a:ext cx="262293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719" y="415011"/>
            <a:ext cx="1357313" cy="638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13945" y="1031437"/>
            <a:ext cx="3629259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19" y="1032932"/>
            <a:ext cx="2531405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19" y="2497135"/>
            <a:ext cx="2531405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179527" y="3962833"/>
            <a:ext cx="2556298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B4362C-5692-48EE-B6ED-3E109627FF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5CFA14-FC7A-454F-B48D-7551429138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357298"/>
            <a:ext cx="6858000" cy="127166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математики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2500306"/>
            <a:ext cx="5732641" cy="165576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dirty="0" smtClean="0"/>
              <a:t>Тема: «Письменное деление на двузначное число»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Устный счёт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1576865" cy="514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71546"/>
            <a:ext cx="27241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939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геометрическим материалом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571612"/>
            <a:ext cx="3071834" cy="12144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P= </a:t>
            </a:r>
            <a:r>
              <a:rPr lang="ru-RU" dirty="0" smtClean="0"/>
              <a:t>26 см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57686" y="1214422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Длина прямоугольника равна 5 см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1571612"/>
            <a:ext cx="464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Чему равна его ширина, если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P=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26 см?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1214422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 см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857364"/>
            <a:ext cx="292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29124" y="1857364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Проверь себя: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48" y="2143116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 · 2 = 10 (см) – 2 длины.</a:t>
            </a:r>
          </a:p>
          <a:p>
            <a:r>
              <a:rPr lang="ru-RU" dirty="0" smtClean="0"/>
              <a:t>26 – 10 = 16 (см) – 2 ширины.</a:t>
            </a:r>
          </a:p>
          <a:p>
            <a:r>
              <a:rPr lang="ru-RU" dirty="0" smtClean="0"/>
              <a:t>16 : 2 = 8 (см) – ширина прямоугольника.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3143248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квадрата равен 64 см. Чему равна одна сторона квадрата?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9058" y="3571876"/>
            <a:ext cx="1080000" cy="10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85786" y="392906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64 : 4 = 16 см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48" y="4714884"/>
            <a:ext cx="857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Длина прямоугольника – 5см, ширина – 3 см. Найди его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см</a:t>
            </a:r>
            <a:r>
              <a:rPr lang="ru-RU" sz="2000" b="1" baseline="30000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и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см.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00496" y="392906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 = 64 см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5429264"/>
            <a:ext cx="1800000" cy="1080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14348" y="5500702"/>
            <a:ext cx="4357718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Р = (</a:t>
            </a:r>
            <a:r>
              <a:rPr lang="ru-RU" dirty="0" smtClean="0"/>
              <a:t>5 · 2) + (3 · 2) = 10 + 6 = 16 см</a:t>
            </a:r>
          </a:p>
          <a:p>
            <a:r>
              <a:rPr lang="en-US" dirty="0" smtClean="0"/>
              <a:t>S </a:t>
            </a:r>
            <a:r>
              <a:rPr lang="ru-RU" dirty="0" smtClean="0"/>
              <a:t>=  </a:t>
            </a:r>
            <a:r>
              <a:rPr lang="ru-RU" dirty="0" smtClean="0"/>
              <a:t>5 · 3 = 15 см</a:t>
            </a:r>
            <a:r>
              <a:rPr lang="ru-RU" baseline="30000" dirty="0" smtClean="0"/>
              <a:t>2</a:t>
            </a:r>
            <a:endParaRPr lang="ru-RU" baseline="30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143636" y="5143512"/>
            <a:ext cx="554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5см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286644" y="5786454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 см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/>
      <p:bldP spid="14" grpId="0"/>
      <p:bldP spid="15" grpId="0"/>
      <p:bldP spid="16" grpId="0" animBg="1"/>
      <p:bldP spid="17" grpId="0" animBg="1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35716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Не вычисляя, определите сколько цифр будет в частном?</a:t>
            </a:r>
          </a:p>
          <a:p>
            <a:r>
              <a:rPr lang="ru-RU" sz="2400" dirty="0" smtClean="0"/>
              <a:t>252 : 2                420 : 28                  2856 : 28                  10332 : 28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0001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10001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10001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15272" y="100010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1714488"/>
            <a:ext cx="73581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Вспомните алгоритм деления на двузначное число.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4286256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Сегодня мы продолжим учиться делить многозначные числа на двузначные, используя алгоритм  деления. 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667674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по теме урока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79819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Реши примеры вычисляя в столбик : №226 стр. 60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0772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2" y="2571744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Проверь себя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286124"/>
            <a:ext cx="7929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48984 : 52 = </a:t>
            </a:r>
            <a:r>
              <a:rPr lang="ru-RU" sz="2400" dirty="0" smtClean="0">
                <a:solidFill>
                  <a:srgbClr val="FF0000"/>
                </a:solidFill>
              </a:rPr>
              <a:t>942   </a:t>
            </a:r>
            <a:r>
              <a:rPr lang="ru-RU" sz="2400" dirty="0" smtClean="0"/>
              <a:t>                                         91375 : 43 = </a:t>
            </a:r>
            <a:r>
              <a:rPr lang="ru-RU" sz="2400" dirty="0" smtClean="0">
                <a:solidFill>
                  <a:srgbClr val="FF0000"/>
                </a:solidFill>
              </a:rPr>
              <a:t>2125</a:t>
            </a:r>
            <a:r>
              <a:rPr lang="ru-RU" sz="2400" dirty="0" smtClean="0"/>
              <a:t>     </a:t>
            </a:r>
          </a:p>
          <a:p>
            <a:r>
              <a:rPr lang="ru-RU" sz="2400" dirty="0" smtClean="0"/>
              <a:t>243144 : 72 = </a:t>
            </a:r>
            <a:r>
              <a:rPr lang="ru-RU" sz="2400" dirty="0" smtClean="0">
                <a:solidFill>
                  <a:srgbClr val="FF0000"/>
                </a:solidFill>
              </a:rPr>
              <a:t>3377 </a:t>
            </a:r>
            <a:r>
              <a:rPr lang="ru-RU" sz="2400" dirty="0" smtClean="0"/>
              <a:t>                                      351456 : 84 = </a:t>
            </a:r>
            <a:r>
              <a:rPr lang="ru-RU" sz="2400" dirty="0" smtClean="0">
                <a:solidFill>
                  <a:srgbClr val="FF0000"/>
                </a:solidFill>
              </a:rPr>
              <a:t>4184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857224" y="4143380"/>
            <a:ext cx="5357850" cy="1500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7748586" cy="347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3571876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Прочитайте условия задач. Чем они похожи? </a:t>
            </a:r>
          </a:p>
          <a:p>
            <a:r>
              <a:rPr lang="ru-RU" dirty="0" smtClean="0"/>
              <a:t>Решите первую задачу.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928662" y="4786322"/>
            <a:ext cx="4714908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857224" y="4786322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28664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64383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00102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35821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71540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07259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42978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78697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14416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450135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868070" y="4776004"/>
            <a:ext cx="132558" cy="1031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21573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572926" y="4785528"/>
            <a:ext cx="142876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Правая фигурная скобка 25"/>
          <p:cNvSpPr/>
          <p:nvPr/>
        </p:nvSpPr>
        <p:spPr>
          <a:xfrm rot="5400000">
            <a:off x="3107521" y="2678901"/>
            <a:ext cx="357190" cy="4714908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928926" y="528638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350 км</a:t>
            </a:r>
            <a:endParaRPr lang="ru-RU" dirty="0"/>
          </a:p>
        </p:txBody>
      </p:sp>
      <p:sp>
        <p:nvSpPr>
          <p:cNvPr id="28" name="Дуга 27"/>
          <p:cNvSpPr/>
          <p:nvPr/>
        </p:nvSpPr>
        <p:spPr>
          <a:xfrm>
            <a:off x="928662" y="4429132"/>
            <a:ext cx="2928958" cy="428628"/>
          </a:xfrm>
          <a:prstGeom prst="arc">
            <a:avLst>
              <a:gd name="adj1" fmla="val 10728020"/>
              <a:gd name="adj2" fmla="val 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Дуга 29"/>
          <p:cNvSpPr/>
          <p:nvPr/>
        </p:nvSpPr>
        <p:spPr>
          <a:xfrm>
            <a:off x="3857620" y="4429132"/>
            <a:ext cx="1785950" cy="500066"/>
          </a:xfrm>
          <a:prstGeom prst="arc">
            <a:avLst>
              <a:gd name="adj1" fmla="val 10813438"/>
              <a:gd name="adj2" fmla="val 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214810" y="407194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 км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714480" y="414338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 км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071538" y="5643578"/>
            <a:ext cx="500066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Скорость - ?, одинаковая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" grpId="0"/>
      <p:bldP spid="26" grpId="0" animBg="1"/>
      <p:bldP spid="27" grpId="0"/>
      <p:bldP spid="28" grpId="0" animBg="1"/>
      <p:bldP spid="30" grpId="0" animBg="1"/>
      <p:bldP spid="31" grpId="0"/>
      <p:bldP spid="32" grpId="0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1629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00100" y="1643050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Прочитай задачу. Начерти прямоугольник. Раздели его на 2 части.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2428868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Какие треугольники получились?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78605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Докажи.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71538" y="321468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Как найти площадь треугольника?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00662" y="2428868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Прямоугольные.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2786058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каждом треугольнике есть прямой угол.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3643314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Проверь себя.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4286256"/>
            <a:ext cx="2880000" cy="144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285852" y="4286256"/>
            <a:ext cx="2857520" cy="14287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57686" y="407194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 </a:t>
            </a:r>
            <a:r>
              <a:rPr lang="ru-RU" dirty="0" smtClean="0"/>
              <a:t>· 2 = 16 (см) – 2 длины.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44291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24 – 16 = 8 (см) – 2 ширины.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7863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 : 2 = 4 (см) – ширина.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51435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 · 4 = 32 (см</a:t>
            </a:r>
            <a:r>
              <a:rPr lang="ru-RU" baseline="30000" dirty="0" smtClean="0"/>
              <a:t>2</a:t>
            </a:r>
            <a:r>
              <a:rPr lang="ru-RU" dirty="0" smtClean="0"/>
              <a:t>) – площадь прямоугольника.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429092" y="5500702"/>
            <a:ext cx="4714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32 : 2 = 16 (см</a:t>
            </a:r>
            <a:r>
              <a:rPr lang="ru-RU" baseline="30000" dirty="0" smtClean="0"/>
              <a:t>2</a:t>
            </a:r>
            <a:r>
              <a:rPr lang="ru-RU" dirty="0" smtClean="0"/>
              <a:t>) – площадь одного треугольника.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214546" y="400050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 см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071802" y="464344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- </a:t>
            </a:r>
            <a:r>
              <a:rPr lang="ru-RU" dirty="0" smtClean="0"/>
              <a:t>?</a:t>
            </a:r>
            <a:r>
              <a:rPr lang="ru-RU" dirty="0" smtClean="0"/>
              <a:t> см</a:t>
            </a:r>
            <a:r>
              <a:rPr lang="ru-RU" baseline="30000" dirty="0" smtClean="0"/>
              <a:t>2</a:t>
            </a: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 урока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8291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Каким алгоритмом пользовались на уроке?</a:t>
            </a:r>
          </a:p>
          <a:p>
            <a:r>
              <a:rPr lang="ru-RU" sz="2800" dirty="0" smtClean="0"/>
              <a:t>Что надо помнить при подборе пробной цифры в частном?</a:t>
            </a:r>
          </a:p>
          <a:p>
            <a:r>
              <a:rPr lang="ru-RU" sz="2800" dirty="0" smtClean="0"/>
              <a:t>Какие виды задач решали?</a:t>
            </a:r>
          </a:p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  <a:p>
            <a:pPr>
              <a:buNone/>
            </a:pPr>
            <a:r>
              <a:rPr lang="ru-RU" sz="2800" dirty="0" smtClean="0"/>
              <a:t>Стр. 60 №228;</a:t>
            </a:r>
          </a:p>
          <a:p>
            <a:pPr>
              <a:buNone/>
            </a:pPr>
            <a:r>
              <a:rPr lang="ru-RU" sz="2800" dirty="0" smtClean="0"/>
              <a:t>№229 ( 1в. – верхняя строка, 2 в. – нижняя строка)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24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2" id="{69433D8B-8606-4ADE-9BA3-CD2F4BDFBA5D}" vid="{297C542E-FF64-4EC1-ADFD-FD10CBAE33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Тема24</Template>
  <TotalTime>104</TotalTime>
  <Words>405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Тема24</vt:lpstr>
      <vt:lpstr>Урок математики</vt:lpstr>
      <vt:lpstr>Устный счёт</vt:lpstr>
      <vt:lpstr>Работа с геометрическим материалом</vt:lpstr>
      <vt:lpstr>Слайд 4</vt:lpstr>
      <vt:lpstr>Работа по теме урока</vt:lpstr>
      <vt:lpstr>Реши примеры вычисляя в столбик : №226 стр. 60</vt:lpstr>
      <vt:lpstr>Слайд 7</vt:lpstr>
      <vt:lpstr>Слайд 8</vt:lpstr>
      <vt:lpstr>Итог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Павел и Анастасия</dc:creator>
  <cp:lastModifiedBy>Павел и Анастасия</cp:lastModifiedBy>
  <cp:revision>11</cp:revision>
  <dcterms:created xsi:type="dcterms:W3CDTF">2020-04-15T14:26:49Z</dcterms:created>
  <dcterms:modified xsi:type="dcterms:W3CDTF">2020-04-15T16:11:46Z</dcterms:modified>
</cp:coreProperties>
</file>