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4_%D0%B0%D0%B2%D0%B3%D1%83%D1%81%D1%82%D0%B0" TargetMode="External"/><Relationship Id="rId13" Type="http://schemas.openxmlformats.org/officeDocument/2006/relationships/hyperlink" Target="https://ru.wikipedia.org/wiki/%D0%9F%D0%B8%D1%81%D0%B0%D1%82%D0%B5%D0%BB%D1%8C" TargetMode="External"/><Relationship Id="rId3" Type="http://schemas.openxmlformats.org/officeDocument/2006/relationships/hyperlink" Target="https://ru.wikipedia.org/wiki/%D0%A1%D1%82%D0%B0%D1%80%D1%8B%D0%B5_%D0%9D%D0%B0%D0%B9%D0%BC%D0%B0%D0%BD%D1%8B" TargetMode="External"/><Relationship Id="rId7" Type="http://schemas.openxmlformats.org/officeDocument/2006/relationships/hyperlink" Target="https://ru.wikipedia.org/wiki/%D0%9C%D0%BE%D1%80%D0%B4%D0%BE%D0%B2%D0%B8%D1%8F" TargetMode="External"/><Relationship Id="rId12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hyperlink" Target="https://ru.wikipedia.org/wiki/1914_%D0%B3%D0%BE%D0%B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1%D0%BE%D0%BB%D1%8C%D1%88%D0%B5%D0%B1%D0%B5%D1%80%D0%B5%D0%B7%D0%BD%D0%B8%D0%BA%D0%BE%D0%B2%D1%81%D0%BA%D0%B8%D0%B9_%D1%80%D0%B0%D0%B9%D0%BE%D0%BD" TargetMode="External"/><Relationship Id="rId11" Type="http://schemas.openxmlformats.org/officeDocument/2006/relationships/hyperlink" Target="https://ru.wikipedia.org/wiki/%D0%A1%D0%A1%D0%A1%D0%A0" TargetMode="External"/><Relationship Id="rId5" Type="http://schemas.openxmlformats.org/officeDocument/2006/relationships/hyperlink" Target="https://ru.wikipedia.org/wiki/%D0%A1%D0%B8%D0%BC%D0%B1%D0%B8%D1%80%D1%81%D0%BA%D0%B0%D1%8F_%D0%B3%D1%83%D0%B1%D0%B5%D1%80%D0%BD%D0%B8%D1%8F" TargetMode="External"/><Relationship Id="rId15" Type="http://schemas.openxmlformats.org/officeDocument/2006/relationships/image" Target="../media/image2.jpeg"/><Relationship Id="rId10" Type="http://schemas.openxmlformats.org/officeDocument/2006/relationships/hyperlink" Target="https://ru.wikipedia.org/wiki/%D0%A1%D0%B0%D1%80%D0%B0%D0%BD%D1%81%D0%BA" TargetMode="External"/><Relationship Id="rId4" Type="http://schemas.openxmlformats.org/officeDocument/2006/relationships/hyperlink" Target="https://ru.wikipedia.org/wiki/%D0%90%D1%80%D0%B4%D0%B0%D1%82%D0%BE%D0%B2%D1%81%D0%BA%D0%B8%D0%B9_%D1%83%D0%B5%D0%B7%D0%B4_(%D0%A1%D0%B8%D0%BC%D0%B1%D0%B8%D1%80%D1%81%D0%BA%D0%B0%D1%8F_%D0%B3%D1%83%D0%B1%D0%B5%D1%80%D0%BD%D0%B8%D1%8F)" TargetMode="External"/><Relationship Id="rId9" Type="http://schemas.openxmlformats.org/officeDocument/2006/relationships/hyperlink" Target="https://ru.wikipedia.org/wiki/2008" TargetMode="External"/><Relationship Id="rId14" Type="http://schemas.openxmlformats.org/officeDocument/2006/relationships/hyperlink" Target="https://ru.wikipedia.org/wiki/%D0%94%D1%80%D0%B0%D0%BC%D0%B0%D1%82%D1%83%D1%80%D0%B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1%83%D1%80%D0%B3%D0%B0%D0%B7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6%D1%8B%D0%B3%D0%B0%D0%BD%D0%BE%D0%B2,_%D0%9D%D0%B8%D0%BA%D0%BE%D0%BB%D0%B0%D0%B9_%D0%A4%D1%91%D0%B4%D0%BE%D1%80%D0%BE%D0%B2%D0%B8%D1%87_(%D1%8F%D0%B7%D1%8B%D0%BA%D0%BE%D0%B2%D0%B5%D0%B4)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0%D0%B2%D0%B8%D0%B4_%D0%A1%D0%B0%D1%81%D1%83%D0%BD%D1%81%D0%BA%D0%B8%D0%B9" TargetMode="External"/><Relationship Id="rId2" Type="http://schemas.openxmlformats.org/officeDocument/2006/relationships/hyperlink" Target="https://ru.wikipedia.org/wiki/%D0%A1%D1%8F%D1%82%D0%BA%D0%BE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C:\Users\User\Desktop\slide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509588"/>
            <a:ext cx="7781925" cy="583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К.Г.Абрамовонь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тяштьфоц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User\Desktop\18b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916832"/>
            <a:ext cx="2923356" cy="4464495"/>
          </a:xfrm>
          <a:noFill/>
        </p:spPr>
      </p:pic>
      <p:pic>
        <p:nvPicPr>
          <p:cNvPr id="6" name="Picture 3" descr="C:\Users\User\Desktop\92931056707166noisb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5976" y="1988840"/>
            <a:ext cx="3264024" cy="4392488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К.Г.Абрамовонь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тяштьфоц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5" name="Picture 2" descr="C:\Users\User\Desktop\1009474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600200"/>
            <a:ext cx="3089275" cy="4495800"/>
          </a:xfrm>
          <a:prstGeom prst="rect">
            <a:avLst/>
          </a:prstGeom>
          <a:noFill/>
        </p:spPr>
      </p:pic>
      <p:pic>
        <p:nvPicPr>
          <p:cNvPr id="6" name="Picture 3" descr="C:\Users\User\Desktop\10094741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5054" y="1600200"/>
            <a:ext cx="2844891" cy="4525963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52400"/>
            <a:ext cx="4038600" cy="2655888"/>
          </a:xfrm>
          <a:prstGeom prst="rect">
            <a:avLst/>
          </a:prstGeom>
          <a:noFill/>
        </p:spPr>
      </p:pic>
      <p:pic>
        <p:nvPicPr>
          <p:cNvPr id="3" name="Picture 6" descr="C:\Users\User\Desktop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188640"/>
            <a:ext cx="4038600" cy="2551113"/>
          </a:xfrm>
          <a:prstGeom prst="rect">
            <a:avLst/>
          </a:prstGeom>
          <a:noFill/>
        </p:spPr>
      </p:pic>
      <p:pic>
        <p:nvPicPr>
          <p:cNvPr id="4" name="Picture 7" descr="C:\Users\User\Desktop\i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2936"/>
            <a:ext cx="5121275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User\Desktop\i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852936"/>
            <a:ext cx="5121275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16632"/>
            <a:ext cx="4038600" cy="2735263"/>
          </a:xfrm>
          <a:prstGeom prst="rect">
            <a:avLst/>
          </a:prstGeom>
          <a:noFill/>
        </p:spPr>
      </p:pic>
      <p:pic>
        <p:nvPicPr>
          <p:cNvPr id="3" name="Picture 3" descr="C:\Users\User\Desktop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4008" y="0"/>
            <a:ext cx="4038600" cy="3028950"/>
          </a:xfrm>
          <a:prstGeom prst="rect">
            <a:avLst/>
          </a:prstGeom>
          <a:noFill/>
        </p:spPr>
      </p:pic>
      <p:pic>
        <p:nvPicPr>
          <p:cNvPr id="4" name="Picture 4" descr="C:\Users\User\Desktop\i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90800"/>
            <a:ext cx="32575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Users\User\Desktop\i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2895600"/>
            <a:ext cx="4419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52400"/>
            <a:ext cx="4038600" cy="3028950"/>
          </a:xfrm>
          <a:prstGeom prst="rect">
            <a:avLst/>
          </a:prstGeom>
          <a:noFill/>
        </p:spPr>
      </p:pic>
      <p:pic>
        <p:nvPicPr>
          <p:cNvPr id="3" name="Picture 3" descr="C:\Users\User\Desktop\i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381000"/>
            <a:ext cx="4038600" cy="3028950"/>
          </a:xfrm>
          <a:prstGeom prst="rect">
            <a:avLst/>
          </a:prstGeom>
          <a:noFill/>
        </p:spPr>
      </p:pic>
      <p:pic>
        <p:nvPicPr>
          <p:cNvPr id="4" name="Picture 4" descr="C:\Users\User\Desktop\i (1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657600"/>
            <a:ext cx="4572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К.Г.Абрамов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b="1" dirty="0" smtClean="0"/>
              <a:t>Кузьма́ </a:t>
            </a:r>
            <a:r>
              <a:rPr lang="ru-RU" b="1" dirty="0" err="1" smtClean="0"/>
              <a:t>Григо́рьевич</a:t>
            </a:r>
            <a:r>
              <a:rPr lang="ru-RU" b="1" dirty="0" smtClean="0"/>
              <a:t> </a:t>
            </a:r>
            <a:r>
              <a:rPr lang="ru-RU" b="1" dirty="0" err="1" smtClean="0"/>
              <a:t>Абра́мов</a:t>
            </a:r>
            <a:r>
              <a:rPr lang="ru-RU" b="1" dirty="0" smtClean="0"/>
              <a:t> </a:t>
            </a:r>
            <a:r>
              <a:rPr lang="ru-RU" b="1" dirty="0" err="1" smtClean="0"/>
              <a:t>шачсь</a:t>
            </a:r>
            <a:r>
              <a:rPr lang="ru-RU" b="1" dirty="0" smtClean="0"/>
              <a:t>  (12 </a:t>
            </a:r>
            <a:r>
              <a:rPr lang="ru-RU" b="1" dirty="0" err="1" smtClean="0"/>
              <a:t>ноябрьста</a:t>
            </a:r>
            <a:r>
              <a:rPr lang="ru-RU" b="1" dirty="0" smtClean="0"/>
              <a:t> </a:t>
            </a:r>
            <a:r>
              <a:rPr lang="ru-RU" b="1" dirty="0" smtClean="0">
                <a:hlinkClick r:id="rId2" tooltip="1914 год"/>
              </a:rPr>
              <a:t>1914</a:t>
            </a:r>
            <a:r>
              <a:rPr lang="ru-RU" b="1" dirty="0" smtClean="0"/>
              <a:t>(30.10),  </a:t>
            </a:r>
            <a:r>
              <a:rPr lang="ru-RU" b="1" dirty="0" smtClean="0">
                <a:hlinkClick r:id="rId3" tooltip="Старые Найманы"/>
              </a:rPr>
              <a:t>Старые </a:t>
            </a:r>
            <a:r>
              <a:rPr lang="ru-RU" b="1" dirty="0" err="1" smtClean="0">
                <a:hlinkClick r:id="rId3" tooltip="Старые Найманы"/>
              </a:rPr>
              <a:t>Найманы</a:t>
            </a:r>
            <a:r>
              <a:rPr lang="ru-RU" b="1" dirty="0" smtClean="0"/>
              <a:t> </a:t>
            </a:r>
            <a:r>
              <a:rPr lang="ru-RU" b="1" dirty="0" err="1" smtClean="0"/>
              <a:t>велеса</a:t>
            </a:r>
            <a:r>
              <a:rPr lang="ru-RU" b="1" dirty="0" smtClean="0"/>
              <a:t>, </a:t>
            </a:r>
            <a:r>
              <a:rPr lang="ru-RU" b="1" dirty="0" err="1" smtClean="0">
                <a:hlinkClick r:id="rId4" tooltip="Ардатовский уезд (Симбирская губерния)"/>
              </a:rPr>
              <a:t>Ардатовскяй</a:t>
            </a:r>
            <a:r>
              <a:rPr lang="ru-RU" b="1" dirty="0" smtClean="0">
                <a:hlinkClick r:id="rId4" tooltip="Ардатовский уезд (Симбирская губерния)"/>
              </a:rPr>
              <a:t> </a:t>
            </a:r>
            <a:r>
              <a:rPr lang="ru-RU" b="1" dirty="0" err="1" smtClean="0">
                <a:hlinkClick r:id="rId4" tooltip="Ардатовский уезд (Симбирская губерния)"/>
              </a:rPr>
              <a:t>уезд</a:t>
            </a:r>
            <a:r>
              <a:rPr lang="ru-RU" b="1" dirty="0" err="1" smtClean="0"/>
              <a:t>онь</a:t>
            </a:r>
            <a:r>
              <a:rPr lang="ru-RU" b="1" dirty="0" smtClean="0"/>
              <a:t>, </a:t>
            </a:r>
            <a:r>
              <a:rPr lang="ru-RU" b="1" dirty="0" err="1" smtClean="0">
                <a:hlinkClick r:id="rId5" tooltip="Симбирская губерния"/>
              </a:rPr>
              <a:t>Симбирскай</a:t>
            </a:r>
            <a:r>
              <a:rPr lang="ru-RU" b="1" dirty="0" smtClean="0">
                <a:hlinkClick r:id="rId5" tooltip="Симбирская губерния"/>
              </a:rPr>
              <a:t> </a:t>
            </a:r>
            <a:r>
              <a:rPr lang="ru-RU" b="1" dirty="0" err="1" smtClean="0">
                <a:hlinkClick r:id="rId5" tooltip="Симбирская губерния"/>
              </a:rPr>
              <a:t>губерния</a:t>
            </a:r>
            <a:r>
              <a:rPr lang="ru-RU" b="1" dirty="0" err="1" smtClean="0"/>
              <a:t>нь</a:t>
            </a:r>
            <a:r>
              <a:rPr lang="ru-RU" b="1" dirty="0" smtClean="0"/>
              <a:t> (тяни </a:t>
            </a:r>
            <a:r>
              <a:rPr lang="ru-RU" b="1" dirty="0" err="1" smtClean="0">
                <a:hlinkClick r:id="rId6" tooltip="Большеберезниковский район"/>
              </a:rPr>
              <a:t>Больше-Березниковскяй</a:t>
            </a:r>
            <a:r>
              <a:rPr lang="ru-RU" b="1" dirty="0" smtClean="0">
                <a:hlinkClick r:id="rId6" tooltip="Большеберезниковский район"/>
              </a:rPr>
              <a:t> район</a:t>
            </a:r>
            <a:r>
              <a:rPr lang="ru-RU" b="1" dirty="0" smtClean="0"/>
              <a:t>, </a:t>
            </a:r>
            <a:r>
              <a:rPr lang="ru-RU" b="1" dirty="0" smtClean="0">
                <a:hlinkClick r:id="rId7" tooltip="Мордовия"/>
              </a:rPr>
              <a:t>Мордовия</a:t>
            </a:r>
            <a:r>
              <a:rPr lang="ru-RU" b="1" dirty="0" smtClean="0"/>
              <a:t>) — </a:t>
            </a:r>
            <a:r>
              <a:rPr lang="ru-RU" b="1" dirty="0" smtClean="0">
                <a:hlinkClick r:id="rId8" tooltip="4 августа"/>
              </a:rPr>
              <a:t>4 </a:t>
            </a:r>
            <a:r>
              <a:rPr lang="ru-RU" b="1" dirty="0" err="1" smtClean="0">
                <a:hlinkClick r:id="rId8" tooltip="4 августа"/>
              </a:rPr>
              <a:t>августста</a:t>
            </a:r>
            <a:r>
              <a:rPr lang="ru-RU" b="1" dirty="0" smtClean="0"/>
              <a:t> </a:t>
            </a:r>
            <a:r>
              <a:rPr lang="ru-RU" b="1" dirty="0" smtClean="0">
                <a:hlinkClick r:id="rId9" tooltip="2008"/>
              </a:rPr>
              <a:t>2008</a:t>
            </a:r>
            <a:r>
              <a:rPr lang="ru-RU" b="1" dirty="0" smtClean="0"/>
              <a:t>, </a:t>
            </a:r>
            <a:r>
              <a:rPr lang="ru-RU" b="1" dirty="0" smtClean="0">
                <a:hlinkClick r:id="rId10" tooltip="Саранск"/>
              </a:rPr>
              <a:t>Саранск</a:t>
            </a:r>
            <a:r>
              <a:rPr lang="ru-RU" b="1" dirty="0" smtClean="0"/>
              <a:t> </a:t>
            </a:r>
            <a:r>
              <a:rPr lang="ru-RU" b="1" dirty="0" err="1" smtClean="0"/>
              <a:t>ошу</a:t>
            </a:r>
            <a:r>
              <a:rPr lang="ru-RU" b="1" dirty="0" smtClean="0"/>
              <a:t>) — </a:t>
            </a:r>
            <a:r>
              <a:rPr lang="ru-RU" b="1" dirty="0" err="1" smtClean="0">
                <a:hlinkClick r:id="rId11" tooltip="СССР"/>
              </a:rPr>
              <a:t>советскяй</a:t>
            </a:r>
            <a:r>
              <a:rPr lang="ru-RU" b="1" dirty="0" smtClean="0"/>
              <a:t> и </a:t>
            </a:r>
            <a:r>
              <a:rPr lang="ru-RU" b="1" dirty="0" err="1" smtClean="0">
                <a:hlinkClick r:id="rId12" tooltip="Россия"/>
              </a:rPr>
              <a:t>российскяй</a:t>
            </a:r>
            <a:r>
              <a:rPr lang="ru-RU" b="1" dirty="0" smtClean="0"/>
              <a:t> </a:t>
            </a:r>
            <a:r>
              <a:rPr lang="ru-RU" b="1" dirty="0" smtClean="0">
                <a:hlinkClick r:id="rId13" tooltip="Писатель"/>
              </a:rPr>
              <a:t>пи</a:t>
            </a:r>
          </a:p>
          <a:p>
            <a:pPr>
              <a:defRPr/>
            </a:pPr>
            <a:r>
              <a:rPr lang="ru-RU" b="1" dirty="0" err="1" smtClean="0">
                <a:hlinkClick r:id="rId13" tooltip="Писатель"/>
              </a:rPr>
              <a:t>сатель</a:t>
            </a:r>
            <a:r>
              <a:rPr lang="ru-RU" b="1" dirty="0" smtClean="0"/>
              <a:t>, </a:t>
            </a:r>
            <a:r>
              <a:rPr lang="ru-RU" b="1" dirty="0" smtClean="0">
                <a:hlinkClick r:id="rId14" tooltip="Драматург"/>
              </a:rPr>
              <a:t>драматург</a:t>
            </a:r>
            <a:r>
              <a:rPr lang="ru-RU" b="1" dirty="0" smtClean="0"/>
              <a:t>. </a:t>
            </a:r>
            <a:r>
              <a:rPr lang="ru-RU" b="1" dirty="0" err="1" smtClean="0"/>
              <a:t>Народнай</a:t>
            </a:r>
            <a:r>
              <a:rPr lang="ru-RU" b="1" dirty="0" smtClean="0"/>
              <a:t> </a:t>
            </a:r>
            <a:r>
              <a:rPr lang="ru-RU" b="1" dirty="0" smtClean="0">
                <a:hlinkClick r:id="rId13" tooltip="Писатель"/>
              </a:rPr>
              <a:t>писатель</a:t>
            </a:r>
            <a:r>
              <a:rPr lang="ru-RU" b="1" dirty="0" smtClean="0"/>
              <a:t> Мордовия </a:t>
            </a:r>
            <a:r>
              <a:rPr lang="ru-RU" b="1" dirty="0" err="1" smtClean="0"/>
              <a:t>Республикань</a:t>
            </a:r>
            <a:r>
              <a:rPr lang="ru-RU" b="1" dirty="0" smtClean="0"/>
              <a:t>. </a:t>
            </a:r>
            <a:r>
              <a:rPr lang="ru-RU" b="1" dirty="0" err="1" smtClean="0"/>
              <a:t>Почетнай</a:t>
            </a:r>
            <a:r>
              <a:rPr lang="ru-RU" b="1" dirty="0" smtClean="0"/>
              <a:t> гражданин РМ.</a:t>
            </a:r>
            <a:endParaRPr lang="ru-RU" b="1" dirty="0"/>
          </a:p>
        </p:txBody>
      </p:sp>
      <p:pic>
        <p:nvPicPr>
          <p:cNvPr id="5" name="Picture 2" descr="C:\Users\User\Desktop\Abramov Kuzyma Grigorovic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5" cstate="print"/>
          <a:srcRect/>
          <a:stretch>
            <a:fillRect/>
          </a:stretch>
        </p:blipFill>
        <p:spPr>
          <a:xfrm>
            <a:off x="539552" y="1412776"/>
            <a:ext cx="3816424" cy="4968552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К.Г.Абрамов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ru-RU" dirty="0" err="1" smtClean="0"/>
              <a:t>Кучкань</a:t>
            </a:r>
            <a:r>
              <a:rPr lang="ru-RU" dirty="0" smtClean="0"/>
              <a:t>  </a:t>
            </a:r>
            <a:r>
              <a:rPr lang="ru-RU" dirty="0" err="1" smtClean="0"/>
              <a:t>этапне</a:t>
            </a:r>
            <a:r>
              <a:rPr lang="ru-RU" dirty="0" smtClean="0"/>
              <a:t> </a:t>
            </a:r>
            <a:r>
              <a:rPr lang="ru-RU" dirty="0" err="1" smtClean="0"/>
              <a:t>эряфсонза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err="1" smtClean="0"/>
              <a:t>Шачсь</a:t>
            </a:r>
            <a:r>
              <a:rPr lang="ru-RU" dirty="0" smtClean="0"/>
              <a:t>  </a:t>
            </a:r>
            <a:r>
              <a:rPr lang="ru-RU" dirty="0" err="1" smtClean="0"/>
              <a:t>мордовско-рузонь</a:t>
            </a:r>
            <a:r>
              <a:rPr lang="ru-RU" dirty="0" smtClean="0"/>
              <a:t> </a:t>
            </a:r>
            <a:r>
              <a:rPr lang="ru-RU" dirty="0" err="1" smtClean="0"/>
              <a:t>семьяса</a:t>
            </a:r>
            <a:r>
              <a:rPr lang="ru-RU" dirty="0" smtClean="0"/>
              <a:t>. </a:t>
            </a:r>
            <a:r>
              <a:rPr lang="ru-RU" dirty="0" err="1" smtClean="0"/>
              <a:t>Аляц</a:t>
            </a:r>
            <a:r>
              <a:rPr lang="ru-RU" dirty="0" smtClean="0"/>
              <a:t>, Григорий Степанович (1888-1952), мордвин, </a:t>
            </a:r>
            <a:r>
              <a:rPr lang="ru-RU" dirty="0" err="1" smtClean="0"/>
              <a:t>ульсь</a:t>
            </a:r>
            <a:r>
              <a:rPr lang="ru-RU" dirty="0" smtClean="0"/>
              <a:t>  </a:t>
            </a:r>
            <a:r>
              <a:rPr lang="ru-RU" dirty="0" err="1" smtClean="0"/>
              <a:t>васенце</a:t>
            </a:r>
            <a:r>
              <a:rPr lang="ru-RU" dirty="0" smtClean="0"/>
              <a:t>  мировой </a:t>
            </a:r>
            <a:r>
              <a:rPr lang="ru-RU" dirty="0" err="1" smtClean="0"/>
              <a:t>войнань</a:t>
            </a:r>
            <a:r>
              <a:rPr lang="ru-RU" dirty="0" smtClean="0"/>
              <a:t> участник, </a:t>
            </a:r>
            <a:r>
              <a:rPr lang="ru-RU" dirty="0" smtClean="0"/>
              <a:t> </a:t>
            </a:r>
            <a:r>
              <a:rPr lang="ru-RU" dirty="0" err="1" smtClean="0"/>
              <a:t>фронтса</a:t>
            </a:r>
            <a:r>
              <a:rPr lang="ru-RU" dirty="0" smtClean="0"/>
              <a:t> </a:t>
            </a:r>
            <a:r>
              <a:rPr lang="ru-RU" dirty="0" err="1" smtClean="0"/>
              <a:t>примафоль</a:t>
            </a:r>
            <a:r>
              <a:rPr lang="ru-RU" dirty="0" smtClean="0"/>
              <a:t> </a:t>
            </a:r>
            <a:r>
              <a:rPr lang="ru-RU" dirty="0" err="1" smtClean="0"/>
              <a:t>коммунистокс</a:t>
            </a:r>
            <a:r>
              <a:rPr lang="ru-RU" dirty="0" smtClean="0"/>
              <a:t>, </a:t>
            </a:r>
            <a:r>
              <a:rPr lang="ru-RU" dirty="0" err="1" smtClean="0"/>
              <a:t>мельганза</a:t>
            </a:r>
            <a:r>
              <a:rPr lang="ru-RU" dirty="0" smtClean="0"/>
              <a:t> </a:t>
            </a:r>
            <a:r>
              <a:rPr lang="ru-RU" dirty="0" err="1" smtClean="0"/>
              <a:t>арась</a:t>
            </a:r>
            <a:r>
              <a:rPr lang="ru-RU" dirty="0" smtClean="0"/>
              <a:t> </a:t>
            </a:r>
            <a:r>
              <a:rPr lang="ru-RU" dirty="0" err="1" smtClean="0"/>
              <a:t>государственнай</a:t>
            </a:r>
            <a:r>
              <a:rPr lang="ru-RU" dirty="0" smtClean="0"/>
              <a:t> </a:t>
            </a:r>
            <a:r>
              <a:rPr lang="ru-RU" dirty="0" err="1" smtClean="0"/>
              <a:t>служащайкс</a:t>
            </a:r>
            <a:r>
              <a:rPr lang="ru-RU" dirty="0" smtClean="0"/>
              <a:t> — </a:t>
            </a:r>
            <a:r>
              <a:rPr lang="ru-RU" dirty="0" err="1" smtClean="0"/>
              <a:t>председателькс</a:t>
            </a:r>
            <a:r>
              <a:rPr lang="ru-RU" dirty="0" smtClean="0"/>
              <a:t> </a:t>
            </a:r>
            <a:r>
              <a:rPr lang="ru-RU" dirty="0" err="1" smtClean="0"/>
              <a:t>Пичеурскяй</a:t>
            </a:r>
            <a:r>
              <a:rPr lang="ru-RU" dirty="0" smtClean="0"/>
              <a:t> и </a:t>
            </a:r>
            <a:r>
              <a:rPr lang="ru-RU" dirty="0" err="1" smtClean="0"/>
              <a:t>Б-Березниковскяй</a:t>
            </a:r>
            <a:r>
              <a:rPr lang="ru-RU" dirty="0" smtClean="0"/>
              <a:t> </a:t>
            </a:r>
            <a:r>
              <a:rPr lang="ru-RU" dirty="0" err="1" smtClean="0"/>
              <a:t>волисполкопненди</a:t>
            </a:r>
            <a:r>
              <a:rPr lang="ru-RU" dirty="0" smtClean="0"/>
              <a:t> </a:t>
            </a:r>
            <a:r>
              <a:rPr lang="ru-RU" dirty="0" err="1" smtClean="0"/>
              <a:t>Симбирскяй</a:t>
            </a:r>
            <a:r>
              <a:rPr lang="ru-RU" dirty="0" smtClean="0"/>
              <a:t> </a:t>
            </a:r>
            <a:r>
              <a:rPr lang="ru-RU" dirty="0" err="1" smtClean="0"/>
              <a:t>губернияса</a:t>
            </a:r>
            <a:r>
              <a:rPr lang="ru-RU" dirty="0" smtClean="0"/>
              <a:t>. </a:t>
            </a:r>
            <a:r>
              <a:rPr lang="ru-RU" dirty="0" err="1" smtClean="0"/>
              <a:t>Тядяц</a:t>
            </a:r>
            <a:r>
              <a:rPr lang="ru-RU" dirty="0" smtClean="0"/>
              <a:t>, Анастасия Максимовна (1895—1967), </a:t>
            </a:r>
            <a:r>
              <a:rPr lang="ru-RU" dirty="0" err="1" smtClean="0"/>
              <a:t>руз</a:t>
            </a:r>
            <a:r>
              <a:rPr lang="ru-RU" dirty="0" smtClean="0"/>
              <a:t>, </a:t>
            </a:r>
            <a:r>
              <a:rPr lang="ru-RU" dirty="0" err="1" smtClean="0"/>
              <a:t>покодсь</a:t>
            </a:r>
            <a:r>
              <a:rPr lang="ru-RU" dirty="0" smtClean="0"/>
              <a:t> </a:t>
            </a:r>
            <a:r>
              <a:rPr lang="ru-RU" dirty="0" err="1" smtClean="0"/>
              <a:t>кудонь</a:t>
            </a:r>
            <a:r>
              <a:rPr lang="ru-RU" dirty="0" smtClean="0"/>
              <a:t> </a:t>
            </a:r>
            <a:r>
              <a:rPr lang="ru-RU" dirty="0" err="1" smtClean="0"/>
              <a:t>тевса</a:t>
            </a:r>
            <a:r>
              <a:rPr lang="ru-RU" dirty="0" smtClean="0"/>
              <a:t>. В 1939 к. </a:t>
            </a:r>
            <a:r>
              <a:rPr lang="ru-RU" dirty="0" err="1" smtClean="0"/>
              <a:t>сявфоль</a:t>
            </a:r>
            <a:r>
              <a:rPr lang="ru-RU" dirty="0" smtClean="0"/>
              <a:t> </a:t>
            </a:r>
            <a:r>
              <a:rPr lang="ru-RU" dirty="0" err="1" smtClean="0"/>
              <a:t>армияв</a:t>
            </a:r>
            <a:r>
              <a:rPr lang="ru-RU" dirty="0" smtClean="0"/>
              <a:t>, </a:t>
            </a:r>
            <a:r>
              <a:rPr lang="ru-RU" dirty="0" err="1" smtClean="0"/>
              <a:t>служась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Славута </a:t>
            </a:r>
            <a:r>
              <a:rPr lang="ru-RU" dirty="0" err="1" smtClean="0"/>
              <a:t>ошса</a:t>
            </a:r>
            <a:r>
              <a:rPr lang="ru-RU" dirty="0" smtClean="0"/>
              <a:t>. </a:t>
            </a:r>
            <a:r>
              <a:rPr lang="ru-RU" dirty="0" err="1" smtClean="0"/>
              <a:t>Тоса</a:t>
            </a:r>
            <a:r>
              <a:rPr lang="ru-RU" dirty="0" smtClean="0"/>
              <a:t> </a:t>
            </a:r>
            <a:r>
              <a:rPr lang="ru-RU" dirty="0" err="1" smtClean="0"/>
              <a:t>жа</a:t>
            </a:r>
            <a:r>
              <a:rPr lang="ru-RU" dirty="0" smtClean="0"/>
              <a:t> </a:t>
            </a:r>
            <a:r>
              <a:rPr lang="ru-RU" dirty="0" err="1" smtClean="0"/>
              <a:t>кармась</a:t>
            </a:r>
            <a:r>
              <a:rPr lang="ru-RU" dirty="0" smtClean="0"/>
              <a:t> </a:t>
            </a:r>
            <a:r>
              <a:rPr lang="ru-RU" dirty="0" err="1" smtClean="0"/>
              <a:t>тонафнема</a:t>
            </a:r>
            <a:r>
              <a:rPr lang="ru-RU" dirty="0" smtClean="0"/>
              <a:t> </a:t>
            </a:r>
            <a:r>
              <a:rPr lang="ru-RU" dirty="0" err="1" smtClean="0"/>
              <a:t>пехотнай</a:t>
            </a:r>
            <a:r>
              <a:rPr lang="ru-RU" dirty="0" smtClean="0"/>
              <a:t> </a:t>
            </a:r>
            <a:r>
              <a:rPr lang="ru-RU" dirty="0" err="1" smtClean="0"/>
              <a:t>училищаса</a:t>
            </a:r>
            <a:r>
              <a:rPr lang="ru-RU" dirty="0" smtClean="0"/>
              <a:t>, </a:t>
            </a:r>
            <a:r>
              <a:rPr lang="ru-RU" dirty="0" err="1" smtClean="0"/>
              <a:t>конань</a:t>
            </a:r>
            <a:r>
              <a:rPr lang="ru-RU" dirty="0" smtClean="0"/>
              <a:t> </a:t>
            </a:r>
            <a:r>
              <a:rPr lang="ru-RU" dirty="0" err="1" smtClean="0"/>
              <a:t>аделазе</a:t>
            </a:r>
            <a:r>
              <a:rPr lang="ru-RU" dirty="0" smtClean="0"/>
              <a:t> </a:t>
            </a:r>
            <a:r>
              <a:rPr lang="ru-RU" dirty="0" err="1" smtClean="0"/>
              <a:t>Тамбовса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:\Users\User\Desktop\0029-035-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47153" y="1600200"/>
            <a:ext cx="3258693" cy="4525963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К.Г.Абрамов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3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err="1" smtClean="0">
                <a:solidFill>
                  <a:srgbClr val="7030A0"/>
                </a:solidFill>
              </a:rPr>
              <a:t>Омбоце</a:t>
            </a:r>
            <a:r>
              <a:rPr lang="ru-RU" b="1" dirty="0" smtClean="0">
                <a:solidFill>
                  <a:srgbClr val="7030A0"/>
                </a:solidFill>
              </a:rPr>
              <a:t>  мировой </a:t>
            </a:r>
            <a:r>
              <a:rPr lang="ru-RU" b="1" dirty="0" err="1" smtClean="0">
                <a:solidFill>
                  <a:srgbClr val="7030A0"/>
                </a:solidFill>
              </a:rPr>
              <a:t>войнань</a:t>
            </a:r>
            <a:r>
              <a:rPr lang="ru-RU" b="1" dirty="0" smtClean="0">
                <a:solidFill>
                  <a:srgbClr val="7030A0"/>
                </a:solidFill>
              </a:rPr>
              <a:t> участник. Июль </a:t>
            </a:r>
            <a:r>
              <a:rPr lang="ru-RU" b="1" dirty="0" err="1" smtClean="0">
                <a:solidFill>
                  <a:srgbClr val="7030A0"/>
                </a:solidFill>
              </a:rPr>
              <a:t>ковста</a:t>
            </a:r>
            <a:r>
              <a:rPr lang="ru-RU" b="1" dirty="0" smtClean="0">
                <a:solidFill>
                  <a:srgbClr val="7030A0"/>
                </a:solidFill>
              </a:rPr>
              <a:t> 1941к. </a:t>
            </a:r>
            <a:r>
              <a:rPr lang="ru-RU" b="1" dirty="0" err="1" smtClean="0">
                <a:solidFill>
                  <a:srgbClr val="7030A0"/>
                </a:solidFill>
              </a:rPr>
              <a:t>сявомок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сон  </a:t>
            </a:r>
            <a:r>
              <a:rPr lang="ru-RU" b="1" dirty="0" err="1" smtClean="0">
                <a:solidFill>
                  <a:srgbClr val="7030A0"/>
                </a:solidFill>
              </a:rPr>
              <a:t>Западнай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фронстса</a:t>
            </a:r>
            <a:r>
              <a:rPr lang="ru-RU" b="1" dirty="0" smtClean="0">
                <a:solidFill>
                  <a:srgbClr val="7030A0"/>
                </a:solidFill>
              </a:rPr>
              <a:t>,  </a:t>
            </a:r>
            <a:r>
              <a:rPr lang="ru-RU" b="1" dirty="0" err="1" smtClean="0">
                <a:solidFill>
                  <a:srgbClr val="7030A0"/>
                </a:solidFill>
              </a:rPr>
              <a:t>минометнай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взводонь</a:t>
            </a:r>
            <a:r>
              <a:rPr lang="ru-RU" b="1" dirty="0" smtClean="0">
                <a:solidFill>
                  <a:srgbClr val="7030A0"/>
                </a:solidFill>
              </a:rPr>
              <a:t> командир. </a:t>
            </a:r>
            <a:r>
              <a:rPr lang="ru-RU" b="1" dirty="0" err="1" smtClean="0">
                <a:solidFill>
                  <a:srgbClr val="7030A0"/>
                </a:solidFill>
              </a:rPr>
              <a:t>Стакаста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ранендаф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Глухов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ошть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ала.Госпитальда</a:t>
            </a:r>
            <a:r>
              <a:rPr lang="ru-RU" b="1" dirty="0" smtClean="0">
                <a:solidFill>
                  <a:srgbClr val="7030A0"/>
                </a:solidFill>
              </a:rPr>
              <a:t> меле, </a:t>
            </a:r>
            <a:r>
              <a:rPr lang="ru-RU" b="1" dirty="0" err="1" smtClean="0">
                <a:solidFill>
                  <a:srgbClr val="7030A0"/>
                </a:solidFill>
              </a:rPr>
              <a:t>улемок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минометнай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ротань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командиркс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аралась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Москуть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эса</a:t>
            </a:r>
            <a:r>
              <a:rPr lang="ru-RU" b="1" dirty="0" smtClean="0">
                <a:solidFill>
                  <a:srgbClr val="7030A0"/>
                </a:solidFill>
              </a:rPr>
              <a:t>. 1942 к. </a:t>
            </a:r>
            <a:r>
              <a:rPr lang="ru-RU" b="1" dirty="0" err="1" smtClean="0">
                <a:solidFill>
                  <a:srgbClr val="7030A0"/>
                </a:solidFill>
              </a:rPr>
              <a:t>апрельста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окруженияса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ульсь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контужендаф</a:t>
            </a:r>
            <a:r>
              <a:rPr lang="ru-RU" b="1" dirty="0" smtClean="0">
                <a:solidFill>
                  <a:srgbClr val="7030A0"/>
                </a:solidFill>
              </a:rPr>
              <a:t> и </a:t>
            </a:r>
            <a:r>
              <a:rPr lang="ru-RU" b="1" dirty="0" err="1" smtClean="0">
                <a:solidFill>
                  <a:srgbClr val="7030A0"/>
                </a:solidFill>
              </a:rPr>
              <a:t>повсь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пленц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Пленцта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нолдазь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американскяй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войскатне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апрельста</a:t>
            </a:r>
            <a:r>
              <a:rPr lang="ru-RU" b="1" dirty="0" smtClean="0">
                <a:solidFill>
                  <a:srgbClr val="7030A0"/>
                </a:solidFill>
              </a:rPr>
              <a:t> 1945 к.   Нюрнберг </a:t>
            </a:r>
            <a:r>
              <a:rPr lang="ru-RU" b="1" dirty="0" err="1" smtClean="0">
                <a:solidFill>
                  <a:srgbClr val="7030A0"/>
                </a:solidFill>
              </a:rPr>
              <a:t>ошса</a:t>
            </a:r>
            <a:r>
              <a:rPr lang="ru-RU" b="1" dirty="0" smtClean="0">
                <a:solidFill>
                  <a:srgbClr val="7030A0"/>
                </a:solidFill>
              </a:rPr>
              <a:t>. Боевой </a:t>
            </a:r>
            <a:r>
              <a:rPr lang="ru-RU" b="1" dirty="0" err="1" smtClean="0">
                <a:solidFill>
                  <a:srgbClr val="7030A0"/>
                </a:solidFill>
              </a:rPr>
              <a:t>действияса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участиянкса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казьф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Отечественнай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войнань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омбоце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степенень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орденца</a:t>
            </a:r>
            <a:r>
              <a:rPr lang="ru-RU" b="1" dirty="0" smtClean="0">
                <a:solidFill>
                  <a:srgbClr val="7030A0"/>
                </a:solidFill>
              </a:rPr>
              <a:t>,  </a:t>
            </a:r>
            <a:r>
              <a:rPr lang="ru-RU" b="1" dirty="0" err="1" smtClean="0">
                <a:solidFill>
                  <a:srgbClr val="7030A0"/>
                </a:solidFill>
              </a:rPr>
              <a:t>Якстерь</a:t>
            </a:r>
            <a:r>
              <a:rPr lang="ru-RU" b="1" dirty="0" smtClean="0">
                <a:solidFill>
                  <a:srgbClr val="7030A0"/>
                </a:solidFill>
              </a:rPr>
              <a:t> звезда </a:t>
            </a:r>
            <a:r>
              <a:rPr lang="ru-RU" b="1" dirty="0" err="1" smtClean="0">
                <a:solidFill>
                  <a:srgbClr val="7030A0"/>
                </a:solidFill>
              </a:rPr>
              <a:t>орденца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медальса</a:t>
            </a:r>
            <a:r>
              <a:rPr lang="ru-RU" b="1" dirty="0" smtClean="0">
                <a:solidFill>
                  <a:srgbClr val="7030A0"/>
                </a:solidFill>
              </a:rPr>
              <a:t> «За победу над Германией». </a:t>
            </a:r>
            <a:r>
              <a:rPr lang="ru-RU" b="1" dirty="0" err="1" smtClean="0">
                <a:solidFill>
                  <a:srgbClr val="7030A0"/>
                </a:solidFill>
              </a:rPr>
              <a:t>Войнада</a:t>
            </a:r>
            <a:r>
              <a:rPr lang="ru-RU" b="1" dirty="0" smtClean="0">
                <a:solidFill>
                  <a:srgbClr val="7030A0"/>
                </a:solidFill>
              </a:rPr>
              <a:t> меле  и 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педагогическяй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институтть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аделамдонза</a:t>
            </a:r>
            <a:r>
              <a:rPr lang="ru-RU" b="1" dirty="0" smtClean="0">
                <a:solidFill>
                  <a:srgbClr val="7030A0"/>
                </a:solidFill>
              </a:rPr>
              <a:t> меле </a:t>
            </a:r>
            <a:r>
              <a:rPr lang="ru-RU" b="1" dirty="0" err="1" smtClean="0">
                <a:solidFill>
                  <a:srgbClr val="7030A0"/>
                </a:solidFill>
              </a:rPr>
              <a:t>покодсь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рузонь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кялень</a:t>
            </a:r>
            <a:r>
              <a:rPr lang="ru-RU" b="1" dirty="0" smtClean="0">
                <a:solidFill>
                  <a:srgbClr val="7030A0"/>
                </a:solidFill>
              </a:rPr>
              <a:t> и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учителькс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велеса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сяльде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редакторкс</a:t>
            </a:r>
            <a:r>
              <a:rPr lang="ru-RU" b="1" dirty="0" smtClean="0">
                <a:solidFill>
                  <a:srgbClr val="7030A0"/>
                </a:solidFill>
              </a:rPr>
              <a:t>,  </a:t>
            </a:r>
            <a:r>
              <a:rPr lang="ru-RU" b="1" dirty="0" err="1" smtClean="0">
                <a:solidFill>
                  <a:srgbClr val="7030A0"/>
                </a:solidFill>
              </a:rPr>
              <a:t>редакциянь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заведующайкс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главнай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редакторкс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книжнай</a:t>
            </a:r>
            <a:r>
              <a:rPr lang="ru-RU" b="1" dirty="0" smtClean="0">
                <a:solidFill>
                  <a:srgbClr val="7030A0"/>
                </a:solidFill>
              </a:rPr>
              <a:t> издательстваса.1960-це </a:t>
            </a:r>
            <a:r>
              <a:rPr lang="ru-RU" b="1" dirty="0" err="1" smtClean="0">
                <a:solidFill>
                  <a:srgbClr val="7030A0"/>
                </a:solidFill>
              </a:rPr>
              <a:t>кизоста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сявомок</a:t>
            </a:r>
            <a:r>
              <a:rPr lang="ru-RU" b="1" dirty="0" smtClean="0">
                <a:solidFill>
                  <a:srgbClr val="7030A0"/>
                </a:solidFill>
              </a:rPr>
              <a:t> и </a:t>
            </a:r>
            <a:r>
              <a:rPr lang="ru-RU" b="1" dirty="0" err="1" smtClean="0">
                <a:solidFill>
                  <a:srgbClr val="7030A0"/>
                </a:solidFill>
              </a:rPr>
              <a:t>эряфоньберьф</a:t>
            </a:r>
            <a:r>
              <a:rPr lang="ru-RU" b="1" dirty="0" smtClean="0">
                <a:solidFill>
                  <a:srgbClr val="7030A0"/>
                </a:solidFill>
              </a:rPr>
              <a:t>— писатель-профессионал.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К.Г.Абрамов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5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 </a:t>
            </a:r>
            <a:r>
              <a:rPr lang="ru-RU" b="1" dirty="0" err="1" smtClean="0">
                <a:solidFill>
                  <a:srgbClr val="7030A0"/>
                </a:solidFill>
              </a:rPr>
              <a:t>сембе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трилогияц</a:t>
            </a:r>
            <a:r>
              <a:rPr lang="ru-RU" b="1" dirty="0" smtClean="0">
                <a:solidFill>
                  <a:srgbClr val="7030A0"/>
                </a:solidFill>
              </a:rPr>
              <a:t> (</a:t>
            </a:r>
            <a:r>
              <a:rPr lang="ru-RU" b="1" dirty="0" err="1" smtClean="0">
                <a:solidFill>
                  <a:srgbClr val="7030A0"/>
                </a:solidFill>
              </a:rPr>
              <a:t>Найман</a:t>
            </a:r>
            <a:r>
              <a:rPr lang="ru-RU" b="1" dirty="0" smtClean="0">
                <a:solidFill>
                  <a:srgbClr val="7030A0"/>
                </a:solidFill>
              </a:rPr>
              <a:t>, Люди стали близкими, Дым над землей) , («</a:t>
            </a:r>
            <a:r>
              <a:rPr lang="ru-RU" b="1" dirty="0" err="1" smtClean="0">
                <a:solidFill>
                  <a:srgbClr val="7030A0"/>
                </a:solidFill>
              </a:rPr>
              <a:t>Найман</a:t>
            </a:r>
            <a:r>
              <a:rPr lang="ru-RU" b="1" dirty="0" smtClean="0">
                <a:solidFill>
                  <a:srgbClr val="7030A0"/>
                </a:solidFill>
              </a:rPr>
              <a:t>», «</a:t>
            </a:r>
            <a:r>
              <a:rPr lang="ru-RU" b="1" dirty="0" err="1" smtClean="0">
                <a:solidFill>
                  <a:srgbClr val="7030A0"/>
                </a:solidFill>
              </a:rPr>
              <a:t>Ломаттне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арасть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малацекс</a:t>
            </a:r>
            <a:r>
              <a:rPr lang="ru-RU" b="1" dirty="0" smtClean="0">
                <a:solidFill>
                  <a:srgbClr val="7030A0"/>
                </a:solidFill>
              </a:rPr>
              <a:t>», «</a:t>
            </a:r>
            <a:r>
              <a:rPr lang="ru-RU" b="1" dirty="0" err="1" smtClean="0">
                <a:solidFill>
                  <a:srgbClr val="7030A0"/>
                </a:solidFill>
              </a:rPr>
              <a:t>Качамонь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пачк</a:t>
            </a:r>
            <a:r>
              <a:rPr lang="ru-RU" b="1" dirty="0" smtClean="0">
                <a:solidFill>
                  <a:srgbClr val="7030A0"/>
                </a:solidFill>
              </a:rPr>
              <a:t>») </a:t>
            </a:r>
            <a:r>
              <a:rPr lang="ru-RU" b="1" dirty="0" err="1" smtClean="0">
                <a:solidFill>
                  <a:srgbClr val="7030A0"/>
                </a:solidFill>
              </a:rPr>
              <a:t>арась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васенце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эпопейнай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романкс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поволжскяй</a:t>
            </a:r>
            <a:r>
              <a:rPr lang="ru-RU" b="1" dirty="0" smtClean="0">
                <a:solidFill>
                  <a:srgbClr val="7030A0"/>
                </a:solidFill>
              </a:rPr>
              <a:t> велеть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r>
              <a:rPr lang="ru-RU" b="1" dirty="0" smtClean="0">
                <a:solidFill>
                  <a:srgbClr val="7030A0"/>
                </a:solidFill>
              </a:rPr>
              <a:t> 1920—1950-це </a:t>
            </a:r>
            <a:r>
              <a:rPr lang="ru-RU" b="1" dirty="0" err="1" smtClean="0">
                <a:solidFill>
                  <a:srgbClr val="7030A0"/>
                </a:solidFill>
              </a:rPr>
              <a:t>кизотнень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Тейнза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максфоль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оцю</a:t>
            </a:r>
            <a:r>
              <a:rPr lang="ru-RU" b="1" dirty="0" smtClean="0">
                <a:solidFill>
                  <a:srgbClr val="7030A0"/>
                </a:solidFill>
              </a:rPr>
              <a:t> оценка  </a:t>
            </a:r>
            <a:r>
              <a:rPr lang="ru-RU" b="1" dirty="0" err="1" smtClean="0">
                <a:solidFill>
                  <a:srgbClr val="7030A0"/>
                </a:solidFill>
              </a:rPr>
              <a:t>центральнай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российскяй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прессаса</a:t>
            </a:r>
            <a:r>
              <a:rPr lang="ru-RU" b="1" dirty="0" smtClean="0">
                <a:solidFill>
                  <a:srgbClr val="7030A0"/>
                </a:solidFill>
              </a:rPr>
              <a:t> . </a:t>
            </a:r>
            <a:r>
              <a:rPr lang="ru-RU" b="1" dirty="0" err="1" smtClean="0">
                <a:solidFill>
                  <a:srgbClr val="7030A0"/>
                </a:solidFill>
              </a:rPr>
              <a:t>Романонза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Эсеть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канстось</a:t>
            </a:r>
            <a:r>
              <a:rPr lang="ru-RU" b="1" dirty="0" smtClean="0">
                <a:solidFill>
                  <a:srgbClr val="7030A0"/>
                </a:solidFill>
              </a:rPr>
              <a:t> а </a:t>
            </a:r>
            <a:r>
              <a:rPr lang="ru-RU" b="1" dirty="0" err="1" smtClean="0">
                <a:solidFill>
                  <a:srgbClr val="7030A0"/>
                </a:solidFill>
              </a:rPr>
              <a:t>маряви</a:t>
            </a:r>
            <a:r>
              <a:rPr lang="ru-RU" b="1" dirty="0" smtClean="0">
                <a:solidFill>
                  <a:srgbClr val="7030A0"/>
                </a:solidFill>
              </a:rPr>
              <a:t>» (1967),  </a:t>
            </a:r>
            <a:r>
              <a:rPr lang="ru-RU" b="1" dirty="0" err="1" smtClean="0">
                <a:solidFill>
                  <a:srgbClr val="7030A0"/>
                </a:solidFill>
              </a:rPr>
              <a:t>рузкс</a:t>
            </a:r>
            <a:r>
              <a:rPr lang="ru-RU" b="1" dirty="0" smtClean="0">
                <a:solidFill>
                  <a:srgbClr val="7030A0"/>
                </a:solidFill>
              </a:rPr>
              <a:t> «Своя ноша не в тягость» (1970, 1971), «Велень </a:t>
            </a:r>
            <a:r>
              <a:rPr lang="ru-RU" b="1" dirty="0" err="1" smtClean="0">
                <a:solidFill>
                  <a:srgbClr val="7030A0"/>
                </a:solidFill>
              </a:rPr>
              <a:t>тейтерь</a:t>
            </a:r>
            <a:r>
              <a:rPr lang="ru-RU" b="1" dirty="0" smtClean="0">
                <a:solidFill>
                  <a:srgbClr val="7030A0"/>
                </a:solidFill>
              </a:rPr>
              <a:t>» (1980),  пер. «Девушка из села» (1987) </a:t>
            </a:r>
            <a:r>
              <a:rPr lang="ru-RU" b="1" dirty="0" err="1" smtClean="0">
                <a:solidFill>
                  <a:srgbClr val="7030A0"/>
                </a:solidFill>
              </a:rPr>
              <a:t>арасть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цебярь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ушетксокс</a:t>
            </a:r>
            <a:r>
              <a:rPr lang="ru-RU" b="1" dirty="0" smtClean="0">
                <a:solidFill>
                  <a:srgbClr val="7030A0"/>
                </a:solidFill>
              </a:rPr>
              <a:t>. кона </a:t>
            </a:r>
            <a:r>
              <a:rPr lang="ru-RU" b="1" dirty="0" err="1" smtClean="0">
                <a:solidFill>
                  <a:srgbClr val="7030A0"/>
                </a:solidFill>
              </a:rPr>
              <a:t>тапазе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путф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шаблонть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отечественнай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литератураса</a:t>
            </a:r>
            <a:r>
              <a:rPr lang="ru-RU" b="1" dirty="0" smtClean="0">
                <a:solidFill>
                  <a:srgbClr val="7030A0"/>
                </a:solidFill>
              </a:rPr>
              <a:t> — </a:t>
            </a:r>
            <a:r>
              <a:rPr lang="ru-RU" b="1" dirty="0" err="1" smtClean="0">
                <a:solidFill>
                  <a:srgbClr val="7030A0"/>
                </a:solidFill>
              </a:rPr>
              <a:t>явомать</a:t>
            </a:r>
            <a:r>
              <a:rPr lang="ru-RU" b="1" dirty="0" smtClean="0">
                <a:solidFill>
                  <a:srgbClr val="7030A0"/>
                </a:solidFill>
              </a:rPr>
              <a:t>. Велень и </a:t>
            </a:r>
            <a:r>
              <a:rPr lang="ru-RU" b="1" dirty="0" err="1" smtClean="0">
                <a:solidFill>
                  <a:srgbClr val="7030A0"/>
                </a:solidFill>
              </a:rPr>
              <a:t>ошеньпроза</a:t>
            </a:r>
            <a:r>
              <a:rPr lang="ru-RU" b="1" dirty="0" smtClean="0">
                <a:solidFill>
                  <a:srgbClr val="7030A0"/>
                </a:solidFill>
              </a:rPr>
              <a:t>. </a:t>
            </a:r>
            <a:r>
              <a:rPr lang="ru-RU" b="1" dirty="0" err="1" smtClean="0">
                <a:solidFill>
                  <a:srgbClr val="7030A0"/>
                </a:solidFill>
              </a:rPr>
              <a:t>Биографическяй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ромаонза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Эрзянь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цёра</a:t>
            </a:r>
            <a:r>
              <a:rPr lang="ru-RU" b="1" dirty="0" smtClean="0">
                <a:solidFill>
                  <a:srgbClr val="7030A0"/>
                </a:solidFill>
              </a:rPr>
              <a:t>» — </a:t>
            </a:r>
            <a:r>
              <a:rPr lang="ru-RU" b="1" dirty="0" err="1" smtClean="0">
                <a:solidFill>
                  <a:srgbClr val="7030A0"/>
                </a:solidFill>
              </a:rPr>
              <a:t>скульпторть</a:t>
            </a:r>
            <a:r>
              <a:rPr lang="ru-RU" b="1" dirty="0" smtClean="0">
                <a:solidFill>
                  <a:srgbClr val="7030A0"/>
                </a:solidFill>
              </a:rPr>
              <a:t> Степан </a:t>
            </a:r>
            <a:r>
              <a:rPr lang="ru-RU" b="1" dirty="0" err="1" smtClean="0">
                <a:solidFill>
                  <a:srgbClr val="7030A0"/>
                </a:solidFill>
              </a:rPr>
              <a:t>Эрьзять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r>
              <a:rPr lang="ru-RU" b="1" dirty="0" smtClean="0">
                <a:solidFill>
                  <a:srgbClr val="7030A0"/>
                </a:solidFill>
              </a:rPr>
              <a:t> (1971, 1973, 1977 гг., </a:t>
            </a:r>
            <a:r>
              <a:rPr lang="ru-RU" b="1" dirty="0" err="1" smtClean="0">
                <a:solidFill>
                  <a:srgbClr val="7030A0"/>
                </a:solidFill>
              </a:rPr>
              <a:t>рузкс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ётафтф</a:t>
            </a:r>
            <a:r>
              <a:rPr lang="ru-RU" b="1" dirty="0" smtClean="0">
                <a:solidFill>
                  <a:srgbClr val="7030A0"/>
                </a:solidFill>
              </a:rPr>
              <a:t> «Степан </a:t>
            </a:r>
            <a:r>
              <a:rPr lang="ru-RU" b="1" dirty="0" err="1" smtClean="0">
                <a:solidFill>
                  <a:srgbClr val="7030A0"/>
                </a:solidFill>
              </a:rPr>
              <a:t>Эрьзя</a:t>
            </a:r>
            <a:r>
              <a:rPr lang="ru-RU" b="1" dirty="0" smtClean="0">
                <a:solidFill>
                  <a:srgbClr val="7030A0"/>
                </a:solidFill>
              </a:rPr>
              <a:t>». – М., 1974, 1976,1981). </a:t>
            </a:r>
            <a:r>
              <a:rPr lang="ru-RU" b="1" dirty="0" err="1" smtClean="0">
                <a:solidFill>
                  <a:srgbClr val="7030A0"/>
                </a:solidFill>
              </a:rPr>
              <a:t>Тянкса</a:t>
            </a:r>
            <a:r>
              <a:rPr lang="ru-RU" b="1" dirty="0" smtClean="0">
                <a:solidFill>
                  <a:srgbClr val="7030A0"/>
                </a:solidFill>
              </a:rPr>
              <a:t> К. Абрамов аф </a:t>
            </a:r>
            <a:r>
              <a:rPr lang="ru-RU" b="1" dirty="0" err="1" smtClean="0">
                <a:solidFill>
                  <a:srgbClr val="7030A0"/>
                </a:solidFill>
              </a:rPr>
              <a:t>фкя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киза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вятсь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исследовательскяй</a:t>
            </a:r>
            <a:r>
              <a:rPr lang="ru-RU" b="1" dirty="0" smtClean="0">
                <a:solidFill>
                  <a:srgbClr val="7030A0"/>
                </a:solidFill>
              </a:rPr>
              <a:t> работа. </a:t>
            </a:r>
            <a:r>
              <a:rPr lang="ru-RU" b="1" dirty="0" err="1" smtClean="0">
                <a:solidFill>
                  <a:srgbClr val="7030A0"/>
                </a:solidFill>
              </a:rPr>
              <a:t>Васенце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романкс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мордвать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кунардонь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историянц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тяфта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жа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арасть</a:t>
            </a:r>
            <a:r>
              <a:rPr lang="ru-RU" b="1" dirty="0" smtClean="0">
                <a:solidFill>
                  <a:srgbClr val="7030A0"/>
                </a:solidFill>
              </a:rPr>
              <a:t> К. </a:t>
            </a:r>
            <a:r>
              <a:rPr lang="ru-RU" b="1" dirty="0" err="1" smtClean="0">
                <a:solidFill>
                  <a:srgbClr val="7030A0"/>
                </a:solidFill>
              </a:rPr>
              <a:t>Абрамовонь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Пургаз</a:t>
            </a:r>
            <a:r>
              <a:rPr lang="ru-RU" b="1" dirty="0" smtClean="0">
                <a:solidFill>
                  <a:srgbClr val="7030A0"/>
                </a:solidFill>
              </a:rPr>
              <a:t>» (1988, в пер. М., 1989) и «</a:t>
            </a:r>
            <a:r>
              <a:rPr lang="ru-RU" b="1" dirty="0" err="1" smtClean="0">
                <a:solidFill>
                  <a:srgbClr val="7030A0"/>
                </a:solidFill>
              </a:rPr>
              <a:t>Олячинть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кисэ</a:t>
            </a:r>
            <a:r>
              <a:rPr lang="ru-RU" b="1" dirty="0" smtClean="0">
                <a:solidFill>
                  <a:srgbClr val="7030A0"/>
                </a:solidFill>
              </a:rPr>
              <a:t>» (1989, в пер. «За волю», 1995) </a:t>
            </a:r>
            <a:r>
              <a:rPr lang="ru-RU" b="1" dirty="0" err="1" smtClean="0">
                <a:solidFill>
                  <a:srgbClr val="7030A0"/>
                </a:solidFill>
              </a:rPr>
              <a:t>книганза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Сонцень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авторть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валонзон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коряс</a:t>
            </a:r>
            <a:r>
              <a:rPr lang="ru-RU" b="1" dirty="0" smtClean="0">
                <a:solidFill>
                  <a:srgbClr val="7030A0"/>
                </a:solidFill>
              </a:rPr>
              <a:t>,  «</a:t>
            </a:r>
            <a:r>
              <a:rPr lang="ru-RU" b="1" dirty="0" err="1" smtClean="0">
                <a:solidFill>
                  <a:srgbClr val="7030A0"/>
                </a:solidFill>
                <a:hlinkClick r:id="rId2" tooltip="Пургаз"/>
              </a:rPr>
              <a:t>Пургаз</a:t>
            </a:r>
            <a:r>
              <a:rPr lang="ru-RU" b="1" dirty="0" smtClean="0">
                <a:solidFill>
                  <a:srgbClr val="7030A0"/>
                </a:solidFill>
              </a:rPr>
              <a:t>» </a:t>
            </a:r>
            <a:r>
              <a:rPr lang="ru-RU" b="1" dirty="0" err="1" smtClean="0">
                <a:solidFill>
                  <a:srgbClr val="7030A0"/>
                </a:solidFill>
              </a:rPr>
              <a:t>романць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азонды</a:t>
            </a:r>
            <a:r>
              <a:rPr lang="ru-RU" b="1" dirty="0" smtClean="0">
                <a:solidFill>
                  <a:srgbClr val="7030A0"/>
                </a:solidFill>
              </a:rPr>
              <a:t>  истории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народть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историянц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колга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XII-це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векть</a:t>
            </a:r>
            <a:r>
              <a:rPr lang="ru-RU" b="1" dirty="0" smtClean="0">
                <a:solidFill>
                  <a:srgbClr val="7030A0"/>
                </a:solidFill>
              </a:rPr>
              <a:t> песта — </a:t>
            </a:r>
            <a:r>
              <a:rPr lang="ru-RU" b="1" dirty="0" err="1" smtClean="0">
                <a:solidFill>
                  <a:srgbClr val="7030A0"/>
                </a:solidFill>
              </a:rPr>
              <a:t>XIII-це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векть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ушетксста</a:t>
            </a:r>
            <a:r>
              <a:rPr lang="ru-RU" b="1" dirty="0" smtClean="0">
                <a:solidFill>
                  <a:srgbClr val="7030A0"/>
                </a:solidFill>
              </a:rPr>
              <a:t> .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43841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Филолог  </a:t>
            </a:r>
            <a:r>
              <a:rPr lang="ru-RU" sz="2400" b="1" dirty="0" err="1" smtClean="0">
                <a:solidFill>
                  <a:srgbClr val="7030A0"/>
                </a:solidFill>
              </a:rPr>
              <a:t>образованиянь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коряс</a:t>
            </a:r>
            <a:r>
              <a:rPr lang="ru-RU" sz="2400" b="1" dirty="0" smtClean="0">
                <a:solidFill>
                  <a:srgbClr val="7030A0"/>
                </a:solidFill>
              </a:rPr>
              <a:t> К. Абрамов </a:t>
            </a:r>
            <a:r>
              <a:rPr lang="ru-RU" sz="2400" b="1" dirty="0" err="1" smtClean="0">
                <a:solidFill>
                  <a:srgbClr val="7030A0"/>
                </a:solidFill>
              </a:rPr>
              <a:t>нолдась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толковай</a:t>
            </a:r>
            <a:r>
              <a:rPr lang="ru-RU" sz="2400" b="1" dirty="0" smtClean="0">
                <a:solidFill>
                  <a:srgbClr val="7030A0"/>
                </a:solidFill>
              </a:rPr>
              <a:t> словарь </a:t>
            </a:r>
            <a:r>
              <a:rPr lang="ru-RU" sz="2400" b="1" dirty="0" err="1" smtClean="0">
                <a:solidFill>
                  <a:srgbClr val="7030A0"/>
                </a:solidFill>
              </a:rPr>
              <a:t>эрзянскяй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кялень</a:t>
            </a:r>
            <a:r>
              <a:rPr lang="ru-RU" sz="2400" b="1" dirty="0" smtClean="0">
                <a:solidFill>
                  <a:srgbClr val="7030A0"/>
                </a:solidFill>
              </a:rPr>
              <a:t> «</a:t>
            </a:r>
            <a:r>
              <a:rPr lang="ru-RU" sz="2400" b="1" dirty="0" err="1" smtClean="0">
                <a:solidFill>
                  <a:srgbClr val="7030A0"/>
                </a:solidFill>
              </a:rPr>
              <a:t>Валонь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ёвтнема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валкс</a:t>
            </a:r>
            <a:r>
              <a:rPr lang="ru-RU" sz="2400" b="1" dirty="0" smtClean="0">
                <a:solidFill>
                  <a:srgbClr val="7030A0"/>
                </a:solidFill>
              </a:rPr>
              <a:t>».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err="1" smtClean="0">
                <a:solidFill>
                  <a:srgbClr val="7030A0"/>
                </a:solidFill>
              </a:rPr>
              <a:t>Казненза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орден Отечественной войны 2-й степени (11.03.1985)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орден Трудового Красного Знамени (28.10.1967)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орден Дружбы народов (11.11.1984)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орден Красной Звезды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медали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Образованияц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5" descr="hk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876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88024" y="1859340"/>
            <a:ext cx="4355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Школать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аделамда</a:t>
            </a:r>
            <a:r>
              <a:rPr lang="ru-RU" b="1" dirty="0" smtClean="0">
                <a:solidFill>
                  <a:srgbClr val="7030A0"/>
                </a:solidFill>
              </a:rPr>
              <a:t> меле 1933-це </a:t>
            </a:r>
            <a:r>
              <a:rPr lang="ru-RU" b="1" dirty="0" err="1" smtClean="0">
                <a:solidFill>
                  <a:srgbClr val="7030A0"/>
                </a:solidFill>
              </a:rPr>
              <a:t>кизоня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поступась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тонафнема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педагогическяй</a:t>
            </a:r>
            <a:r>
              <a:rPr lang="ru-RU" b="1" dirty="0" smtClean="0">
                <a:solidFill>
                  <a:srgbClr val="7030A0"/>
                </a:solidFill>
              </a:rPr>
              <a:t> институту, но </a:t>
            </a:r>
            <a:r>
              <a:rPr lang="ru-RU" b="1" dirty="0" err="1" smtClean="0">
                <a:solidFill>
                  <a:srgbClr val="7030A0"/>
                </a:solidFill>
              </a:rPr>
              <a:t>кизода</a:t>
            </a:r>
            <a:r>
              <a:rPr lang="ru-RU" b="1" dirty="0" smtClean="0">
                <a:solidFill>
                  <a:srgbClr val="7030A0"/>
                </a:solidFill>
              </a:rPr>
              <a:t> меле </a:t>
            </a:r>
            <a:r>
              <a:rPr lang="ru-RU" b="1" dirty="0" err="1" smtClean="0">
                <a:solidFill>
                  <a:srgbClr val="7030A0"/>
                </a:solidFill>
              </a:rPr>
              <a:t>кадозе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тонафнеманц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покодсь</a:t>
            </a:r>
            <a:r>
              <a:rPr lang="ru-RU" b="1" dirty="0" smtClean="0">
                <a:solidFill>
                  <a:srgbClr val="7030A0"/>
                </a:solidFill>
              </a:rPr>
              <a:t> родной </a:t>
            </a:r>
            <a:r>
              <a:rPr lang="ru-RU" b="1" dirty="0" err="1" smtClean="0">
                <a:solidFill>
                  <a:srgbClr val="7030A0"/>
                </a:solidFill>
              </a:rPr>
              <a:t>кялень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учителькс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Пединститутть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аделазе</a:t>
            </a:r>
            <a:r>
              <a:rPr lang="ru-RU" b="1" dirty="0" smtClean="0">
                <a:solidFill>
                  <a:srgbClr val="7030A0"/>
                </a:solidFill>
              </a:rPr>
              <a:t> 1954 к., </a:t>
            </a:r>
            <a:r>
              <a:rPr lang="ru-RU" b="1" dirty="0" err="1" smtClean="0">
                <a:solidFill>
                  <a:srgbClr val="7030A0"/>
                </a:solidFill>
              </a:rPr>
              <a:t>специальностец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рузонь</a:t>
            </a:r>
            <a:r>
              <a:rPr lang="ru-RU" b="1" dirty="0" smtClean="0">
                <a:solidFill>
                  <a:srgbClr val="7030A0"/>
                </a:solidFill>
              </a:rPr>
              <a:t> кяльсь и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литературась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Преподавательхне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конат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кадсть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оцю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васта</a:t>
            </a:r>
            <a:r>
              <a:rPr lang="ru-RU" b="1" dirty="0" smtClean="0">
                <a:solidFill>
                  <a:srgbClr val="7030A0"/>
                </a:solidFill>
              </a:rPr>
              <a:t> сонь </a:t>
            </a:r>
            <a:r>
              <a:rPr lang="ru-RU" b="1" dirty="0" err="1" smtClean="0">
                <a:solidFill>
                  <a:srgbClr val="7030A0"/>
                </a:solidFill>
              </a:rPr>
              <a:t>творчествасонза</a:t>
            </a:r>
            <a:r>
              <a:rPr lang="ru-RU" b="1" dirty="0" smtClean="0">
                <a:solidFill>
                  <a:srgbClr val="7030A0"/>
                </a:solidFill>
              </a:rPr>
              <a:t>, </a:t>
            </a:r>
            <a:r>
              <a:rPr lang="ru-RU" b="1" dirty="0" smtClean="0">
                <a:solidFill>
                  <a:srgbClr val="7030A0"/>
                </a:solidFill>
                <a:hlinkClick r:id="rId3" tooltip="Цыганов, Николай Фёдорович (языковед)"/>
              </a:rPr>
              <a:t>Н.Ф. Цыганова</a:t>
            </a:r>
            <a:r>
              <a:rPr lang="ru-RU" b="1" dirty="0" smtClean="0">
                <a:solidFill>
                  <a:srgbClr val="7030A0"/>
                </a:solidFill>
              </a:rPr>
              <a:t> (</a:t>
            </a:r>
            <a:r>
              <a:rPr lang="ru-RU" b="1" dirty="0" err="1" smtClean="0">
                <a:solidFill>
                  <a:srgbClr val="7030A0"/>
                </a:solidFill>
              </a:rPr>
              <a:t>эрзянскяй</a:t>
            </a:r>
            <a:r>
              <a:rPr lang="ru-RU" b="1" dirty="0" smtClean="0">
                <a:solidFill>
                  <a:srgbClr val="7030A0"/>
                </a:solidFill>
              </a:rPr>
              <a:t> кяльсь) и М.М. Бахтин (</a:t>
            </a:r>
            <a:r>
              <a:rPr lang="ru-RU" b="1" dirty="0" err="1" smtClean="0">
                <a:solidFill>
                  <a:srgbClr val="7030A0"/>
                </a:solidFill>
              </a:rPr>
              <a:t>рузонь</a:t>
            </a:r>
            <a:r>
              <a:rPr lang="ru-RU" b="1" dirty="0" smtClean="0">
                <a:solidFill>
                  <a:srgbClr val="7030A0"/>
                </a:solidFill>
              </a:rPr>
              <a:t> и мировой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литературась</a:t>
            </a:r>
            <a:r>
              <a:rPr lang="ru-RU" b="1" dirty="0" smtClean="0">
                <a:solidFill>
                  <a:srgbClr val="7030A0"/>
                </a:solidFill>
              </a:rPr>
              <a:t>).</a:t>
            </a: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К.Г.Абрамов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7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Кода писатель </a:t>
            </a:r>
            <a:r>
              <a:rPr lang="ru-RU" b="1" dirty="0" err="1" smtClean="0">
                <a:solidFill>
                  <a:srgbClr val="7030A0"/>
                </a:solidFill>
              </a:rPr>
              <a:t>творческяй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кинц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ушедозе</a:t>
            </a:r>
            <a:r>
              <a:rPr lang="ru-RU" b="1" dirty="0" smtClean="0">
                <a:solidFill>
                  <a:srgbClr val="7030A0"/>
                </a:solidFill>
              </a:rPr>
              <a:t> 1934 к., </a:t>
            </a:r>
            <a:r>
              <a:rPr lang="ru-RU" b="1" dirty="0" err="1" smtClean="0">
                <a:solidFill>
                  <a:srgbClr val="7030A0"/>
                </a:solidFill>
              </a:rPr>
              <a:t>печатлазе</a:t>
            </a:r>
            <a:r>
              <a:rPr lang="ru-RU" b="1" dirty="0" smtClean="0">
                <a:solidFill>
                  <a:srgbClr val="7030A0"/>
                </a:solidFill>
              </a:rPr>
              <a:t>  </a:t>
            </a:r>
            <a:r>
              <a:rPr lang="ru-RU" b="1" dirty="0" err="1" smtClean="0">
                <a:solidFill>
                  <a:srgbClr val="7030A0"/>
                </a:solidFill>
                <a:hlinkClick r:id="rId2" tooltip="Сятко"/>
              </a:rPr>
              <a:t>Сятко</a:t>
            </a:r>
            <a:r>
              <a:rPr lang="ru-RU" b="1" dirty="0" smtClean="0">
                <a:solidFill>
                  <a:srgbClr val="7030A0"/>
                </a:solidFill>
              </a:rPr>
              <a:t> </a:t>
            </a:r>
            <a:r>
              <a:rPr lang="ru-RU" b="1" dirty="0" err="1" smtClean="0">
                <a:solidFill>
                  <a:srgbClr val="7030A0"/>
                </a:solidFill>
              </a:rPr>
              <a:t>журналса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стихотворениянц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Веть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паксясо</a:t>
            </a:r>
            <a:r>
              <a:rPr lang="ru-RU" b="1" dirty="0" smtClean="0">
                <a:solidFill>
                  <a:srgbClr val="7030A0"/>
                </a:solidFill>
              </a:rPr>
              <a:t>». </a:t>
            </a:r>
            <a:r>
              <a:rPr lang="ru-RU" b="1" dirty="0" err="1" smtClean="0">
                <a:solidFill>
                  <a:srgbClr val="7030A0"/>
                </a:solidFill>
              </a:rPr>
              <a:t>Войнада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инголе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печатлась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колмогемоньшка</a:t>
            </a:r>
            <a:r>
              <a:rPr lang="ru-RU" b="1" dirty="0" smtClean="0">
                <a:solidFill>
                  <a:srgbClr val="7030A0"/>
                </a:solidFill>
              </a:rPr>
              <a:t> стихотворения 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газетаса</a:t>
            </a:r>
            <a:r>
              <a:rPr lang="ru-RU" b="1" dirty="0" smtClean="0">
                <a:solidFill>
                  <a:srgbClr val="7030A0"/>
                </a:solidFill>
              </a:rPr>
              <a:t> и </a:t>
            </a:r>
            <a:r>
              <a:rPr lang="ru-RU" b="1" dirty="0" err="1" smtClean="0">
                <a:solidFill>
                  <a:srgbClr val="7030A0"/>
                </a:solidFill>
              </a:rPr>
              <a:t>журналса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7030A0"/>
                </a:solidFill>
              </a:rPr>
              <a:t> башка </a:t>
            </a:r>
            <a:r>
              <a:rPr lang="ru-RU" b="1" dirty="0" err="1" smtClean="0">
                <a:solidFill>
                  <a:srgbClr val="7030A0"/>
                </a:solidFill>
              </a:rPr>
              <a:t>стихонь</a:t>
            </a:r>
            <a:r>
              <a:rPr lang="ru-RU" b="1" dirty="0" smtClean="0">
                <a:solidFill>
                  <a:srgbClr val="7030A0"/>
                </a:solidFill>
              </a:rPr>
              <a:t> сборник  (</a:t>
            </a:r>
            <a:r>
              <a:rPr lang="ru-RU" b="1" dirty="0" err="1" smtClean="0">
                <a:solidFill>
                  <a:srgbClr val="7030A0"/>
                </a:solidFill>
              </a:rPr>
              <a:t>Стихть</a:t>
            </a:r>
            <a:r>
              <a:rPr lang="ru-RU" b="1" dirty="0" smtClean="0">
                <a:solidFill>
                  <a:srgbClr val="7030A0"/>
                </a:solidFill>
              </a:rPr>
              <a:t>, 1940). </a:t>
            </a:r>
            <a:r>
              <a:rPr lang="ru-RU" b="1" dirty="0" err="1" smtClean="0">
                <a:solidFill>
                  <a:srgbClr val="7030A0"/>
                </a:solidFill>
              </a:rPr>
              <a:t>Эрзянскяй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кяльти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ётафтозень</a:t>
            </a:r>
            <a:r>
              <a:rPr lang="ru-RU" b="1" dirty="0" smtClean="0">
                <a:solidFill>
                  <a:srgbClr val="7030A0"/>
                </a:solidFill>
              </a:rPr>
              <a:t>  Т. Г. </a:t>
            </a:r>
            <a:r>
              <a:rPr lang="ru-RU" b="1" dirty="0" err="1" smtClean="0">
                <a:solidFill>
                  <a:srgbClr val="7030A0"/>
                </a:solidFill>
              </a:rPr>
              <a:t>Шевченконь</a:t>
            </a:r>
            <a:r>
              <a:rPr lang="ru-RU" b="1" dirty="0" smtClean="0">
                <a:solidFill>
                  <a:srgbClr val="7030A0"/>
                </a:solidFill>
              </a:rPr>
              <a:t> , М.Ю. </a:t>
            </a:r>
            <a:r>
              <a:rPr lang="ru-RU" b="1" dirty="0" err="1" smtClean="0">
                <a:solidFill>
                  <a:srgbClr val="7030A0"/>
                </a:solidFill>
              </a:rPr>
              <a:t>Лермонтовонь</a:t>
            </a:r>
            <a:r>
              <a:rPr lang="ru-RU" b="1" dirty="0" smtClean="0">
                <a:solidFill>
                  <a:srgbClr val="7030A0"/>
                </a:solidFill>
              </a:rPr>
              <a:t>, Н.А. </a:t>
            </a:r>
            <a:r>
              <a:rPr lang="ru-RU" b="1" dirty="0" err="1" smtClean="0">
                <a:solidFill>
                  <a:srgbClr val="7030A0"/>
                </a:solidFill>
              </a:rPr>
              <a:t>Некрасовонь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стихснон</a:t>
            </a:r>
            <a:r>
              <a:rPr lang="ru-RU" b="1" dirty="0" smtClean="0">
                <a:solidFill>
                  <a:srgbClr val="7030A0"/>
                </a:solidFill>
              </a:rPr>
              <a:t>,  </a:t>
            </a:r>
            <a:r>
              <a:rPr lang="ru-RU" b="1" dirty="0" err="1" smtClean="0">
                <a:solidFill>
                  <a:srgbClr val="7030A0"/>
                </a:solidFill>
              </a:rPr>
              <a:t>армянскяй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эпость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пяльксонзон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smtClean="0">
                <a:solidFill>
                  <a:srgbClr val="7030A0"/>
                </a:solidFill>
                <a:hlinkClick r:id="rId3" tooltip="Давид Сасунский"/>
              </a:rPr>
              <a:t>Давид Сасунский</a:t>
            </a:r>
            <a:r>
              <a:rPr lang="ru-RU" b="1" dirty="0" smtClean="0">
                <a:solidFill>
                  <a:srgbClr val="7030A0"/>
                </a:solidFill>
              </a:rPr>
              <a:t>». 1948 –</a:t>
            </a:r>
            <a:r>
              <a:rPr lang="ru-RU" b="1" dirty="0" err="1" smtClean="0">
                <a:solidFill>
                  <a:srgbClr val="7030A0"/>
                </a:solidFill>
              </a:rPr>
              <a:t>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кизоста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сявомок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содаф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тага</a:t>
            </a:r>
            <a:r>
              <a:rPr lang="ru-RU" b="1" dirty="0" smtClean="0">
                <a:solidFill>
                  <a:srgbClr val="7030A0"/>
                </a:solidFill>
              </a:rPr>
              <a:t> кода как драматург (</a:t>
            </a:r>
            <a:r>
              <a:rPr lang="ru-RU" b="1" dirty="0" err="1" smtClean="0">
                <a:solidFill>
                  <a:srgbClr val="7030A0"/>
                </a:solidFill>
              </a:rPr>
              <a:t>пьесац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Пелькстамо</a:t>
            </a:r>
            <a:r>
              <a:rPr lang="ru-RU" b="1" dirty="0" smtClean="0">
                <a:solidFill>
                  <a:srgbClr val="7030A0"/>
                </a:solidFill>
              </a:rPr>
              <a:t>»). </a:t>
            </a:r>
            <a:r>
              <a:rPr lang="ru-RU" b="1" dirty="0" err="1" smtClean="0">
                <a:solidFill>
                  <a:srgbClr val="7030A0"/>
                </a:solidFill>
              </a:rPr>
              <a:t>Сермадсь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комозьшка</a:t>
            </a:r>
            <a:r>
              <a:rPr lang="ru-RU" b="1" dirty="0" smtClean="0">
                <a:solidFill>
                  <a:srgbClr val="7030A0"/>
                </a:solidFill>
              </a:rPr>
              <a:t> пьеса, </a:t>
            </a:r>
            <a:r>
              <a:rPr lang="ru-RU" b="1" dirty="0" err="1" smtClean="0">
                <a:solidFill>
                  <a:srgbClr val="7030A0"/>
                </a:solidFill>
              </a:rPr>
              <a:t>ламотне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эздост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путфт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драматическяй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театраса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r>
              <a:rPr lang="ru-RU" b="1" dirty="0" err="1" smtClean="0">
                <a:solidFill>
                  <a:srgbClr val="7030A0"/>
                </a:solidFill>
              </a:rPr>
              <a:t>Эрзянскяй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кяльса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печатлаф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сембось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мезсь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тиезе</a:t>
            </a:r>
            <a:r>
              <a:rPr lang="ru-RU" b="1" dirty="0" smtClean="0">
                <a:solidFill>
                  <a:srgbClr val="7030A0"/>
                </a:solidFill>
              </a:rPr>
              <a:t>  </a:t>
            </a:r>
            <a:r>
              <a:rPr lang="ru-RU" b="1" dirty="0" err="1" smtClean="0">
                <a:solidFill>
                  <a:srgbClr val="7030A0"/>
                </a:solidFill>
              </a:rPr>
              <a:t>писательть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фкя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инь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цебярь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драматургокс</a:t>
            </a:r>
            <a:r>
              <a:rPr lang="ru-RU" b="1" dirty="0" smtClean="0">
                <a:solidFill>
                  <a:srgbClr val="7030A0"/>
                </a:solidFill>
              </a:rPr>
              <a:t>». </a:t>
            </a:r>
            <a:r>
              <a:rPr lang="ru-RU" b="1" dirty="0" err="1" smtClean="0">
                <a:solidFill>
                  <a:srgbClr val="7030A0"/>
                </a:solidFill>
              </a:rPr>
              <a:t>Азксонь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сборниконза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кармасть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лисендема</a:t>
            </a:r>
            <a:r>
              <a:rPr lang="ru-RU" b="1" dirty="0" smtClean="0">
                <a:solidFill>
                  <a:srgbClr val="7030A0"/>
                </a:solidFill>
              </a:rPr>
              <a:t> 1950-це </a:t>
            </a:r>
            <a:r>
              <a:rPr lang="ru-RU" b="1" dirty="0" err="1" smtClean="0">
                <a:solidFill>
                  <a:srgbClr val="7030A0"/>
                </a:solidFill>
              </a:rPr>
              <a:t>кизотнень</a:t>
            </a:r>
            <a:r>
              <a:rPr lang="ru-RU" b="1" dirty="0" smtClean="0">
                <a:solidFill>
                  <a:srgbClr val="7030A0"/>
                </a:solidFill>
              </a:rPr>
              <a:t> песта — 1960-це </a:t>
            </a:r>
            <a:r>
              <a:rPr lang="ru-RU" b="1" dirty="0" err="1" smtClean="0">
                <a:solidFill>
                  <a:srgbClr val="7030A0"/>
                </a:solidFill>
              </a:rPr>
              <a:t>кизотнень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ушетксста</a:t>
            </a:r>
            <a:r>
              <a:rPr lang="ru-RU" b="1" dirty="0" smtClean="0">
                <a:solidFill>
                  <a:srgbClr val="7030A0"/>
                </a:solidFill>
              </a:rPr>
              <a:t>.  </a:t>
            </a:r>
            <a:r>
              <a:rPr lang="ru-RU" b="1" dirty="0" err="1" smtClean="0">
                <a:solidFill>
                  <a:srgbClr val="7030A0"/>
                </a:solidFill>
              </a:rPr>
              <a:t>Васенце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романоц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Найман</a:t>
            </a:r>
            <a:r>
              <a:rPr lang="ru-RU" b="1" dirty="0" smtClean="0">
                <a:solidFill>
                  <a:srgbClr val="7030A0"/>
                </a:solidFill>
              </a:rPr>
              <a:t>», </a:t>
            </a:r>
            <a:r>
              <a:rPr lang="ru-RU" b="1" dirty="0" err="1" smtClean="0">
                <a:solidFill>
                  <a:srgbClr val="7030A0"/>
                </a:solidFill>
              </a:rPr>
              <a:t>арась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васенце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книгакс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трилогиясонза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печатлаф</a:t>
            </a:r>
            <a:r>
              <a:rPr lang="ru-RU" b="1" dirty="0" smtClean="0">
                <a:solidFill>
                  <a:srgbClr val="7030A0"/>
                </a:solidFill>
              </a:rPr>
              <a:t> 1957 к. </a:t>
            </a:r>
            <a:r>
              <a:rPr lang="ru-RU" b="1" dirty="0" err="1" smtClean="0">
                <a:solidFill>
                  <a:srgbClr val="7030A0"/>
                </a:solidFill>
              </a:rPr>
              <a:t>Рузонь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кяльса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лиссь</a:t>
            </a:r>
            <a:r>
              <a:rPr lang="ru-RU" b="1" dirty="0" smtClean="0">
                <a:solidFill>
                  <a:srgbClr val="7030A0"/>
                </a:solidFill>
              </a:rPr>
              <a:t> «Лес шуметь не перестал» </a:t>
            </a:r>
            <a:r>
              <a:rPr lang="ru-RU" b="1" dirty="0" err="1" smtClean="0">
                <a:solidFill>
                  <a:srgbClr val="7030A0"/>
                </a:solidFill>
              </a:rPr>
              <a:t>лем</a:t>
            </a:r>
            <a:r>
              <a:rPr lang="ru-RU" b="1" dirty="0" smtClean="0">
                <a:solidFill>
                  <a:srgbClr val="7030A0"/>
                </a:solidFill>
              </a:rPr>
              <a:t> ала (1961). </a:t>
            </a:r>
            <a:r>
              <a:rPr lang="ru-RU" b="1" dirty="0" err="1" smtClean="0">
                <a:solidFill>
                  <a:srgbClr val="7030A0"/>
                </a:solidFill>
              </a:rPr>
              <a:t>Тя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книгась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явфтови</a:t>
            </a:r>
            <a:r>
              <a:rPr lang="ru-RU" b="1" dirty="0" smtClean="0">
                <a:solidFill>
                  <a:srgbClr val="7030A0"/>
                </a:solidFill>
              </a:rPr>
              <a:t>  «</a:t>
            </a:r>
            <a:r>
              <a:rPr lang="ru-RU" b="1" dirty="0" err="1" smtClean="0">
                <a:solidFill>
                  <a:srgbClr val="7030A0"/>
                </a:solidFill>
              </a:rPr>
              <a:t>напряженнай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сюжетонц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мархта</a:t>
            </a:r>
            <a:r>
              <a:rPr lang="ru-RU" b="1" dirty="0" smtClean="0">
                <a:solidFill>
                  <a:srgbClr val="7030A0"/>
                </a:solidFill>
              </a:rPr>
              <a:t>, </a:t>
            </a:r>
            <a:r>
              <a:rPr lang="ru-RU" b="1" dirty="0" err="1" smtClean="0">
                <a:solidFill>
                  <a:srgbClr val="7030A0"/>
                </a:solidFill>
              </a:rPr>
              <a:t>драматизманц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ширде</a:t>
            </a:r>
            <a:r>
              <a:rPr lang="ru-RU" b="1" dirty="0" smtClean="0">
                <a:solidFill>
                  <a:srgbClr val="7030A0"/>
                </a:solidFill>
              </a:rPr>
              <a:t>, сон </a:t>
            </a:r>
            <a:r>
              <a:rPr lang="ru-RU" sz="2400" b="1" dirty="0" err="1" smtClean="0">
                <a:solidFill>
                  <a:srgbClr val="7030A0"/>
                </a:solidFill>
              </a:rPr>
              <a:t>арась</a:t>
            </a:r>
            <a:r>
              <a:rPr lang="ru-RU" b="1" dirty="0" smtClean="0">
                <a:solidFill>
                  <a:srgbClr val="7030A0"/>
                </a:solidFill>
              </a:rPr>
              <a:t> «</a:t>
            </a:r>
            <a:r>
              <a:rPr lang="ru-RU" b="1" dirty="0" err="1" smtClean="0">
                <a:solidFill>
                  <a:srgbClr val="7030A0"/>
                </a:solidFill>
              </a:rPr>
              <a:t>васенце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многоплановай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романкс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b="1" dirty="0" err="1" smtClean="0">
                <a:solidFill>
                  <a:srgbClr val="7030A0"/>
                </a:solidFill>
              </a:rPr>
              <a:t>мордовскяй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литератураса</a:t>
            </a:r>
            <a:r>
              <a:rPr lang="ru-RU" sz="2000" b="1" dirty="0" smtClean="0">
                <a:solidFill>
                  <a:srgbClr val="7030A0"/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К.Г.Абрамовонь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тяштьфоц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User\Desktop\abramov_k._purgaz._saransk_1988._-_477_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600200"/>
            <a:ext cx="3298161" cy="4525963"/>
          </a:xfrm>
          <a:noFill/>
        </p:spPr>
      </p:pic>
      <p:pic>
        <p:nvPicPr>
          <p:cNvPr id="6" name="Picture 3" descr="C:\Users\User\Desktop\3Абрамов материал\i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52120" y="1556792"/>
            <a:ext cx="2880320" cy="4464496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338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К.Г.Абрамов</vt:lpstr>
      <vt:lpstr>К.Г.Абрамов</vt:lpstr>
      <vt:lpstr>К.Г.Абрамов</vt:lpstr>
      <vt:lpstr>К.Г.Абрамов</vt:lpstr>
      <vt:lpstr>Слайд 6</vt:lpstr>
      <vt:lpstr>Образованияц</vt:lpstr>
      <vt:lpstr>К.Г.Абрамов</vt:lpstr>
      <vt:lpstr>К.Г.Абрамовонь тяштьфоц</vt:lpstr>
      <vt:lpstr>К.Г.Абрамовонь тяштьфоц</vt:lpstr>
      <vt:lpstr>К.Г.Абрамовонь тяштьфоц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</dc:creator>
  <cp:lastModifiedBy>User</cp:lastModifiedBy>
  <cp:revision>2</cp:revision>
  <dcterms:created xsi:type="dcterms:W3CDTF">2020-11-15T13:58:28Z</dcterms:created>
  <dcterms:modified xsi:type="dcterms:W3CDTF">2020-11-15T14:16:32Z</dcterms:modified>
</cp:coreProperties>
</file>