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59" r:id="rId6"/>
    <p:sldId id="258" r:id="rId7"/>
    <p:sldId id="260"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DB6FED56-84B9-4CEF-8CBB-B33B39564578}" type="datetimeFigureOut">
              <a:rPr lang="ru-RU" smtClean="0"/>
              <a:t>15.11.2020</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947C641E-1359-47B0-B2DE-5741B545D98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B6FED56-84B9-4CEF-8CBB-B33B39564578}" type="datetimeFigureOut">
              <a:rPr lang="ru-RU" smtClean="0"/>
              <a:t>15.11.2020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7C641E-1359-47B0-B2DE-5741B545D98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B6FED56-84B9-4CEF-8CBB-B33B39564578}" type="datetimeFigureOut">
              <a:rPr lang="ru-RU" smtClean="0"/>
              <a:t>15.11.2020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7C641E-1359-47B0-B2DE-5741B545D98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DB6FED56-84B9-4CEF-8CBB-B33B39564578}" type="datetimeFigureOut">
              <a:rPr lang="ru-RU" smtClean="0"/>
              <a:t>15.11.2020</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947C641E-1359-47B0-B2DE-5741B545D98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DB6FED56-84B9-4CEF-8CBB-B33B39564578}" type="datetimeFigureOut">
              <a:rPr lang="ru-RU" smtClean="0"/>
              <a:t>15.11.2020</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947C641E-1359-47B0-B2DE-5741B545D988}"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DB6FED56-84B9-4CEF-8CBB-B33B39564578}" type="datetimeFigureOut">
              <a:rPr lang="ru-RU" smtClean="0"/>
              <a:t>15.11.2020</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47C641E-1359-47B0-B2DE-5741B545D98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DB6FED56-84B9-4CEF-8CBB-B33B39564578}" type="datetimeFigureOut">
              <a:rPr lang="ru-RU" smtClean="0"/>
              <a:t>15.11.2020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947C641E-1359-47B0-B2DE-5741B545D988}"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DB6FED56-84B9-4CEF-8CBB-B33B39564578}" type="datetimeFigureOut">
              <a:rPr lang="ru-RU" smtClean="0"/>
              <a:t>15.11.2020</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7C641E-1359-47B0-B2DE-5741B545D98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DB6FED56-84B9-4CEF-8CBB-B33B39564578}" type="datetimeFigureOut">
              <a:rPr lang="ru-RU" smtClean="0"/>
              <a:t>15.11.2020</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7C641E-1359-47B0-B2DE-5741B545D98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DB6FED56-84B9-4CEF-8CBB-B33B39564578}" type="datetimeFigureOut">
              <a:rPr lang="ru-RU" smtClean="0"/>
              <a:t>15.11.2020</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7C641E-1359-47B0-B2DE-5741B545D98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DB6FED56-84B9-4CEF-8CBB-B33B39564578}" type="datetimeFigureOut">
              <a:rPr lang="ru-RU" smtClean="0"/>
              <a:t>15.11.2020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47C641E-1359-47B0-B2DE-5741B545D988}"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B6FED56-84B9-4CEF-8CBB-B33B39564578}" type="datetimeFigureOut">
              <a:rPr lang="ru-RU" smtClean="0"/>
              <a:t>15.11.2020</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47C641E-1359-47B0-B2DE-5741B545D988}"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1520" y="1556792"/>
            <a:ext cx="8435379"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«Игрушки в жизни ребенка раннего возраста»</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567195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88640"/>
            <a:ext cx="8496944" cy="4154984"/>
          </a:xfrm>
          <a:prstGeom prst="rect">
            <a:avLst/>
          </a:prstGeom>
        </p:spPr>
        <p:txBody>
          <a:bodyPr wrap="square">
            <a:spAutoFit/>
          </a:bodyPr>
          <a:lstStyle/>
          <a:p>
            <a:pPr>
              <a:spcAft>
                <a:spcPts val="0"/>
              </a:spcAft>
            </a:pPr>
            <a:r>
              <a:rPr lang="ru-RU" sz="2400" dirty="0" smtClean="0">
                <a:solidFill>
                  <a:schemeClr val="accent2">
                    <a:lumMod val="50000"/>
                  </a:schemeClr>
                </a:solidFill>
                <a:effectLst/>
                <a:latin typeface="Times New Roman"/>
                <a:ea typeface="Calibri"/>
                <a:cs typeface="Times New Roman"/>
              </a:rPr>
              <a:t>Игрушка имеет общеобразовательное значение, служит цели разностороннего развития ребенка. Многие детские игрушки развивают движения, удовлетворяют потребность детей в двигательной активности, общении. Игрушки для маленького ребенка – своеобразное окно в мир, они расширяют его кругозор, пробуждают любознательность.</a:t>
            </a:r>
          </a:p>
          <a:p>
            <a:pPr>
              <a:spcAft>
                <a:spcPts val="0"/>
              </a:spcAft>
            </a:pPr>
            <a:r>
              <a:rPr lang="ru-RU" sz="2400" dirty="0" smtClean="0">
                <a:solidFill>
                  <a:schemeClr val="accent2">
                    <a:lumMod val="50000"/>
                  </a:schemeClr>
                </a:solidFill>
                <a:effectLst/>
                <a:latin typeface="Times New Roman"/>
                <a:ea typeface="Calibri"/>
                <a:cs typeface="Times New Roman"/>
              </a:rPr>
              <a:t> Ребёнку первого года жизни свойственны обследовательские, ориентировочные действия с предметами – игрушками – ознакомительная игра. Игрушки для детей этого возраста должны быть, конечно, интересными, радующими их, и вместе с тем простыми, удобными, безопасными.</a:t>
            </a:r>
            <a:endParaRPr lang="ru-RU" sz="2400" dirty="0">
              <a:solidFill>
                <a:schemeClr val="accent2">
                  <a:lumMod val="50000"/>
                </a:schemeClr>
              </a:solidFill>
              <a:effectLst/>
              <a:latin typeface="Calibri"/>
              <a:ea typeface="Calibri"/>
              <a:cs typeface="Times New Roman"/>
            </a:endParaRPr>
          </a:p>
        </p:txBody>
      </p:sp>
      <p:sp>
        <p:nvSpPr>
          <p:cNvPr id="3" name="Скругленный прямоугольник 2"/>
          <p:cNvSpPr/>
          <p:nvPr/>
        </p:nvSpPr>
        <p:spPr>
          <a:xfrm>
            <a:off x="5797910" y="4149080"/>
            <a:ext cx="3096344" cy="2520280"/>
          </a:xfrm>
          <a:prstGeom prst="roundRect">
            <a:avLst/>
          </a:prstGeom>
          <a:blipFill dpi="0" rotWithShape="1">
            <a:blip r:embed="rId2"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243683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404664"/>
            <a:ext cx="8640960" cy="4955203"/>
          </a:xfrm>
          <a:prstGeom prst="rect">
            <a:avLst/>
          </a:prstGeom>
        </p:spPr>
        <p:txBody>
          <a:bodyPr wrap="square">
            <a:spAutoFit/>
          </a:bodyPr>
          <a:lstStyle/>
          <a:p>
            <a:r>
              <a:rPr lang="ru-RU" b="1" dirty="0">
                <a:solidFill>
                  <a:schemeClr val="accent2">
                    <a:lumMod val="50000"/>
                  </a:schemeClr>
                </a:solidFill>
              </a:rPr>
              <a:t>К</a:t>
            </a:r>
            <a:r>
              <a:rPr lang="ru-RU" b="1" dirty="0" smtClean="0">
                <a:solidFill>
                  <a:schemeClr val="accent2">
                    <a:lumMod val="50000"/>
                  </a:schemeClr>
                </a:solidFill>
              </a:rPr>
              <a:t>акие же игрушки нужны детям раннего возраста?</a:t>
            </a:r>
          </a:p>
          <a:p>
            <a:r>
              <a:rPr lang="ru-RU" sz="2000" dirty="0" smtClean="0">
                <a:solidFill>
                  <a:schemeClr val="accent2">
                    <a:lumMod val="50000"/>
                  </a:schemeClr>
                </a:solidFill>
              </a:rPr>
              <a:t>Игрушки, развивающие мелкую моторику и познавательные процессы (восприятие, мышление, внимание, память, воображение, речь):</a:t>
            </a:r>
          </a:p>
          <a:p>
            <a:r>
              <a:rPr lang="ru-RU" sz="2000" dirty="0" smtClean="0">
                <a:solidFill>
                  <a:schemeClr val="accent2">
                    <a:lumMod val="50000"/>
                  </a:schemeClr>
                </a:solidFill>
              </a:rPr>
              <a:t>- вкладыши разной формы и цвета (геометрические фигуры, животные, кубы, цилиндры);</a:t>
            </a:r>
          </a:p>
          <a:p>
            <a:r>
              <a:rPr lang="ru-RU" sz="2000" dirty="0" smtClean="0">
                <a:solidFill>
                  <a:schemeClr val="accent2">
                    <a:lumMod val="50000"/>
                  </a:schemeClr>
                </a:solidFill>
              </a:rPr>
              <a:t>- кубики пластмассовые и деревянные;</a:t>
            </a:r>
          </a:p>
          <a:p>
            <a:r>
              <a:rPr lang="ru-RU" sz="2000" dirty="0" smtClean="0">
                <a:solidFill>
                  <a:schemeClr val="accent2">
                    <a:lumMod val="50000"/>
                  </a:schemeClr>
                </a:solidFill>
              </a:rPr>
              <a:t>- дидактическая коробка (с вырезанными по сторонам, треугольной, прямоугольной и квадратной формы) с соответствующими вкладышами;</a:t>
            </a:r>
          </a:p>
          <a:p>
            <a:r>
              <a:rPr lang="ru-RU" sz="2000" dirty="0" smtClean="0">
                <a:solidFill>
                  <a:schemeClr val="accent2">
                    <a:lumMod val="50000"/>
                  </a:schemeClr>
                </a:solidFill>
              </a:rPr>
              <a:t>- набор мячей разной величины и цвета;</a:t>
            </a:r>
          </a:p>
          <a:p>
            <a:r>
              <a:rPr lang="ru-RU" sz="2000" dirty="0" smtClean="0">
                <a:solidFill>
                  <a:schemeClr val="accent2">
                    <a:lumMod val="50000"/>
                  </a:schemeClr>
                </a:solidFill>
              </a:rPr>
              <a:t>- пирамидки с кольцами;</a:t>
            </a:r>
          </a:p>
          <a:p>
            <a:r>
              <a:rPr lang="ru-RU" sz="2000" dirty="0" smtClean="0">
                <a:solidFill>
                  <a:schemeClr val="accent2">
                    <a:lumMod val="50000"/>
                  </a:schemeClr>
                </a:solidFill>
              </a:rPr>
              <a:t>- набор «Колышки и молоточек», набор «Маленький мастер»(молоточек, отвертка), набор для игр с водой (емкости для воды, рыбки, шарики, уточки, сачок и др.);</a:t>
            </a:r>
          </a:p>
          <a:p>
            <a:pPr marL="342900" indent="-342900">
              <a:buFontTx/>
              <a:buChar char="-"/>
            </a:pPr>
            <a:r>
              <a:rPr lang="ru-RU" sz="2000" dirty="0" smtClean="0">
                <a:solidFill>
                  <a:schemeClr val="accent2">
                    <a:lumMod val="50000"/>
                  </a:schemeClr>
                </a:solidFill>
              </a:rPr>
              <a:t>конструкторы простые с устойчивым</a:t>
            </a:r>
          </a:p>
          <a:p>
            <a:r>
              <a:rPr lang="ru-RU" sz="2000" dirty="0" smtClean="0">
                <a:solidFill>
                  <a:schemeClr val="accent2">
                    <a:lumMod val="50000"/>
                  </a:schemeClr>
                </a:solidFill>
              </a:rPr>
              <a:t> соединением деталей;</a:t>
            </a:r>
          </a:p>
          <a:p>
            <a:endParaRPr lang="ru-RU" dirty="0"/>
          </a:p>
        </p:txBody>
      </p:sp>
      <p:sp>
        <p:nvSpPr>
          <p:cNvPr id="3" name="Прямоугольник с двумя вырезанными противолежащими углами 2"/>
          <p:cNvSpPr/>
          <p:nvPr/>
        </p:nvSpPr>
        <p:spPr>
          <a:xfrm>
            <a:off x="5652120" y="4437112"/>
            <a:ext cx="3240360" cy="2088232"/>
          </a:xfrm>
          <a:prstGeom prst="snip2DiagRect">
            <a:avLst/>
          </a:prstGeom>
          <a:blipFill dpi="0" rotWithShape="1">
            <a:blip r:embed="rId2"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294081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481" y="332656"/>
            <a:ext cx="8831772" cy="5647700"/>
          </a:xfrm>
          <a:prstGeom prst="rect">
            <a:avLst/>
          </a:prstGeom>
        </p:spPr>
        <p:txBody>
          <a:bodyPr wrap="square">
            <a:spAutoFit/>
          </a:bodyPr>
          <a:lstStyle/>
          <a:p>
            <a:r>
              <a:rPr lang="ru-RU" sz="1900" dirty="0" smtClean="0">
                <a:solidFill>
                  <a:schemeClr val="accent2">
                    <a:lumMod val="50000"/>
                  </a:schemeClr>
                </a:solidFill>
              </a:rPr>
              <a:t>-настольно – печатные игры (разрезные картинки, </a:t>
            </a:r>
            <a:r>
              <a:rPr lang="ru-RU" sz="1900" dirty="0" err="1" smtClean="0">
                <a:solidFill>
                  <a:schemeClr val="accent2">
                    <a:lumMod val="50000"/>
                  </a:schemeClr>
                </a:solidFill>
              </a:rPr>
              <a:t>пазлы</a:t>
            </a:r>
            <a:r>
              <a:rPr lang="ru-RU" sz="1900" dirty="0" smtClean="0">
                <a:solidFill>
                  <a:schemeClr val="accent2">
                    <a:lumMod val="50000"/>
                  </a:schemeClr>
                </a:solidFill>
              </a:rPr>
              <a:t> из двух и четырех частей);</a:t>
            </a:r>
          </a:p>
          <a:p>
            <a:r>
              <a:rPr lang="ru-RU" sz="1900" dirty="0" smtClean="0">
                <a:solidFill>
                  <a:schemeClr val="accent2">
                    <a:lumMod val="50000"/>
                  </a:schemeClr>
                </a:solidFill>
              </a:rPr>
              <a:t>- игрушки с застегивающими элементами (молнии, пуговицы, шнуровки, липучки, кнопки и </a:t>
            </a:r>
            <a:r>
              <a:rPr lang="ru-RU" sz="1900" dirty="0" err="1" smtClean="0">
                <a:solidFill>
                  <a:schemeClr val="accent2">
                    <a:lumMod val="50000"/>
                  </a:schemeClr>
                </a:solidFill>
              </a:rPr>
              <a:t>др</a:t>
            </a:r>
            <a:r>
              <a:rPr lang="ru-RU" sz="1900" dirty="0" smtClean="0">
                <a:solidFill>
                  <a:schemeClr val="accent2">
                    <a:lumMod val="50000"/>
                  </a:schemeClr>
                </a:solidFill>
              </a:rPr>
              <a:t>);</a:t>
            </a:r>
          </a:p>
          <a:p>
            <a:r>
              <a:rPr lang="ru-RU" sz="1900" dirty="0" smtClean="0">
                <a:solidFill>
                  <a:schemeClr val="accent2">
                    <a:lumMod val="50000"/>
                  </a:schemeClr>
                </a:solidFill>
              </a:rPr>
              <a:t>- матрешки;</a:t>
            </a:r>
          </a:p>
          <a:p>
            <a:r>
              <a:rPr lang="ru-RU" sz="1900" dirty="0" smtClean="0">
                <a:solidFill>
                  <a:schemeClr val="accent2">
                    <a:lumMod val="50000"/>
                  </a:schemeClr>
                </a:solidFill>
              </a:rPr>
              <a:t>- мозаика;</a:t>
            </a:r>
          </a:p>
          <a:p>
            <a:r>
              <a:rPr lang="ru-RU" sz="1900" dirty="0" smtClean="0">
                <a:solidFill>
                  <a:schemeClr val="accent2">
                    <a:lumMod val="50000"/>
                  </a:schemeClr>
                </a:solidFill>
              </a:rPr>
              <a:t>- краски (пальчиковые), пластилин;</a:t>
            </a:r>
          </a:p>
          <a:p>
            <a:r>
              <a:rPr lang="ru-RU" sz="1900" dirty="0" smtClean="0">
                <a:solidFill>
                  <a:schemeClr val="accent2">
                    <a:lumMod val="50000"/>
                  </a:schemeClr>
                </a:solidFill>
              </a:rPr>
              <a:t>- музыкальные игрушки (погремушки, колокольчики, музыкальная шкатулка, барабан/бубен, дудочка, металлофон, детская гармошка).</a:t>
            </a:r>
          </a:p>
          <a:p>
            <a:r>
              <a:rPr lang="ru-RU" sz="1900" dirty="0" smtClean="0">
                <a:solidFill>
                  <a:schemeClr val="accent2">
                    <a:lumMod val="50000"/>
                  </a:schemeClr>
                </a:solidFill>
              </a:rPr>
              <a:t>Игрушки, копирующие предметы реальной жизни:</a:t>
            </a:r>
          </a:p>
          <a:p>
            <a:r>
              <a:rPr lang="ru-RU" sz="1900" dirty="0" smtClean="0">
                <a:solidFill>
                  <a:schemeClr val="accent2">
                    <a:lumMod val="50000"/>
                  </a:schemeClr>
                </a:solidFill>
              </a:rPr>
              <a:t>- куклы – голыши среднего размера, куклы большие (средние) - девочки и мальчики, озвученные (желательно), в одежде;</a:t>
            </a:r>
          </a:p>
          <a:p>
            <a:r>
              <a:rPr lang="ru-RU" sz="1900" dirty="0" smtClean="0">
                <a:solidFill>
                  <a:schemeClr val="accent2">
                    <a:lumMod val="50000"/>
                  </a:schemeClr>
                </a:solidFill>
              </a:rPr>
              <a:t>- игрушки, изображающие животных, птиц и рыб;</a:t>
            </a:r>
          </a:p>
          <a:p>
            <a:r>
              <a:rPr lang="ru-RU" sz="1900" dirty="0" smtClean="0">
                <a:solidFill>
                  <a:schemeClr val="accent2">
                    <a:lumMod val="50000"/>
                  </a:schemeClr>
                </a:solidFill>
              </a:rPr>
              <a:t>- фигурки людей, диких и домашних животных, </a:t>
            </a:r>
            <a:r>
              <a:rPr lang="ru-RU" sz="1900" dirty="0" err="1" smtClean="0">
                <a:solidFill>
                  <a:schemeClr val="accent2">
                    <a:lumMod val="50000"/>
                  </a:schemeClr>
                </a:solidFill>
              </a:rPr>
              <a:t>сомасштабные</a:t>
            </a:r>
            <a:r>
              <a:rPr lang="ru-RU" sz="1900" dirty="0" smtClean="0">
                <a:solidFill>
                  <a:schemeClr val="accent2">
                    <a:lumMod val="50000"/>
                  </a:schemeClr>
                </a:solidFill>
              </a:rPr>
              <a:t> строительным наборам;</a:t>
            </a:r>
          </a:p>
          <a:p>
            <a:r>
              <a:rPr lang="ru-RU" sz="1900" dirty="0" smtClean="0">
                <a:solidFill>
                  <a:schemeClr val="accent2">
                    <a:lumMod val="50000"/>
                  </a:schemeClr>
                </a:solidFill>
              </a:rPr>
              <a:t>- автомобили (легковые и грузовые, средние и большие);</a:t>
            </a:r>
          </a:p>
          <a:p>
            <a:r>
              <a:rPr lang="ru-RU" sz="1900" dirty="0" smtClean="0">
                <a:solidFill>
                  <a:schemeClr val="accent2">
                    <a:lumMod val="50000"/>
                  </a:schemeClr>
                </a:solidFill>
              </a:rPr>
              <a:t>- набор мебели (кровать, стол, стул, шкаф, диван (кресло) и др.);</a:t>
            </a:r>
          </a:p>
          <a:p>
            <a:r>
              <a:rPr lang="ru-RU" sz="1900" dirty="0" smtClean="0">
                <a:solidFill>
                  <a:schemeClr val="accent2">
                    <a:lumMod val="50000"/>
                  </a:schemeClr>
                </a:solidFill>
              </a:rPr>
              <a:t>- посуда пластмассовая, соразмерная руке ребенка, постельные принадлежности;</a:t>
            </a:r>
          </a:p>
          <a:p>
            <a:r>
              <a:rPr lang="ru-RU" sz="1900" dirty="0" smtClean="0">
                <a:solidFill>
                  <a:schemeClr val="accent2">
                    <a:lumMod val="50000"/>
                  </a:schemeClr>
                </a:solidFill>
              </a:rPr>
              <a:t>- коляски для кукол, соответствующая росту ребенка.</a:t>
            </a:r>
          </a:p>
        </p:txBody>
      </p:sp>
    </p:spTree>
    <p:extLst>
      <p:ext uri="{BB962C8B-B14F-4D97-AF65-F5344CB8AC3E}">
        <p14:creationId xmlns:p14="http://schemas.microsoft.com/office/powerpoint/2010/main" val="3603732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352928" cy="6186309"/>
          </a:xfrm>
          <a:prstGeom prst="rect">
            <a:avLst/>
          </a:prstGeom>
        </p:spPr>
        <p:txBody>
          <a:bodyPr wrap="square">
            <a:spAutoFit/>
          </a:bodyPr>
          <a:lstStyle/>
          <a:p>
            <a:r>
              <a:rPr lang="ru-RU" dirty="0" smtClean="0">
                <a:solidFill>
                  <a:schemeClr val="accent2">
                    <a:lumMod val="50000"/>
                  </a:schemeClr>
                </a:solidFill>
              </a:rPr>
              <a:t>В конце первого – начале второго года жизни ребёнок переходит к </a:t>
            </a:r>
            <a:r>
              <a:rPr lang="ru-RU" dirty="0" err="1" smtClean="0">
                <a:solidFill>
                  <a:schemeClr val="accent2">
                    <a:lumMod val="50000"/>
                  </a:schemeClr>
                </a:solidFill>
              </a:rPr>
              <a:t>отобразительной</a:t>
            </a:r>
            <a:r>
              <a:rPr lang="ru-RU" dirty="0" smtClean="0">
                <a:solidFill>
                  <a:schemeClr val="accent2">
                    <a:lumMod val="50000"/>
                  </a:schemeClr>
                </a:solidFill>
              </a:rPr>
              <a:t> игре. В своих игровых действиях с предметами он отображает то, чему научился, подражая взрослым. В это время ему нужна такая игрушка, чтобы, играя с нею, он мог отображать то, что ему близко, хорошо знакомо. А опыт годовалого и тем более полуторагодовалого ребёнка не так уж мал. При правильном воспитании малыш уже может самостоятельно есть ложкой, кусать хлеб, пить из чашки, снимать сандалики, расстегивать пуговицы на  своей одежде, садиться на стул и еще многое другое, чему его научили взрослые.</a:t>
            </a:r>
          </a:p>
          <a:p>
            <a:endParaRPr lang="ru-RU" dirty="0" smtClean="0">
              <a:solidFill>
                <a:schemeClr val="accent2">
                  <a:lumMod val="50000"/>
                </a:schemeClr>
              </a:solidFill>
            </a:endParaRPr>
          </a:p>
          <a:p>
            <a:r>
              <a:rPr lang="ru-RU" dirty="0" smtClean="0">
                <a:solidFill>
                  <a:schemeClr val="accent2">
                    <a:lumMod val="50000"/>
                  </a:schemeClr>
                </a:solidFill>
              </a:rPr>
              <a:t>К полутора годам малыш с равным успехом может поднести игрушечную ложечку и чашечку и к своему рту, и к клюву пластмассового петушка, и к мордочке мишки. Эти действия ребёнка условны, они в обобщенной форме отражают знакомый ему сюжет. Игра стала сюжетно – </a:t>
            </a:r>
            <a:r>
              <a:rPr lang="ru-RU" dirty="0" err="1" smtClean="0">
                <a:solidFill>
                  <a:schemeClr val="accent2">
                    <a:lumMod val="50000"/>
                  </a:schemeClr>
                </a:solidFill>
              </a:rPr>
              <a:t>отобразительной</a:t>
            </a:r>
            <a:r>
              <a:rPr lang="ru-RU" dirty="0" smtClean="0">
                <a:solidFill>
                  <a:schemeClr val="accent2">
                    <a:lumMod val="50000"/>
                  </a:schemeClr>
                </a:solidFill>
              </a:rPr>
              <a:t>.</a:t>
            </a:r>
          </a:p>
          <a:p>
            <a:endParaRPr lang="ru-RU" dirty="0" smtClean="0">
              <a:solidFill>
                <a:schemeClr val="accent2">
                  <a:lumMod val="50000"/>
                </a:schemeClr>
              </a:solidFill>
            </a:endParaRPr>
          </a:p>
          <a:p>
            <a:r>
              <a:rPr lang="ru-RU" dirty="0" smtClean="0">
                <a:solidFill>
                  <a:schemeClr val="accent2">
                    <a:lumMod val="50000"/>
                  </a:schemeClr>
                </a:solidFill>
              </a:rPr>
              <a:t>Для таких игр детям второго и третьего года жизни нужны игрушки, которые позволяли бы по возможности точно отображать близкие им жизненные ситуации. Поэтому, если купили куклу, то и кровать для нее должна быть, и стул, и чашка, из которой ребёнок сможет «напоить» её чаем.  Все игрушки, которые ребёнок использует в сюжетно – </a:t>
            </a:r>
            <a:r>
              <a:rPr lang="ru-RU" dirty="0" err="1" smtClean="0">
                <a:solidFill>
                  <a:schemeClr val="accent2">
                    <a:lumMod val="50000"/>
                  </a:schemeClr>
                </a:solidFill>
              </a:rPr>
              <a:t>отобразительной</a:t>
            </a:r>
            <a:r>
              <a:rPr lang="ru-RU" dirty="0" smtClean="0">
                <a:solidFill>
                  <a:schemeClr val="accent2">
                    <a:lumMod val="50000"/>
                  </a:schemeClr>
                </a:solidFill>
              </a:rPr>
              <a:t> игре, обязательно должны быть похожи на настоящие предметы и соотноситься одна с другой по величине в соответствии со своими жизненными прототипами. Например, в игрушечном зоопарке слон должен быть больше медвежонка, а заяц меньше жирафа и т.д.</a:t>
            </a:r>
            <a:endParaRPr lang="ru-RU" dirty="0">
              <a:solidFill>
                <a:schemeClr val="accent2">
                  <a:lumMod val="50000"/>
                </a:schemeClr>
              </a:solidFill>
            </a:endParaRPr>
          </a:p>
        </p:txBody>
      </p:sp>
    </p:spTree>
    <p:extLst>
      <p:ext uri="{BB962C8B-B14F-4D97-AF65-F5344CB8AC3E}">
        <p14:creationId xmlns:p14="http://schemas.microsoft.com/office/powerpoint/2010/main" val="49077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1520" y="404664"/>
            <a:ext cx="8352928" cy="2862322"/>
          </a:xfrm>
          <a:prstGeom prst="rect">
            <a:avLst/>
          </a:prstGeom>
        </p:spPr>
        <p:txBody>
          <a:bodyPr wrap="square">
            <a:spAutoFit/>
          </a:bodyPr>
          <a:lstStyle/>
          <a:p>
            <a:r>
              <a:rPr lang="ru-RU" sz="2000" dirty="0" smtClean="0">
                <a:solidFill>
                  <a:schemeClr val="accent2">
                    <a:lumMod val="50000"/>
                  </a:schemeClr>
                </a:solidFill>
              </a:rPr>
              <a:t>Дошкольники очень любят играть с бабушками и дедушками. Это происходит не только потому, что они не так строги, как мамы и папы, но и потому, что люди старшего возраста обычно сами получают большое удовольствие от игр с детьми, что создает общий игровой настрой и способствует лучшему взаимопониманию. Играя с ребенком, взрослые лучше узнают и понимают его, устанавливают близкие, доверительные отношения, зачастую преодолевают конфликты и напряженность. Изучая особенности поведения своего ребенка в игре и умея играть с ним, родителям нетрудно «обыграть» при необходимости какие-то ситуации. </a:t>
            </a:r>
            <a:endParaRPr lang="ru-RU" sz="2000" dirty="0">
              <a:solidFill>
                <a:schemeClr val="accent2">
                  <a:lumMod val="50000"/>
                </a:schemeClr>
              </a:solidFill>
            </a:endParaRPr>
          </a:p>
        </p:txBody>
      </p:sp>
      <p:sp>
        <p:nvSpPr>
          <p:cNvPr id="4" name="Блок-схема: альтернативный процесс 3"/>
          <p:cNvSpPr/>
          <p:nvPr/>
        </p:nvSpPr>
        <p:spPr>
          <a:xfrm>
            <a:off x="2339752" y="3752166"/>
            <a:ext cx="5616624" cy="2845186"/>
          </a:xfrm>
          <a:prstGeom prst="flowChartAlternateProcess">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339681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02900" y="476672"/>
            <a:ext cx="8424936" cy="3447098"/>
          </a:xfrm>
          <a:prstGeom prst="rect">
            <a:avLst/>
          </a:prstGeom>
        </p:spPr>
        <p:txBody>
          <a:bodyPr wrap="square">
            <a:spAutoFit/>
          </a:bodyPr>
          <a:lstStyle/>
          <a:p>
            <a:r>
              <a:rPr lang="ru-RU" sz="2000" dirty="0" smtClean="0">
                <a:solidFill>
                  <a:schemeClr val="accent2">
                    <a:lumMod val="50000"/>
                  </a:schemeClr>
                </a:solidFill>
              </a:rPr>
              <a:t>Во время игр разговаривайте с ребенком о том, что вы делаете, о том, что он видит и слышит вокруг. Давайте малышу простые указания, повторяя простые предложения. Будьте хорошим слушателем. Дайте ребенку время договорить то, что он хотел сказать. Постарайтесь не перебивать его, поправляя произношение и порядок слов. Если малыш постоянно будет слышать грамотную речь взрослых, в конце концов он и сам научится правильно произносить слова и строить предложения. Обязательно смотрите на ребенка, когда он говорит с вами. Тем самым вы показываете, что обращаете на него внимание и что его слова для вас не безразличны.</a:t>
            </a:r>
          </a:p>
          <a:p>
            <a:endParaRPr lang="ru-RU" dirty="0"/>
          </a:p>
        </p:txBody>
      </p:sp>
      <p:sp>
        <p:nvSpPr>
          <p:cNvPr id="4" name="Прямоугольник с двумя вырезанными противолежащими углами 3"/>
          <p:cNvSpPr/>
          <p:nvPr/>
        </p:nvSpPr>
        <p:spPr>
          <a:xfrm>
            <a:off x="2455128" y="4005308"/>
            <a:ext cx="4320480" cy="2376264"/>
          </a:xfrm>
          <a:prstGeom prst="snip2DiagRect">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72184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764704"/>
            <a:ext cx="8208912" cy="4524315"/>
          </a:xfrm>
          <a:prstGeom prst="rect">
            <a:avLst/>
          </a:prstGeom>
        </p:spPr>
        <p:txBody>
          <a:bodyPr wrap="square">
            <a:spAutoFit/>
          </a:bodyPr>
          <a:lstStyle/>
          <a:p>
            <a:pPr algn="ctr"/>
            <a:r>
              <a:rPr lang="ru-RU" sz="3200" dirty="0" smtClean="0">
                <a:solidFill>
                  <a:schemeClr val="accent2">
                    <a:lumMod val="50000"/>
                  </a:schemeClr>
                </a:solidFill>
              </a:rPr>
              <a:t>Требования к </a:t>
            </a:r>
            <a:r>
              <a:rPr lang="ru-RU" sz="3200" dirty="0">
                <a:solidFill>
                  <a:schemeClr val="accent2">
                    <a:lumMod val="50000"/>
                  </a:schemeClr>
                </a:solidFill>
              </a:rPr>
              <a:t>и</a:t>
            </a:r>
            <a:r>
              <a:rPr lang="ru-RU" sz="3200" dirty="0" smtClean="0">
                <a:solidFill>
                  <a:schemeClr val="accent2">
                    <a:lumMod val="50000"/>
                  </a:schemeClr>
                </a:solidFill>
              </a:rPr>
              <a:t>грушкам: </a:t>
            </a:r>
          </a:p>
          <a:p>
            <a:pPr algn="ctr"/>
            <a:r>
              <a:rPr lang="ru-RU" sz="3200" dirty="0" smtClean="0">
                <a:solidFill>
                  <a:schemeClr val="accent2">
                    <a:lumMod val="50000"/>
                  </a:schemeClr>
                </a:solidFill>
              </a:rPr>
              <a:t>-игрушки должны выглядеть как можно более натурально </a:t>
            </a:r>
          </a:p>
          <a:p>
            <a:r>
              <a:rPr lang="ru-RU" sz="3200" dirty="0" smtClean="0">
                <a:solidFill>
                  <a:schemeClr val="accent2">
                    <a:lumMod val="50000"/>
                  </a:schemeClr>
                </a:solidFill>
              </a:rPr>
              <a:t>- быть достаточно прочными</a:t>
            </a:r>
          </a:p>
          <a:p>
            <a:r>
              <a:rPr lang="ru-RU" sz="3200" dirty="0" smtClean="0">
                <a:solidFill>
                  <a:schemeClr val="accent2">
                    <a:lumMod val="50000"/>
                  </a:schemeClr>
                </a:solidFill>
              </a:rPr>
              <a:t> - и самое важное безопасными.</a:t>
            </a:r>
          </a:p>
          <a:p>
            <a:endParaRPr lang="ru-RU" sz="3200" dirty="0">
              <a:solidFill>
                <a:schemeClr val="accent2">
                  <a:lumMod val="50000"/>
                </a:schemeClr>
              </a:solidFill>
            </a:endParaRPr>
          </a:p>
          <a:p>
            <a:pPr algn="ctr"/>
            <a:r>
              <a:rPr lang="ru-RU" sz="3200" dirty="0">
                <a:solidFill>
                  <a:schemeClr val="accent2">
                    <a:lumMod val="50000"/>
                  </a:schemeClr>
                </a:solidFill>
              </a:rPr>
              <a:t>Ж</a:t>
            </a:r>
            <a:r>
              <a:rPr lang="ru-RU" sz="3200" dirty="0" smtClean="0">
                <a:solidFill>
                  <a:schemeClr val="accent2">
                    <a:lumMod val="50000"/>
                  </a:schemeClr>
                </a:solidFill>
              </a:rPr>
              <a:t>елаем вам радостного общения с Вашим малышом!</a:t>
            </a:r>
          </a:p>
          <a:p>
            <a:endParaRPr lang="ru-RU" sz="3200" dirty="0"/>
          </a:p>
        </p:txBody>
      </p:sp>
    </p:spTree>
    <p:extLst>
      <p:ext uri="{BB962C8B-B14F-4D97-AF65-F5344CB8AC3E}">
        <p14:creationId xmlns:p14="http://schemas.microsoft.com/office/powerpoint/2010/main" val="3981901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204864"/>
            <a:ext cx="8686800" cy="841248"/>
          </a:xfrm>
        </p:spPr>
        <p:txBody>
          <a:bodyPr>
            <a:normAutofit/>
          </a:bodyPr>
          <a:lstStyle/>
          <a:p>
            <a:pPr algn="ctr"/>
            <a:r>
              <a:rPr lang="ru-RU" sz="4800" dirty="0" smtClean="0">
                <a:solidFill>
                  <a:schemeClr val="accent2">
                    <a:lumMod val="50000"/>
                  </a:schemeClr>
                </a:solidFill>
              </a:rPr>
              <a:t>Спасибо за внимание!</a:t>
            </a:r>
            <a:endParaRPr lang="ru-RU" sz="4800" dirty="0">
              <a:solidFill>
                <a:schemeClr val="accent2">
                  <a:lumMod val="50000"/>
                </a:schemeClr>
              </a:solidFill>
            </a:endParaRPr>
          </a:p>
        </p:txBody>
      </p:sp>
    </p:spTree>
    <p:extLst>
      <p:ext uri="{BB962C8B-B14F-4D97-AF65-F5344CB8AC3E}">
        <p14:creationId xmlns:p14="http://schemas.microsoft.com/office/powerpoint/2010/main" val="231850701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89</TotalTime>
  <Words>859</Words>
  <Application>Microsoft Office PowerPoint</Application>
  <PresentationFormat>Экран (4:3)</PresentationFormat>
  <Paragraphs>41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Трек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Elena</cp:lastModifiedBy>
  <cp:revision>7</cp:revision>
  <dcterms:created xsi:type="dcterms:W3CDTF">2019-10-11T09:08:38Z</dcterms:created>
  <dcterms:modified xsi:type="dcterms:W3CDTF">2020-11-15T13:40:33Z</dcterms:modified>
</cp:coreProperties>
</file>