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8" r:id="rId22"/>
    <p:sldId id="279" r:id="rId23"/>
    <p:sldId id="276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87853"/>
    <a:srgbClr val="99CCFF"/>
    <a:srgbClr val="B50B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6270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06B0C-26C0-4F3E-90AB-25C07C4E9C61}" type="datetimeFigureOut">
              <a:rPr lang="ru-RU" smtClean="0"/>
              <a:t>20.08.2013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860E1-04B2-4EED-B2AC-46A380DC9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781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EF836F1-9913-43EF-9A30-B74DDA7EF916}" type="datetimeFigureOut">
              <a:rPr lang="ru-RU" smtClean="0"/>
              <a:t>20.08.2013</a:t>
            </a:fld>
            <a:endParaRPr lang="ru-RU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E6CE927-D16B-4677-BE95-FB0C7B8C9F43}" type="slidenum">
              <a:rPr lang="ru-RU" smtClean="0"/>
              <a:t>‹#›</a:t>
            </a:fld>
            <a:endParaRPr lang="ru-RU"/>
          </a:p>
        </p:txBody>
      </p:sp>
      <p:grpSp>
        <p:nvGrpSpPr>
          <p:cNvPr id="2151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21513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14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15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1516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21517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8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9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0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1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1522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21523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24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25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1526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1527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8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9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0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1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1532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33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F836F1-9913-43EF-9A30-B74DDA7EF916}" type="datetimeFigureOut">
              <a:rPr lang="ru-RU" smtClean="0"/>
              <a:t>20.08.2013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CE927-D16B-4677-BE95-FB0C7B8C9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300678"/>
      </p:ext>
    </p:extLst>
  </p:cSld>
  <p:clrMapOvr>
    <a:masterClrMapping/>
  </p:clrMapOvr>
  <p:transition spd="slow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F836F1-9913-43EF-9A30-B74DDA7EF916}" type="datetimeFigureOut">
              <a:rPr lang="ru-RU" smtClean="0"/>
              <a:t>20.08.2013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CE927-D16B-4677-BE95-FB0C7B8C9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467896"/>
      </p:ext>
    </p:extLst>
  </p:cSld>
  <p:clrMapOvr>
    <a:masterClrMapping/>
  </p:clrMapOvr>
  <p:transition spd="slow">
    <p:pull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EF836F1-9913-43EF-9A30-B74DDA7EF916}" type="datetimeFigureOut">
              <a:rPr lang="ru-RU" smtClean="0"/>
              <a:t>20.08.2013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E6CE927-D16B-4677-BE95-FB0C7B8C9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675515"/>
      </p:ext>
    </p:extLst>
  </p:cSld>
  <p:clrMapOvr>
    <a:masterClrMapping/>
  </p:clrMapOvr>
  <p:transition spd="slow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F836F1-9913-43EF-9A30-B74DDA7EF916}" type="datetimeFigureOut">
              <a:rPr lang="ru-RU" smtClean="0"/>
              <a:t>20.08.2013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CE927-D16B-4677-BE95-FB0C7B8C9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005225"/>
      </p:ext>
    </p:extLst>
  </p:cSld>
  <p:clrMapOvr>
    <a:masterClrMapping/>
  </p:clrMapOvr>
  <p:transition spd="slow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F836F1-9913-43EF-9A30-B74DDA7EF916}" type="datetimeFigureOut">
              <a:rPr lang="ru-RU" smtClean="0"/>
              <a:t>20.08.2013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CE927-D16B-4677-BE95-FB0C7B8C9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458320"/>
      </p:ext>
    </p:extLst>
  </p:cSld>
  <p:clrMapOvr>
    <a:masterClrMapping/>
  </p:clrMapOvr>
  <p:transition spd="slow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F836F1-9913-43EF-9A30-B74DDA7EF916}" type="datetimeFigureOut">
              <a:rPr lang="ru-RU" smtClean="0"/>
              <a:t>20.08.2013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CE927-D16B-4677-BE95-FB0C7B8C9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476034"/>
      </p:ext>
    </p:extLst>
  </p:cSld>
  <p:clrMapOvr>
    <a:masterClrMapping/>
  </p:clrMapOvr>
  <p:transition spd="slow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F836F1-9913-43EF-9A30-B74DDA7EF916}" type="datetimeFigureOut">
              <a:rPr lang="ru-RU" smtClean="0"/>
              <a:t>20.08.2013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CE927-D16B-4677-BE95-FB0C7B8C9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462582"/>
      </p:ext>
    </p:extLst>
  </p:cSld>
  <p:clrMapOvr>
    <a:masterClrMapping/>
  </p:clrMapOvr>
  <p:transition spd="slow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F836F1-9913-43EF-9A30-B74DDA7EF916}" type="datetimeFigureOut">
              <a:rPr lang="ru-RU" smtClean="0"/>
              <a:t>20.08.2013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CE927-D16B-4677-BE95-FB0C7B8C9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542583"/>
      </p:ext>
    </p:extLst>
  </p:cSld>
  <p:clrMapOvr>
    <a:masterClrMapping/>
  </p:clrMapOvr>
  <p:transition spd="slow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F836F1-9913-43EF-9A30-B74DDA7EF916}" type="datetimeFigureOut">
              <a:rPr lang="ru-RU" smtClean="0"/>
              <a:t>20.08.2013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CE927-D16B-4677-BE95-FB0C7B8C9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229647"/>
      </p:ext>
    </p:extLst>
  </p:cSld>
  <p:clrMapOvr>
    <a:masterClrMapping/>
  </p:clrMapOvr>
  <p:transition spd="slow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F836F1-9913-43EF-9A30-B74DDA7EF916}" type="datetimeFigureOut">
              <a:rPr lang="ru-RU" smtClean="0"/>
              <a:t>20.08.2013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CE927-D16B-4677-BE95-FB0C7B8C9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564411"/>
      </p:ext>
    </p:extLst>
  </p:cSld>
  <p:clrMapOvr>
    <a:masterClrMapping/>
  </p:clrMapOvr>
  <p:transition spd="slow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F836F1-9913-43EF-9A30-B74DDA7EF916}" type="datetimeFigureOut">
              <a:rPr lang="ru-RU" smtClean="0"/>
              <a:t>20.08.2013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CE927-D16B-4677-BE95-FB0C7B8C9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242264"/>
      </p:ext>
    </p:extLst>
  </p:cSld>
  <p:clrMapOvr>
    <a:masterClrMapping/>
  </p:clrMapOvr>
  <p:transition spd="slow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EF836F1-9913-43EF-9A30-B74DDA7EF916}" type="datetimeFigureOut">
              <a:rPr lang="ru-RU" smtClean="0"/>
              <a:t>20.08.2013</a:t>
            </a:fld>
            <a:endParaRPr lang="ru-RU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6CE927-D16B-4677-BE95-FB0C7B8C9F43}" type="slidenum">
              <a:rPr lang="ru-RU" smtClean="0"/>
              <a:t>‹#›</a:t>
            </a:fld>
            <a:endParaRPr lang="ru-RU"/>
          </a:p>
        </p:txBody>
      </p:sp>
      <p:sp>
        <p:nvSpPr>
          <p:cNvPr id="2048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48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049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9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9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9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9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9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9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9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9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50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50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050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0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0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050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0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0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0508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050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1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1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1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1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1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1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1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20517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051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52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52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052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0523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052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2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2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2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2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2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3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3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2053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pull dir="l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3.wmf"/><Relationship Id="rId7" Type="http://schemas.microsoft.com/office/2007/relationships/hdphoto" Target="../media/hdphoto6.wdp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microsoft.com/office/2007/relationships/hdphoto" Target="../media/hdphoto5.wdp"/><Relationship Id="rId10" Type="http://schemas.microsoft.com/office/2007/relationships/hdphoto" Target="../media/hdphoto7.wdp"/><Relationship Id="rId4" Type="http://schemas.openxmlformats.org/officeDocument/2006/relationships/image" Target="../media/image24.png"/><Relationship Id="rId9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9.wdp"/><Relationship Id="rId5" Type="http://schemas.openxmlformats.org/officeDocument/2006/relationships/image" Target="../media/image30.png"/><Relationship Id="rId4" Type="http://schemas.microsoft.com/office/2007/relationships/hdphoto" Target="../media/hdphoto8.wdp"/><Relationship Id="rId9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microsoft.com/office/2007/relationships/hdphoto" Target="../media/hdphoto11.wdp"/><Relationship Id="rId7" Type="http://schemas.openxmlformats.org/officeDocument/2006/relationships/image" Target="../media/image42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microsoft.com/office/2007/relationships/hdphoto" Target="../media/hdphoto12.wdp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microsoft.com/office/2007/relationships/hdphoto" Target="../media/hdphoto11.wdp"/><Relationship Id="rId7" Type="http://schemas.openxmlformats.org/officeDocument/2006/relationships/image" Target="../media/image4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microsoft.com/office/2007/relationships/hdphoto" Target="../media/hdphoto1.wdp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jpeg"/><Relationship Id="rId5" Type="http://schemas.openxmlformats.org/officeDocument/2006/relationships/image" Target="../media/image52.jp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microsoft.com/office/2007/relationships/hdphoto" Target="../media/hdphoto2.wdp"/><Relationship Id="rId4" Type="http://schemas.openxmlformats.org/officeDocument/2006/relationships/image" Target="../media/image13.png"/><Relationship Id="rId9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8764" y="1628800"/>
            <a:ext cx="8321708" cy="3240360"/>
          </a:xfrm>
        </p:spPr>
        <p:txBody>
          <a:bodyPr anchor="ctr"/>
          <a:lstStyle/>
          <a:p>
            <a:r>
              <a:rPr lang="ru-RU" dirty="0" smtClean="0"/>
              <a:t>Использование </a:t>
            </a:r>
            <a:br>
              <a:rPr lang="ru-RU" dirty="0" smtClean="0"/>
            </a:br>
            <a:r>
              <a:rPr lang="ru-RU" dirty="0" smtClean="0"/>
              <a:t>метода мнемотехники </a:t>
            </a:r>
            <a:br>
              <a:rPr lang="ru-RU" dirty="0" smtClean="0"/>
            </a:br>
            <a:r>
              <a:rPr lang="ru-RU" dirty="0" smtClean="0"/>
              <a:t>в обучении рассказыванию детей дошкольного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373216"/>
            <a:ext cx="6392540" cy="1219324"/>
          </a:xfrm>
        </p:spPr>
        <p:txBody>
          <a:bodyPr/>
          <a:lstStyle/>
          <a:p>
            <a:r>
              <a:rPr lang="ru-RU" dirty="0" smtClean="0"/>
              <a:t>Выполнила: воспитатель МБДОУ «Детский сад с. Яковлевка»</a:t>
            </a:r>
            <a:br>
              <a:rPr lang="ru-RU" dirty="0" smtClean="0"/>
            </a:br>
            <a:r>
              <a:rPr lang="ru-RU" dirty="0" smtClean="0"/>
              <a:t>Ткаченко Г.В.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4134269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990656" cy="1260376"/>
          </a:xfrm>
        </p:spPr>
        <p:txBody>
          <a:bodyPr/>
          <a:lstStyle/>
          <a:p>
            <a:r>
              <a:rPr lang="ru-RU" dirty="0" smtClean="0"/>
              <a:t>Мнемотаблица </a:t>
            </a:r>
            <a:br>
              <a:rPr lang="ru-RU" dirty="0" smtClean="0"/>
            </a:br>
            <a:r>
              <a:rPr lang="ru-RU" dirty="0" smtClean="0"/>
              <a:t>«Дикие животные»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56792"/>
            <a:ext cx="8424936" cy="3816424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843808" y="1556792"/>
            <a:ext cx="0" cy="381642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084168" y="1556792"/>
            <a:ext cx="0" cy="381642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3528" y="2780928"/>
            <a:ext cx="8424936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23528" y="4149080"/>
            <a:ext cx="8424936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259632" y="2132856"/>
            <a:ext cx="720080" cy="57606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1187624" y="1579371"/>
            <a:ext cx="864096" cy="61837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043608" y="1700808"/>
            <a:ext cx="1152128" cy="9361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899592" y="1700808"/>
            <a:ext cx="1152128" cy="93610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Равнобедренный треугольник 30"/>
          <p:cNvSpPr/>
          <p:nvPr/>
        </p:nvSpPr>
        <p:spPr>
          <a:xfrm>
            <a:off x="4072366" y="2132054"/>
            <a:ext cx="432048" cy="432048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4072366" y="1700006"/>
            <a:ext cx="432048" cy="432048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>
            <a:stCxn id="31" idx="3"/>
          </p:cNvCxnSpPr>
          <p:nvPr/>
        </p:nvCxnSpPr>
        <p:spPr>
          <a:xfrm>
            <a:off x="4288390" y="2564102"/>
            <a:ext cx="0" cy="144818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948264" y="1874916"/>
            <a:ext cx="0" cy="67554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7236296" y="1889698"/>
            <a:ext cx="0" cy="67554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596336" y="1902658"/>
            <a:ext cx="0" cy="67554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7956376" y="1916030"/>
            <a:ext cx="0" cy="67554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Скругленная соединительная линия 40"/>
          <p:cNvCxnSpPr/>
          <p:nvPr/>
        </p:nvCxnSpPr>
        <p:spPr>
          <a:xfrm flipV="1">
            <a:off x="611560" y="3118677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Скругленная соединительная линия 41"/>
          <p:cNvCxnSpPr/>
          <p:nvPr/>
        </p:nvCxnSpPr>
        <p:spPr>
          <a:xfrm flipV="1">
            <a:off x="398826" y="3104964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Скругленная соединительная линия 42"/>
          <p:cNvCxnSpPr/>
          <p:nvPr/>
        </p:nvCxnSpPr>
        <p:spPr>
          <a:xfrm flipV="1">
            <a:off x="883978" y="3118677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Скругленная соединительная линия 43"/>
          <p:cNvCxnSpPr/>
          <p:nvPr/>
        </p:nvCxnSpPr>
        <p:spPr>
          <a:xfrm flipV="1">
            <a:off x="1115616" y="3118677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Скругленная соединительная линия 44"/>
          <p:cNvCxnSpPr/>
          <p:nvPr/>
        </p:nvCxnSpPr>
        <p:spPr>
          <a:xfrm flipV="1">
            <a:off x="1331640" y="3104964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Скругленная соединительная линия 45"/>
          <p:cNvCxnSpPr/>
          <p:nvPr/>
        </p:nvCxnSpPr>
        <p:spPr>
          <a:xfrm flipV="1">
            <a:off x="1606811" y="3118677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Скругленная соединительная линия 46"/>
          <p:cNvCxnSpPr/>
          <p:nvPr/>
        </p:nvCxnSpPr>
        <p:spPr>
          <a:xfrm flipV="1">
            <a:off x="1964511" y="3104964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3851921" y="2967334"/>
            <a:ext cx="136815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367644" y="4617130"/>
            <a:ext cx="360040" cy="64807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авая фигурная скобка 49"/>
          <p:cNvSpPr/>
          <p:nvPr/>
        </p:nvSpPr>
        <p:spPr>
          <a:xfrm rot="16200000">
            <a:off x="1399926" y="4303118"/>
            <a:ext cx="295475" cy="419446"/>
          </a:xfrm>
          <a:prstGeom prst="rightBrac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6948263" y="4175803"/>
            <a:ext cx="115212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3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1331640" y="5376132"/>
            <a:ext cx="7704856" cy="14818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Заяц.</a:t>
            </a:r>
          </a:p>
          <a:p>
            <a:pPr algn="ctr"/>
            <a:r>
              <a:rPr lang="ru-RU" sz="16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Заяц – это не домашнее животное, а дикое. Он живет в лесу. У него четыре ноги. Тело покрыто зимой белой шерстью, а летом – серой. На голове два длинных уха. У зайца маленький хвостик. Мама-зайчиха своих детенышей выкармливает молочком. Когда вырастет, заяц ест морковку, траву, капусту.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933" y="4220926"/>
            <a:ext cx="1409095" cy="10482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644" y="2934059"/>
            <a:ext cx="1241364" cy="1061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126851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990656" cy="1260376"/>
          </a:xfrm>
        </p:spPr>
        <p:txBody>
          <a:bodyPr/>
          <a:lstStyle/>
          <a:p>
            <a:r>
              <a:rPr lang="ru-RU" dirty="0" smtClean="0"/>
              <a:t>Мнемотаблица </a:t>
            </a:r>
            <a:br>
              <a:rPr lang="ru-RU" dirty="0" smtClean="0"/>
            </a:br>
            <a:r>
              <a:rPr lang="ru-RU" dirty="0" smtClean="0"/>
              <a:t>«Дикие животные»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56792"/>
            <a:ext cx="8424936" cy="3816424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843808" y="1556792"/>
            <a:ext cx="0" cy="381642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084168" y="1556792"/>
            <a:ext cx="0" cy="381642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3528" y="2780928"/>
            <a:ext cx="8424936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23528" y="4149080"/>
            <a:ext cx="8424936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259632" y="2132856"/>
            <a:ext cx="720080" cy="57606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1187624" y="1579371"/>
            <a:ext cx="864096" cy="61837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043608" y="1700808"/>
            <a:ext cx="1152128" cy="9361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899592" y="1700808"/>
            <a:ext cx="1152128" cy="93610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Равнобедренный треугольник 30"/>
          <p:cNvSpPr/>
          <p:nvPr/>
        </p:nvSpPr>
        <p:spPr>
          <a:xfrm>
            <a:off x="4072366" y="2132054"/>
            <a:ext cx="432048" cy="432048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4072366" y="1700006"/>
            <a:ext cx="432048" cy="432048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>
            <a:stCxn id="31" idx="3"/>
          </p:cNvCxnSpPr>
          <p:nvPr/>
        </p:nvCxnSpPr>
        <p:spPr>
          <a:xfrm>
            <a:off x="4288390" y="2564102"/>
            <a:ext cx="0" cy="144818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2195736" y="3116550"/>
            <a:ext cx="0" cy="67554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801313" y="3094282"/>
            <a:ext cx="0" cy="67554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470189" y="3104964"/>
            <a:ext cx="0" cy="67554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043608" y="3127231"/>
            <a:ext cx="0" cy="67554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Скругленная соединительная линия 40"/>
          <p:cNvCxnSpPr/>
          <p:nvPr/>
        </p:nvCxnSpPr>
        <p:spPr>
          <a:xfrm flipV="1">
            <a:off x="3567937" y="3104964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Скругленная соединительная линия 41"/>
          <p:cNvCxnSpPr/>
          <p:nvPr/>
        </p:nvCxnSpPr>
        <p:spPr>
          <a:xfrm flipV="1">
            <a:off x="3135889" y="3104964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Скругленная соединительная линия 42"/>
          <p:cNvCxnSpPr/>
          <p:nvPr/>
        </p:nvCxnSpPr>
        <p:spPr>
          <a:xfrm flipV="1">
            <a:off x="3822745" y="3118677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Скругленная соединительная линия 43"/>
          <p:cNvCxnSpPr/>
          <p:nvPr/>
        </p:nvCxnSpPr>
        <p:spPr>
          <a:xfrm flipV="1">
            <a:off x="4139952" y="3118677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Скругленная соединительная линия 44"/>
          <p:cNvCxnSpPr/>
          <p:nvPr/>
        </p:nvCxnSpPr>
        <p:spPr>
          <a:xfrm flipV="1">
            <a:off x="4466598" y="3072015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Скругленная соединительная линия 45"/>
          <p:cNvCxnSpPr/>
          <p:nvPr/>
        </p:nvCxnSpPr>
        <p:spPr>
          <a:xfrm flipV="1">
            <a:off x="4752020" y="3073542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Скругленная соединительная линия 46"/>
          <p:cNvCxnSpPr/>
          <p:nvPr/>
        </p:nvCxnSpPr>
        <p:spPr>
          <a:xfrm flipV="1">
            <a:off x="5004048" y="3104964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1367644" y="4617130"/>
            <a:ext cx="360040" cy="64807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авая фигурная скобка 49"/>
          <p:cNvSpPr/>
          <p:nvPr/>
        </p:nvSpPr>
        <p:spPr>
          <a:xfrm rot="16200000">
            <a:off x="1399926" y="4303118"/>
            <a:ext cx="295475" cy="419446"/>
          </a:xfrm>
          <a:prstGeom prst="rightBrac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1331640" y="5376132"/>
            <a:ext cx="7704856" cy="14818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Лиса</a:t>
            </a:r>
          </a:p>
          <a:p>
            <a:pPr algn="ctr"/>
            <a:r>
              <a:rPr lang="ru-RU" sz="16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Лиса – это не домашнее животное, а дикое. Живет она в лесу. У нее четыре ноги. Тело покрыто густой рыжей шерстью. Хвост – большой и пушистый. Своих детенышей выкармливает молочком. Лиса – хищное животное, которое добывает себе еду: кур, петухов, мышей. </a:t>
            </a:r>
            <a:endParaRPr lang="ru-RU" sz="1600" dirty="0"/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7992232" y="2060848"/>
            <a:ext cx="305552" cy="648072"/>
          </a:xfrm>
          <a:prstGeom prst="triangl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ый треугольник 34"/>
          <p:cNvSpPr/>
          <p:nvPr/>
        </p:nvSpPr>
        <p:spPr>
          <a:xfrm rot="14039121">
            <a:off x="7866423" y="1697443"/>
            <a:ext cx="251618" cy="519511"/>
          </a:xfrm>
          <a:prstGeom prst="rtTriangl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ый треугольник 39"/>
          <p:cNvSpPr/>
          <p:nvPr/>
        </p:nvSpPr>
        <p:spPr>
          <a:xfrm rot="14383227">
            <a:off x="7833866" y="1629554"/>
            <a:ext cx="218511" cy="178173"/>
          </a:xfrm>
          <a:prstGeom prst="rtTriangl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 rot="7678282">
            <a:off x="8111432" y="2314664"/>
            <a:ext cx="689345" cy="93036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953327" y="2276872"/>
            <a:ext cx="216024" cy="432048"/>
          </a:xfrm>
          <a:prstGeom prst="triangle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7768671">
            <a:off x="7004700" y="2098632"/>
            <a:ext cx="200554" cy="356480"/>
          </a:xfrm>
          <a:prstGeom prst="rtTriangle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 rot="1602844">
            <a:off x="7110918" y="1874339"/>
            <a:ext cx="116866" cy="262102"/>
          </a:xfrm>
          <a:prstGeom prst="rtTriangle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rot="19354585">
            <a:off x="6705513" y="2262860"/>
            <a:ext cx="120414" cy="460071"/>
          </a:xfrm>
          <a:prstGeom prst="ellipse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ятно 1 13"/>
          <p:cNvSpPr/>
          <p:nvPr/>
        </p:nvSpPr>
        <p:spPr>
          <a:xfrm rot="19809321">
            <a:off x="6816279" y="3396573"/>
            <a:ext cx="1627037" cy="32743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560" y="4218745"/>
            <a:ext cx="1379235" cy="105553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236" y="4187045"/>
            <a:ext cx="1548548" cy="114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175349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846640" cy="1188368"/>
          </a:xfrm>
        </p:spPr>
        <p:txBody>
          <a:bodyPr/>
          <a:lstStyle/>
          <a:p>
            <a:r>
              <a:rPr lang="ru-RU" dirty="0" smtClean="0"/>
              <a:t>Мнемотаблица </a:t>
            </a:r>
            <a:br>
              <a:rPr lang="ru-RU" dirty="0" smtClean="0"/>
            </a:br>
            <a:r>
              <a:rPr lang="ru-RU" dirty="0" smtClean="0"/>
              <a:t>«Времена года»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556792"/>
            <a:ext cx="6768752" cy="3672408"/>
          </a:xfrm>
          <a:prstGeom prst="rect">
            <a:avLst/>
          </a:prstGeom>
          <a:gradFill flip="none" rotWithShape="1">
            <a:gsLst>
              <a:gs pos="0">
                <a:srgbClr val="99CCFF">
                  <a:shade val="30000"/>
                  <a:satMod val="115000"/>
                </a:srgbClr>
              </a:gs>
              <a:gs pos="0">
                <a:srgbClr val="99CCFF">
                  <a:shade val="67500"/>
                  <a:satMod val="115000"/>
                  <a:alpha val="0"/>
                  <a:lumMod val="0"/>
                </a:srgbClr>
              </a:gs>
              <a:gs pos="100000">
                <a:srgbClr val="99CC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>
            <a:stCxn id="3" idx="0"/>
            <a:endCxn id="3" idx="2"/>
          </p:cNvCxnSpPr>
          <p:nvPr/>
        </p:nvCxnSpPr>
        <p:spPr>
          <a:xfrm>
            <a:off x="4716016" y="1556792"/>
            <a:ext cx="0" cy="367240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stCxn id="3" idx="1"/>
            <a:endCxn id="3" idx="3"/>
          </p:cNvCxnSpPr>
          <p:nvPr/>
        </p:nvCxnSpPr>
        <p:spPr>
          <a:xfrm>
            <a:off x="1331640" y="3392996"/>
            <a:ext cx="6768752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566985"/>
            <a:ext cx="1827886" cy="18233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382" y="1647929"/>
            <a:ext cx="794310" cy="7923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19004"/>
            <a:ext cx="761543" cy="7596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152" y="2544045"/>
            <a:ext cx="761543" cy="7596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16221"/>
            <a:ext cx="664082" cy="6624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788" y="2628189"/>
            <a:ext cx="677188" cy="6754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Овал 27"/>
          <p:cNvSpPr/>
          <p:nvPr/>
        </p:nvSpPr>
        <p:spPr>
          <a:xfrm>
            <a:off x="2599096" y="4410538"/>
            <a:ext cx="783704" cy="648823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2807193" y="3454447"/>
            <a:ext cx="367510" cy="396044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675296" y="3850491"/>
            <a:ext cx="631304" cy="560047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819" y="3499561"/>
            <a:ext cx="2211517" cy="1587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" name="Прямоугольник 39"/>
          <p:cNvSpPr/>
          <p:nvPr/>
        </p:nvSpPr>
        <p:spPr>
          <a:xfrm>
            <a:off x="1847663" y="5445224"/>
            <a:ext cx="6840760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Зима.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Зимой часто идет снег. Дети любят из снега лепить снеговиков и кататься на лыжах.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93044360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990656" cy="1260376"/>
          </a:xfrm>
        </p:spPr>
        <p:txBody>
          <a:bodyPr/>
          <a:lstStyle/>
          <a:p>
            <a:r>
              <a:rPr lang="ru-RU" dirty="0" smtClean="0"/>
              <a:t>Мнемотаблица </a:t>
            </a:r>
            <a:br>
              <a:rPr lang="ru-RU" dirty="0" smtClean="0"/>
            </a:br>
            <a:r>
              <a:rPr lang="ru-RU" dirty="0" smtClean="0"/>
              <a:t>«Времена года»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79370"/>
            <a:ext cx="8424936" cy="38164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843808" y="1556792"/>
            <a:ext cx="0" cy="381642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084168" y="1556792"/>
            <a:ext cx="0" cy="381642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3528" y="2780928"/>
            <a:ext cx="8424936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23528" y="4149080"/>
            <a:ext cx="8424936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Равнобедренный треугольник 30"/>
          <p:cNvSpPr/>
          <p:nvPr/>
        </p:nvSpPr>
        <p:spPr>
          <a:xfrm>
            <a:off x="1293690" y="4650793"/>
            <a:ext cx="432048" cy="432048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1293690" y="4218745"/>
            <a:ext cx="432048" cy="432048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>
            <a:stCxn id="31" idx="3"/>
          </p:cNvCxnSpPr>
          <p:nvPr/>
        </p:nvCxnSpPr>
        <p:spPr>
          <a:xfrm>
            <a:off x="1509714" y="5082841"/>
            <a:ext cx="0" cy="144818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9" name="Скругленный прямоугольник 58"/>
          <p:cNvSpPr/>
          <p:nvPr/>
        </p:nvSpPr>
        <p:spPr>
          <a:xfrm>
            <a:off x="1331640" y="5376132"/>
            <a:ext cx="7704856" cy="14818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Осень.</a:t>
            </a:r>
          </a:p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Осенью все деревья надевают разноцветный наряд. Подул сильный холодный ветер и сорвал с ветки листочек. Он полетел. Солнышко светит мало, часто идет дождь. В лесу после дождя появляются грибы. А мы во время дождя прячемся под зонтик.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1338" y="1689078"/>
            <a:ext cx="95038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Program Files (x86)\Microsoft Office\MEDIA\CAGCAT10\j029889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29" y="2828156"/>
            <a:ext cx="1513832" cy="1322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Program Files (x86)\Microsoft Office\MEDIA\CAGCAT10\j0293828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112" y="2828709"/>
            <a:ext cx="1629255" cy="130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49" b="96951" l="9135" r="899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160" y="1579370"/>
            <a:ext cx="1707671" cy="124196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247" b="92857" l="9804" r="8970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572924"/>
            <a:ext cx="1567571" cy="1184136"/>
          </a:xfrm>
          <a:prstGeom prst="rect">
            <a:avLst/>
          </a:prstGeom>
        </p:spPr>
      </p:pic>
      <p:sp>
        <p:nvSpPr>
          <p:cNvPr id="18" name="Солнце 17"/>
          <p:cNvSpPr/>
          <p:nvPr/>
        </p:nvSpPr>
        <p:spPr>
          <a:xfrm>
            <a:off x="3430132" y="2889407"/>
            <a:ext cx="1105864" cy="1008112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лако 18"/>
          <p:cNvSpPr/>
          <p:nvPr/>
        </p:nvSpPr>
        <p:spPr>
          <a:xfrm>
            <a:off x="3430132" y="3300739"/>
            <a:ext cx="1800200" cy="671889"/>
          </a:xfrm>
          <a:prstGeom prst="cloud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033" y="4215651"/>
            <a:ext cx="1749926" cy="1248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599" y="4251410"/>
            <a:ext cx="1427212" cy="1105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644793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990656" cy="1260376"/>
          </a:xfrm>
        </p:spPr>
        <p:txBody>
          <a:bodyPr/>
          <a:lstStyle/>
          <a:p>
            <a:r>
              <a:rPr lang="ru-RU" dirty="0" smtClean="0"/>
              <a:t>Мнемотаблица </a:t>
            </a:r>
            <a:br>
              <a:rPr lang="ru-RU" dirty="0" smtClean="0"/>
            </a:br>
            <a:r>
              <a:rPr lang="ru-RU" dirty="0" smtClean="0"/>
              <a:t>«Времена года»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79370"/>
            <a:ext cx="8424936" cy="3816424"/>
          </a:xfrm>
          <a:prstGeom prst="rect">
            <a:avLst/>
          </a:prstGeom>
          <a:solidFill>
            <a:srgbClr val="CCFF99"/>
          </a:solidFill>
          <a:ln w="38100">
            <a:solidFill>
              <a:srgbClr val="00B05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843808" y="1556792"/>
            <a:ext cx="0" cy="381642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084168" y="1556792"/>
            <a:ext cx="0" cy="381642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3528" y="2780928"/>
            <a:ext cx="8424936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23528" y="4149080"/>
            <a:ext cx="8424936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Скругленный прямоугольник 58"/>
          <p:cNvSpPr/>
          <p:nvPr/>
        </p:nvSpPr>
        <p:spPr>
          <a:xfrm>
            <a:off x="1331640" y="5376132"/>
            <a:ext cx="7704856" cy="14818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87853"/>
                </a:solidFill>
              </a:rPr>
              <a:t>Весна.</a:t>
            </a:r>
          </a:p>
          <a:p>
            <a:pPr algn="ctr"/>
            <a:r>
              <a:rPr lang="ru-RU" sz="1600" dirty="0" smtClean="0">
                <a:solidFill>
                  <a:srgbClr val="087853"/>
                </a:solidFill>
              </a:rPr>
              <a:t>Весной пригревает яркое солнышко. На крышах домов тают сосульки, а на земле появляются лужи и ручейки. На деревьях набухают почки, из которых скоро появятся первые зеленые листочки. Из далеких стран начинают прилетать птицы: ласточки, скворцы. Я очень люблю весну</a:t>
            </a:r>
            <a:r>
              <a:rPr lang="ru-RU" dirty="0" smtClean="0">
                <a:solidFill>
                  <a:srgbClr val="087853"/>
                </a:solidFill>
              </a:rPr>
              <a:t>!</a:t>
            </a:r>
            <a:endParaRPr lang="ru-RU" dirty="0">
              <a:solidFill>
                <a:srgbClr val="08785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1338" y="1689078"/>
            <a:ext cx="950382" cy="12003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>
            <a:extrusionClr>
              <a:srgbClr val="087853"/>
            </a:extrusionClr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8785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8785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Солнце 17"/>
          <p:cNvSpPr/>
          <p:nvPr/>
        </p:nvSpPr>
        <p:spPr>
          <a:xfrm>
            <a:off x="3777300" y="1660936"/>
            <a:ext cx="1105864" cy="1008112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76256" y="4195465"/>
            <a:ext cx="108012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олилиния 11"/>
          <p:cNvSpPr/>
          <p:nvPr/>
        </p:nvSpPr>
        <p:spPr>
          <a:xfrm>
            <a:off x="573206" y="3261815"/>
            <a:ext cx="1951630" cy="178418"/>
          </a:xfrm>
          <a:custGeom>
            <a:avLst/>
            <a:gdLst>
              <a:gd name="connsiteX0" fmla="*/ 0 w 1951630"/>
              <a:gd name="connsiteY0" fmla="*/ 136478 h 178418"/>
              <a:gd name="connsiteX1" fmla="*/ 68239 w 1951630"/>
              <a:gd name="connsiteY1" fmla="*/ 122830 h 178418"/>
              <a:gd name="connsiteX2" fmla="*/ 109182 w 1951630"/>
              <a:gd name="connsiteY2" fmla="*/ 95534 h 178418"/>
              <a:gd name="connsiteX3" fmla="*/ 150125 w 1951630"/>
              <a:gd name="connsiteY3" fmla="*/ 81886 h 178418"/>
              <a:gd name="connsiteX4" fmla="*/ 191069 w 1951630"/>
              <a:gd name="connsiteY4" fmla="*/ 54591 h 178418"/>
              <a:gd name="connsiteX5" fmla="*/ 313898 w 1951630"/>
              <a:gd name="connsiteY5" fmla="*/ 0 h 178418"/>
              <a:gd name="connsiteX6" fmla="*/ 586854 w 1951630"/>
              <a:gd name="connsiteY6" fmla="*/ 13648 h 178418"/>
              <a:gd name="connsiteX7" fmla="*/ 682388 w 1951630"/>
              <a:gd name="connsiteY7" fmla="*/ 40943 h 178418"/>
              <a:gd name="connsiteX8" fmla="*/ 764275 w 1951630"/>
              <a:gd name="connsiteY8" fmla="*/ 81886 h 178418"/>
              <a:gd name="connsiteX9" fmla="*/ 846161 w 1951630"/>
              <a:gd name="connsiteY9" fmla="*/ 136478 h 178418"/>
              <a:gd name="connsiteX10" fmla="*/ 928048 w 1951630"/>
              <a:gd name="connsiteY10" fmla="*/ 163773 h 178418"/>
              <a:gd name="connsiteX11" fmla="*/ 1064525 w 1951630"/>
              <a:gd name="connsiteY11" fmla="*/ 150125 h 178418"/>
              <a:gd name="connsiteX12" fmla="*/ 1105469 w 1951630"/>
              <a:gd name="connsiteY12" fmla="*/ 136478 h 178418"/>
              <a:gd name="connsiteX13" fmla="*/ 1160060 w 1951630"/>
              <a:gd name="connsiteY13" fmla="*/ 81886 h 178418"/>
              <a:gd name="connsiteX14" fmla="*/ 1255594 w 1951630"/>
              <a:gd name="connsiteY14" fmla="*/ 13648 h 178418"/>
              <a:gd name="connsiteX15" fmla="*/ 1296537 w 1951630"/>
              <a:gd name="connsiteY15" fmla="*/ 0 h 178418"/>
              <a:gd name="connsiteX16" fmla="*/ 1665027 w 1951630"/>
              <a:gd name="connsiteY16" fmla="*/ 27295 h 178418"/>
              <a:gd name="connsiteX17" fmla="*/ 1705970 w 1951630"/>
              <a:gd name="connsiteY17" fmla="*/ 40943 h 178418"/>
              <a:gd name="connsiteX18" fmla="*/ 1787857 w 1951630"/>
              <a:gd name="connsiteY18" fmla="*/ 109182 h 178418"/>
              <a:gd name="connsiteX19" fmla="*/ 1910687 w 1951630"/>
              <a:gd name="connsiteY19" fmla="*/ 177421 h 178418"/>
              <a:gd name="connsiteX20" fmla="*/ 1951630 w 1951630"/>
              <a:gd name="connsiteY20" fmla="*/ 177421 h 178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51630" h="178418">
                <a:moveTo>
                  <a:pt x="0" y="136478"/>
                </a:moveTo>
                <a:cubicBezTo>
                  <a:pt x="22746" y="131929"/>
                  <a:pt x="46519" y="130975"/>
                  <a:pt x="68239" y="122830"/>
                </a:cubicBezTo>
                <a:cubicBezTo>
                  <a:pt x="83597" y="117071"/>
                  <a:pt x="94511" y="102870"/>
                  <a:pt x="109182" y="95534"/>
                </a:cubicBezTo>
                <a:cubicBezTo>
                  <a:pt x="122049" y="89100"/>
                  <a:pt x="137258" y="88320"/>
                  <a:pt x="150125" y="81886"/>
                </a:cubicBezTo>
                <a:cubicBezTo>
                  <a:pt x="164796" y="74551"/>
                  <a:pt x="176080" y="61253"/>
                  <a:pt x="191069" y="54591"/>
                </a:cubicBezTo>
                <a:cubicBezTo>
                  <a:pt x="337237" y="-10372"/>
                  <a:pt x="221240" y="61771"/>
                  <a:pt x="313898" y="0"/>
                </a:cubicBezTo>
                <a:cubicBezTo>
                  <a:pt x="404883" y="4549"/>
                  <a:pt x="496070" y="6083"/>
                  <a:pt x="586854" y="13648"/>
                </a:cubicBezTo>
                <a:cubicBezTo>
                  <a:pt x="597352" y="14523"/>
                  <a:pt x="668173" y="33835"/>
                  <a:pt x="682388" y="40943"/>
                </a:cubicBezTo>
                <a:cubicBezTo>
                  <a:pt x="788203" y="93852"/>
                  <a:pt x="661371" y="47587"/>
                  <a:pt x="764275" y="81886"/>
                </a:cubicBezTo>
                <a:cubicBezTo>
                  <a:pt x="791570" y="100083"/>
                  <a:pt x="815039" y="126104"/>
                  <a:pt x="846161" y="136478"/>
                </a:cubicBezTo>
                <a:lnTo>
                  <a:pt x="928048" y="163773"/>
                </a:lnTo>
                <a:cubicBezTo>
                  <a:pt x="973540" y="159224"/>
                  <a:pt x="1019337" y="157077"/>
                  <a:pt x="1064525" y="150125"/>
                </a:cubicBezTo>
                <a:cubicBezTo>
                  <a:pt x="1078744" y="147938"/>
                  <a:pt x="1095296" y="146651"/>
                  <a:pt x="1105469" y="136478"/>
                </a:cubicBezTo>
                <a:cubicBezTo>
                  <a:pt x="1178259" y="63688"/>
                  <a:pt x="1050874" y="118281"/>
                  <a:pt x="1160060" y="81886"/>
                </a:cubicBezTo>
                <a:cubicBezTo>
                  <a:pt x="1182805" y="13647"/>
                  <a:pt x="1160059" y="45493"/>
                  <a:pt x="1255594" y="13648"/>
                </a:cubicBezTo>
                <a:lnTo>
                  <a:pt x="1296537" y="0"/>
                </a:lnTo>
                <a:cubicBezTo>
                  <a:pt x="1500554" y="8870"/>
                  <a:pt x="1531866" y="-10750"/>
                  <a:pt x="1665027" y="27295"/>
                </a:cubicBezTo>
                <a:cubicBezTo>
                  <a:pt x="1678859" y="31247"/>
                  <a:pt x="1693103" y="34509"/>
                  <a:pt x="1705970" y="40943"/>
                </a:cubicBezTo>
                <a:cubicBezTo>
                  <a:pt x="1764489" y="70203"/>
                  <a:pt x="1733530" y="66928"/>
                  <a:pt x="1787857" y="109182"/>
                </a:cubicBezTo>
                <a:cubicBezTo>
                  <a:pt x="1819832" y="134051"/>
                  <a:pt x="1865759" y="169933"/>
                  <a:pt x="1910687" y="177421"/>
                </a:cubicBezTo>
                <a:cubicBezTo>
                  <a:pt x="1924149" y="179665"/>
                  <a:pt x="1937982" y="177421"/>
                  <a:pt x="1951630" y="177421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573206" y="3593630"/>
            <a:ext cx="1951630" cy="178418"/>
          </a:xfrm>
          <a:custGeom>
            <a:avLst/>
            <a:gdLst>
              <a:gd name="connsiteX0" fmla="*/ 0 w 1951630"/>
              <a:gd name="connsiteY0" fmla="*/ 136478 h 178418"/>
              <a:gd name="connsiteX1" fmla="*/ 68239 w 1951630"/>
              <a:gd name="connsiteY1" fmla="*/ 122830 h 178418"/>
              <a:gd name="connsiteX2" fmla="*/ 109182 w 1951630"/>
              <a:gd name="connsiteY2" fmla="*/ 95534 h 178418"/>
              <a:gd name="connsiteX3" fmla="*/ 150125 w 1951630"/>
              <a:gd name="connsiteY3" fmla="*/ 81886 h 178418"/>
              <a:gd name="connsiteX4" fmla="*/ 191069 w 1951630"/>
              <a:gd name="connsiteY4" fmla="*/ 54591 h 178418"/>
              <a:gd name="connsiteX5" fmla="*/ 313898 w 1951630"/>
              <a:gd name="connsiteY5" fmla="*/ 0 h 178418"/>
              <a:gd name="connsiteX6" fmla="*/ 586854 w 1951630"/>
              <a:gd name="connsiteY6" fmla="*/ 13648 h 178418"/>
              <a:gd name="connsiteX7" fmla="*/ 682388 w 1951630"/>
              <a:gd name="connsiteY7" fmla="*/ 40943 h 178418"/>
              <a:gd name="connsiteX8" fmla="*/ 764275 w 1951630"/>
              <a:gd name="connsiteY8" fmla="*/ 81886 h 178418"/>
              <a:gd name="connsiteX9" fmla="*/ 846161 w 1951630"/>
              <a:gd name="connsiteY9" fmla="*/ 136478 h 178418"/>
              <a:gd name="connsiteX10" fmla="*/ 928048 w 1951630"/>
              <a:gd name="connsiteY10" fmla="*/ 163773 h 178418"/>
              <a:gd name="connsiteX11" fmla="*/ 1064525 w 1951630"/>
              <a:gd name="connsiteY11" fmla="*/ 150125 h 178418"/>
              <a:gd name="connsiteX12" fmla="*/ 1105469 w 1951630"/>
              <a:gd name="connsiteY12" fmla="*/ 136478 h 178418"/>
              <a:gd name="connsiteX13" fmla="*/ 1160060 w 1951630"/>
              <a:gd name="connsiteY13" fmla="*/ 81886 h 178418"/>
              <a:gd name="connsiteX14" fmla="*/ 1255594 w 1951630"/>
              <a:gd name="connsiteY14" fmla="*/ 13648 h 178418"/>
              <a:gd name="connsiteX15" fmla="*/ 1296537 w 1951630"/>
              <a:gd name="connsiteY15" fmla="*/ 0 h 178418"/>
              <a:gd name="connsiteX16" fmla="*/ 1665027 w 1951630"/>
              <a:gd name="connsiteY16" fmla="*/ 27295 h 178418"/>
              <a:gd name="connsiteX17" fmla="*/ 1705970 w 1951630"/>
              <a:gd name="connsiteY17" fmla="*/ 40943 h 178418"/>
              <a:gd name="connsiteX18" fmla="*/ 1787857 w 1951630"/>
              <a:gd name="connsiteY18" fmla="*/ 109182 h 178418"/>
              <a:gd name="connsiteX19" fmla="*/ 1910687 w 1951630"/>
              <a:gd name="connsiteY19" fmla="*/ 177421 h 178418"/>
              <a:gd name="connsiteX20" fmla="*/ 1951630 w 1951630"/>
              <a:gd name="connsiteY20" fmla="*/ 177421 h 178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51630" h="178418">
                <a:moveTo>
                  <a:pt x="0" y="136478"/>
                </a:moveTo>
                <a:cubicBezTo>
                  <a:pt x="22746" y="131929"/>
                  <a:pt x="46519" y="130975"/>
                  <a:pt x="68239" y="122830"/>
                </a:cubicBezTo>
                <a:cubicBezTo>
                  <a:pt x="83597" y="117071"/>
                  <a:pt x="94511" y="102870"/>
                  <a:pt x="109182" y="95534"/>
                </a:cubicBezTo>
                <a:cubicBezTo>
                  <a:pt x="122049" y="89100"/>
                  <a:pt x="137258" y="88320"/>
                  <a:pt x="150125" y="81886"/>
                </a:cubicBezTo>
                <a:cubicBezTo>
                  <a:pt x="164796" y="74551"/>
                  <a:pt x="176080" y="61253"/>
                  <a:pt x="191069" y="54591"/>
                </a:cubicBezTo>
                <a:cubicBezTo>
                  <a:pt x="337237" y="-10372"/>
                  <a:pt x="221240" y="61771"/>
                  <a:pt x="313898" y="0"/>
                </a:cubicBezTo>
                <a:cubicBezTo>
                  <a:pt x="404883" y="4549"/>
                  <a:pt x="496070" y="6083"/>
                  <a:pt x="586854" y="13648"/>
                </a:cubicBezTo>
                <a:cubicBezTo>
                  <a:pt x="597352" y="14523"/>
                  <a:pt x="668173" y="33835"/>
                  <a:pt x="682388" y="40943"/>
                </a:cubicBezTo>
                <a:cubicBezTo>
                  <a:pt x="788203" y="93852"/>
                  <a:pt x="661371" y="47587"/>
                  <a:pt x="764275" y="81886"/>
                </a:cubicBezTo>
                <a:cubicBezTo>
                  <a:pt x="791570" y="100083"/>
                  <a:pt x="815039" y="126104"/>
                  <a:pt x="846161" y="136478"/>
                </a:cubicBezTo>
                <a:lnTo>
                  <a:pt x="928048" y="163773"/>
                </a:lnTo>
                <a:cubicBezTo>
                  <a:pt x="973540" y="159224"/>
                  <a:pt x="1019337" y="157077"/>
                  <a:pt x="1064525" y="150125"/>
                </a:cubicBezTo>
                <a:cubicBezTo>
                  <a:pt x="1078744" y="147938"/>
                  <a:pt x="1095296" y="146651"/>
                  <a:pt x="1105469" y="136478"/>
                </a:cubicBezTo>
                <a:cubicBezTo>
                  <a:pt x="1178259" y="63688"/>
                  <a:pt x="1050874" y="118281"/>
                  <a:pt x="1160060" y="81886"/>
                </a:cubicBezTo>
                <a:cubicBezTo>
                  <a:pt x="1182805" y="13647"/>
                  <a:pt x="1160059" y="45493"/>
                  <a:pt x="1255594" y="13648"/>
                </a:cubicBezTo>
                <a:lnTo>
                  <a:pt x="1296537" y="0"/>
                </a:lnTo>
                <a:cubicBezTo>
                  <a:pt x="1500554" y="8870"/>
                  <a:pt x="1531866" y="-10750"/>
                  <a:pt x="1665027" y="27295"/>
                </a:cubicBezTo>
                <a:cubicBezTo>
                  <a:pt x="1678859" y="31247"/>
                  <a:pt x="1693103" y="34509"/>
                  <a:pt x="1705970" y="40943"/>
                </a:cubicBezTo>
                <a:cubicBezTo>
                  <a:pt x="1764489" y="70203"/>
                  <a:pt x="1733530" y="66928"/>
                  <a:pt x="1787857" y="109182"/>
                </a:cubicBezTo>
                <a:cubicBezTo>
                  <a:pt x="1819832" y="134051"/>
                  <a:pt x="1865759" y="169933"/>
                  <a:pt x="1910687" y="177421"/>
                </a:cubicBezTo>
                <a:cubicBezTo>
                  <a:pt x="1924149" y="179665"/>
                  <a:pt x="1937982" y="177421"/>
                  <a:pt x="1951630" y="177421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556792"/>
            <a:ext cx="1728192" cy="1273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5" b="94253" l="9607" r="895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083" y="2783918"/>
            <a:ext cx="1881826" cy="142946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883" y="2887531"/>
            <a:ext cx="1674865" cy="130793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80" y="4075549"/>
            <a:ext cx="1795356" cy="144016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082" y="4132825"/>
            <a:ext cx="1851279" cy="1325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0426522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918648" cy="900336"/>
          </a:xfrm>
        </p:spPr>
        <p:txBody>
          <a:bodyPr/>
          <a:lstStyle/>
          <a:p>
            <a:r>
              <a:rPr lang="ru-RU" dirty="0" smtClean="0"/>
              <a:t>Учим стихи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87624" y="1309254"/>
            <a:ext cx="2160240" cy="1656184"/>
          </a:xfrm>
          <a:prstGeom prst="round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6190" y="1327546"/>
            <a:ext cx="2160240" cy="1656184"/>
          </a:xfrm>
          <a:prstGeom prst="round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68144" y="1327546"/>
            <a:ext cx="2160240" cy="1656184"/>
          </a:xfrm>
          <a:prstGeom prst="round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87624" y="3140968"/>
            <a:ext cx="2160240" cy="1656184"/>
          </a:xfrm>
          <a:prstGeom prst="round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06190" y="3140968"/>
            <a:ext cx="2160240" cy="1656184"/>
          </a:xfrm>
          <a:prstGeom prst="round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868144" y="3140968"/>
            <a:ext cx="2160240" cy="1656184"/>
          </a:xfrm>
          <a:prstGeom prst="round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506190" y="4797152"/>
            <a:ext cx="3560667" cy="1944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Этот пальчик – бабушка,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Этот пальчик – дедушка,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Этот пальчик – мамочка,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Этот пальчик – папочка,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Этот пальчик – я.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Вот и вся моя семья.</a:t>
            </a: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497" y="1309254"/>
            <a:ext cx="1606494" cy="1674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683" y="1318400"/>
            <a:ext cx="1125254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934" y="1339925"/>
            <a:ext cx="1664659" cy="1714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257" y="3140967"/>
            <a:ext cx="1406973" cy="1599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851" y="3140966"/>
            <a:ext cx="1210918" cy="1599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864" y="3184016"/>
            <a:ext cx="1524797" cy="1570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7991647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918648" cy="900336"/>
          </a:xfrm>
        </p:spPr>
        <p:txBody>
          <a:bodyPr/>
          <a:lstStyle/>
          <a:p>
            <a:r>
              <a:rPr lang="ru-RU" dirty="0" smtClean="0"/>
              <a:t>Учим стихи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39570" y="1268760"/>
            <a:ext cx="2160240" cy="165618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26070" y="1274905"/>
            <a:ext cx="2160240" cy="165618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746550" y="1268760"/>
            <a:ext cx="2160240" cy="165618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86310" y="1268760"/>
            <a:ext cx="2160240" cy="165618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9570" y="2983730"/>
            <a:ext cx="2160240" cy="165618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26070" y="2983730"/>
            <a:ext cx="2160240" cy="165618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86310" y="2983730"/>
            <a:ext cx="2160240" cy="165618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46550" y="2983730"/>
            <a:ext cx="2160240" cy="165618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6759" l="9551" r="898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09" y="1308471"/>
            <a:ext cx="1331536" cy="16164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461" y="1308470"/>
            <a:ext cx="1662168" cy="1616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олилиния 12"/>
          <p:cNvSpPr/>
          <p:nvPr/>
        </p:nvSpPr>
        <p:spPr>
          <a:xfrm>
            <a:off x="4790364" y="2388358"/>
            <a:ext cx="777923" cy="327546"/>
          </a:xfrm>
          <a:custGeom>
            <a:avLst/>
            <a:gdLst>
              <a:gd name="connsiteX0" fmla="*/ 0 w 777923"/>
              <a:gd name="connsiteY0" fmla="*/ 0 h 327546"/>
              <a:gd name="connsiteX1" fmla="*/ 191069 w 777923"/>
              <a:gd name="connsiteY1" fmla="*/ 13648 h 327546"/>
              <a:gd name="connsiteX2" fmla="*/ 232012 w 777923"/>
              <a:gd name="connsiteY2" fmla="*/ 27296 h 327546"/>
              <a:gd name="connsiteX3" fmla="*/ 259308 w 777923"/>
              <a:gd name="connsiteY3" fmla="*/ 68239 h 327546"/>
              <a:gd name="connsiteX4" fmla="*/ 300251 w 777923"/>
              <a:gd name="connsiteY4" fmla="*/ 109182 h 327546"/>
              <a:gd name="connsiteX5" fmla="*/ 313899 w 777923"/>
              <a:gd name="connsiteY5" fmla="*/ 150126 h 327546"/>
              <a:gd name="connsiteX6" fmla="*/ 436729 w 777923"/>
              <a:gd name="connsiteY6" fmla="*/ 218364 h 327546"/>
              <a:gd name="connsiteX7" fmla="*/ 504967 w 777923"/>
              <a:gd name="connsiteY7" fmla="*/ 232012 h 327546"/>
              <a:gd name="connsiteX8" fmla="*/ 682388 w 777923"/>
              <a:gd name="connsiteY8" fmla="*/ 245660 h 327546"/>
              <a:gd name="connsiteX9" fmla="*/ 764275 w 777923"/>
              <a:gd name="connsiteY9" fmla="*/ 286603 h 327546"/>
              <a:gd name="connsiteX10" fmla="*/ 777923 w 777923"/>
              <a:gd name="connsiteY10" fmla="*/ 327546 h 3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77923" h="327546">
                <a:moveTo>
                  <a:pt x="0" y="0"/>
                </a:moveTo>
                <a:cubicBezTo>
                  <a:pt x="63690" y="4549"/>
                  <a:pt x="127654" y="6187"/>
                  <a:pt x="191069" y="13648"/>
                </a:cubicBezTo>
                <a:cubicBezTo>
                  <a:pt x="205356" y="15329"/>
                  <a:pt x="220778" y="18309"/>
                  <a:pt x="232012" y="27296"/>
                </a:cubicBezTo>
                <a:cubicBezTo>
                  <a:pt x="244820" y="37543"/>
                  <a:pt x="248807" y="55638"/>
                  <a:pt x="259308" y="68239"/>
                </a:cubicBezTo>
                <a:cubicBezTo>
                  <a:pt x="271664" y="83066"/>
                  <a:pt x="286603" y="95534"/>
                  <a:pt x="300251" y="109182"/>
                </a:cubicBezTo>
                <a:cubicBezTo>
                  <a:pt x="304800" y="122830"/>
                  <a:pt x="303726" y="139953"/>
                  <a:pt x="313899" y="150126"/>
                </a:cubicBezTo>
                <a:cubicBezTo>
                  <a:pt x="347787" y="184014"/>
                  <a:pt x="390961" y="206922"/>
                  <a:pt x="436729" y="218364"/>
                </a:cubicBezTo>
                <a:cubicBezTo>
                  <a:pt x="459233" y="223990"/>
                  <a:pt x="481912" y="229450"/>
                  <a:pt x="504967" y="232012"/>
                </a:cubicBezTo>
                <a:cubicBezTo>
                  <a:pt x="563919" y="238562"/>
                  <a:pt x="623248" y="241111"/>
                  <a:pt x="682388" y="245660"/>
                </a:cubicBezTo>
                <a:cubicBezTo>
                  <a:pt x="709359" y="254650"/>
                  <a:pt x="745034" y="262552"/>
                  <a:pt x="764275" y="286603"/>
                </a:cubicBezTo>
                <a:cubicBezTo>
                  <a:pt x="773262" y="297836"/>
                  <a:pt x="777923" y="327546"/>
                  <a:pt x="777923" y="327546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4790364" y="2101755"/>
            <a:ext cx="1064526" cy="518615"/>
          </a:xfrm>
          <a:custGeom>
            <a:avLst/>
            <a:gdLst>
              <a:gd name="connsiteX0" fmla="*/ 0 w 1064526"/>
              <a:gd name="connsiteY0" fmla="*/ 0 h 518615"/>
              <a:gd name="connsiteX1" fmla="*/ 286603 w 1064526"/>
              <a:gd name="connsiteY1" fmla="*/ 27296 h 518615"/>
              <a:gd name="connsiteX2" fmla="*/ 368490 w 1064526"/>
              <a:gd name="connsiteY2" fmla="*/ 54591 h 518615"/>
              <a:gd name="connsiteX3" fmla="*/ 409433 w 1064526"/>
              <a:gd name="connsiteY3" fmla="*/ 68239 h 518615"/>
              <a:gd name="connsiteX4" fmla="*/ 450376 w 1064526"/>
              <a:gd name="connsiteY4" fmla="*/ 95535 h 518615"/>
              <a:gd name="connsiteX5" fmla="*/ 477672 w 1064526"/>
              <a:gd name="connsiteY5" fmla="*/ 136478 h 518615"/>
              <a:gd name="connsiteX6" fmla="*/ 491320 w 1064526"/>
              <a:gd name="connsiteY6" fmla="*/ 177421 h 518615"/>
              <a:gd name="connsiteX7" fmla="*/ 532263 w 1064526"/>
              <a:gd name="connsiteY7" fmla="*/ 218364 h 518615"/>
              <a:gd name="connsiteX8" fmla="*/ 545911 w 1064526"/>
              <a:gd name="connsiteY8" fmla="*/ 259308 h 518615"/>
              <a:gd name="connsiteX9" fmla="*/ 668740 w 1064526"/>
              <a:gd name="connsiteY9" fmla="*/ 313899 h 518615"/>
              <a:gd name="connsiteX10" fmla="*/ 723332 w 1064526"/>
              <a:gd name="connsiteY10" fmla="*/ 327546 h 518615"/>
              <a:gd name="connsiteX11" fmla="*/ 805218 w 1064526"/>
              <a:gd name="connsiteY11" fmla="*/ 354842 h 518615"/>
              <a:gd name="connsiteX12" fmla="*/ 859809 w 1064526"/>
              <a:gd name="connsiteY12" fmla="*/ 368490 h 518615"/>
              <a:gd name="connsiteX13" fmla="*/ 941696 w 1064526"/>
              <a:gd name="connsiteY13" fmla="*/ 395785 h 518615"/>
              <a:gd name="connsiteX14" fmla="*/ 982639 w 1064526"/>
              <a:gd name="connsiteY14" fmla="*/ 409433 h 518615"/>
              <a:gd name="connsiteX15" fmla="*/ 1009935 w 1064526"/>
              <a:gd name="connsiteY15" fmla="*/ 450376 h 518615"/>
              <a:gd name="connsiteX16" fmla="*/ 1023582 w 1064526"/>
              <a:gd name="connsiteY16" fmla="*/ 504967 h 518615"/>
              <a:gd name="connsiteX17" fmla="*/ 1064526 w 1064526"/>
              <a:gd name="connsiteY17" fmla="*/ 518615 h 51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64526" h="518615">
                <a:moveTo>
                  <a:pt x="0" y="0"/>
                </a:moveTo>
                <a:cubicBezTo>
                  <a:pt x="25221" y="2102"/>
                  <a:pt x="244393" y="18854"/>
                  <a:pt x="286603" y="27296"/>
                </a:cubicBezTo>
                <a:cubicBezTo>
                  <a:pt x="314816" y="32939"/>
                  <a:pt x="341194" y="45493"/>
                  <a:pt x="368490" y="54591"/>
                </a:cubicBezTo>
                <a:cubicBezTo>
                  <a:pt x="382138" y="59140"/>
                  <a:pt x="397463" y="60259"/>
                  <a:pt x="409433" y="68239"/>
                </a:cubicBezTo>
                <a:lnTo>
                  <a:pt x="450376" y="95535"/>
                </a:lnTo>
                <a:cubicBezTo>
                  <a:pt x="459475" y="109183"/>
                  <a:pt x="470336" y="121807"/>
                  <a:pt x="477672" y="136478"/>
                </a:cubicBezTo>
                <a:cubicBezTo>
                  <a:pt x="484106" y="149345"/>
                  <a:pt x="483340" y="165451"/>
                  <a:pt x="491320" y="177421"/>
                </a:cubicBezTo>
                <a:cubicBezTo>
                  <a:pt x="502026" y="193480"/>
                  <a:pt x="518615" y="204716"/>
                  <a:pt x="532263" y="218364"/>
                </a:cubicBezTo>
                <a:cubicBezTo>
                  <a:pt x="536812" y="232012"/>
                  <a:pt x="536924" y="248074"/>
                  <a:pt x="545911" y="259308"/>
                </a:cubicBezTo>
                <a:cubicBezTo>
                  <a:pt x="568315" y="287313"/>
                  <a:pt x="645807" y="308166"/>
                  <a:pt x="668740" y="313899"/>
                </a:cubicBezTo>
                <a:cubicBezTo>
                  <a:pt x="686937" y="318448"/>
                  <a:pt x="705366" y="322156"/>
                  <a:pt x="723332" y="327546"/>
                </a:cubicBezTo>
                <a:cubicBezTo>
                  <a:pt x="750890" y="335813"/>
                  <a:pt x="777305" y="347864"/>
                  <a:pt x="805218" y="354842"/>
                </a:cubicBezTo>
                <a:cubicBezTo>
                  <a:pt x="823415" y="359391"/>
                  <a:pt x="841843" y="363100"/>
                  <a:pt x="859809" y="368490"/>
                </a:cubicBezTo>
                <a:cubicBezTo>
                  <a:pt x="887368" y="376758"/>
                  <a:pt x="914400" y="386687"/>
                  <a:pt x="941696" y="395785"/>
                </a:cubicBezTo>
                <a:lnTo>
                  <a:pt x="982639" y="409433"/>
                </a:lnTo>
                <a:cubicBezTo>
                  <a:pt x="991738" y="423081"/>
                  <a:pt x="1003474" y="435300"/>
                  <a:pt x="1009935" y="450376"/>
                </a:cubicBezTo>
                <a:cubicBezTo>
                  <a:pt x="1017324" y="467616"/>
                  <a:pt x="1011865" y="490320"/>
                  <a:pt x="1023582" y="504967"/>
                </a:cubicBezTo>
                <a:cubicBezTo>
                  <a:pt x="1032569" y="516201"/>
                  <a:pt x="1064526" y="518615"/>
                  <a:pt x="1064526" y="518615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4858603" y="1774209"/>
            <a:ext cx="1255594" cy="682399"/>
          </a:xfrm>
          <a:custGeom>
            <a:avLst/>
            <a:gdLst>
              <a:gd name="connsiteX0" fmla="*/ 0 w 1255594"/>
              <a:gd name="connsiteY0" fmla="*/ 0 h 682399"/>
              <a:gd name="connsiteX1" fmla="*/ 81887 w 1255594"/>
              <a:gd name="connsiteY1" fmla="*/ 27295 h 682399"/>
              <a:gd name="connsiteX2" fmla="*/ 122830 w 1255594"/>
              <a:gd name="connsiteY2" fmla="*/ 54591 h 682399"/>
              <a:gd name="connsiteX3" fmla="*/ 204716 w 1255594"/>
              <a:gd name="connsiteY3" fmla="*/ 68239 h 682399"/>
              <a:gd name="connsiteX4" fmla="*/ 259307 w 1255594"/>
              <a:gd name="connsiteY4" fmla="*/ 81887 h 682399"/>
              <a:gd name="connsiteX5" fmla="*/ 450376 w 1255594"/>
              <a:gd name="connsiteY5" fmla="*/ 122830 h 682399"/>
              <a:gd name="connsiteX6" fmla="*/ 491319 w 1255594"/>
              <a:gd name="connsiteY6" fmla="*/ 136478 h 682399"/>
              <a:gd name="connsiteX7" fmla="*/ 532263 w 1255594"/>
              <a:gd name="connsiteY7" fmla="*/ 163773 h 682399"/>
              <a:gd name="connsiteX8" fmla="*/ 586854 w 1255594"/>
              <a:gd name="connsiteY8" fmla="*/ 245660 h 682399"/>
              <a:gd name="connsiteX9" fmla="*/ 641445 w 1255594"/>
              <a:gd name="connsiteY9" fmla="*/ 368490 h 682399"/>
              <a:gd name="connsiteX10" fmla="*/ 682388 w 1255594"/>
              <a:gd name="connsiteY10" fmla="*/ 382137 h 682399"/>
              <a:gd name="connsiteX11" fmla="*/ 723331 w 1255594"/>
              <a:gd name="connsiteY11" fmla="*/ 409433 h 682399"/>
              <a:gd name="connsiteX12" fmla="*/ 887104 w 1255594"/>
              <a:gd name="connsiteY12" fmla="*/ 436728 h 682399"/>
              <a:gd name="connsiteX13" fmla="*/ 982639 w 1255594"/>
              <a:gd name="connsiteY13" fmla="*/ 450376 h 682399"/>
              <a:gd name="connsiteX14" fmla="*/ 1023582 w 1255594"/>
              <a:gd name="connsiteY14" fmla="*/ 464024 h 682399"/>
              <a:gd name="connsiteX15" fmla="*/ 1105469 w 1255594"/>
              <a:gd name="connsiteY15" fmla="*/ 532263 h 682399"/>
              <a:gd name="connsiteX16" fmla="*/ 1146412 w 1255594"/>
              <a:gd name="connsiteY16" fmla="*/ 614149 h 682399"/>
              <a:gd name="connsiteX17" fmla="*/ 1160060 w 1255594"/>
              <a:gd name="connsiteY17" fmla="*/ 655092 h 682399"/>
              <a:gd name="connsiteX18" fmla="*/ 1255594 w 1255594"/>
              <a:gd name="connsiteY18" fmla="*/ 682388 h 682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55594" h="682399">
                <a:moveTo>
                  <a:pt x="0" y="0"/>
                </a:moveTo>
                <a:cubicBezTo>
                  <a:pt x="27296" y="9098"/>
                  <a:pt x="55595" y="15610"/>
                  <a:pt x="81887" y="27295"/>
                </a:cubicBezTo>
                <a:cubicBezTo>
                  <a:pt x="96876" y="33957"/>
                  <a:pt x="107269" y="49404"/>
                  <a:pt x="122830" y="54591"/>
                </a:cubicBezTo>
                <a:cubicBezTo>
                  <a:pt x="149082" y="63342"/>
                  <a:pt x="177582" y="62812"/>
                  <a:pt x="204716" y="68239"/>
                </a:cubicBezTo>
                <a:cubicBezTo>
                  <a:pt x="223109" y="71918"/>
                  <a:pt x="240966" y="77957"/>
                  <a:pt x="259307" y="81887"/>
                </a:cubicBezTo>
                <a:cubicBezTo>
                  <a:pt x="321989" y="95319"/>
                  <a:pt x="388049" y="105022"/>
                  <a:pt x="450376" y="122830"/>
                </a:cubicBezTo>
                <a:cubicBezTo>
                  <a:pt x="464208" y="126782"/>
                  <a:pt x="478452" y="130044"/>
                  <a:pt x="491319" y="136478"/>
                </a:cubicBezTo>
                <a:cubicBezTo>
                  <a:pt x="505990" y="143813"/>
                  <a:pt x="518615" y="154675"/>
                  <a:pt x="532263" y="163773"/>
                </a:cubicBezTo>
                <a:cubicBezTo>
                  <a:pt x="550460" y="191069"/>
                  <a:pt x="576480" y="214538"/>
                  <a:pt x="586854" y="245660"/>
                </a:cubicBezTo>
                <a:cubicBezTo>
                  <a:pt x="595195" y="270682"/>
                  <a:pt x="611952" y="344896"/>
                  <a:pt x="641445" y="368490"/>
                </a:cubicBezTo>
                <a:cubicBezTo>
                  <a:pt x="652678" y="377477"/>
                  <a:pt x="668740" y="377588"/>
                  <a:pt x="682388" y="382137"/>
                </a:cubicBezTo>
                <a:cubicBezTo>
                  <a:pt x="696036" y="391236"/>
                  <a:pt x="708255" y="402972"/>
                  <a:pt x="723331" y="409433"/>
                </a:cubicBezTo>
                <a:cubicBezTo>
                  <a:pt x="760810" y="425496"/>
                  <a:pt x="862346" y="433427"/>
                  <a:pt x="887104" y="436728"/>
                </a:cubicBezTo>
                <a:lnTo>
                  <a:pt x="982639" y="450376"/>
                </a:lnTo>
                <a:cubicBezTo>
                  <a:pt x="996287" y="454925"/>
                  <a:pt x="1010715" y="457590"/>
                  <a:pt x="1023582" y="464024"/>
                </a:cubicBezTo>
                <a:cubicBezTo>
                  <a:pt x="1061585" y="483025"/>
                  <a:pt x="1075285" y="502079"/>
                  <a:pt x="1105469" y="532263"/>
                </a:cubicBezTo>
                <a:cubicBezTo>
                  <a:pt x="1139769" y="635167"/>
                  <a:pt x="1093502" y="508331"/>
                  <a:pt x="1146412" y="614149"/>
                </a:cubicBezTo>
                <a:cubicBezTo>
                  <a:pt x="1152846" y="627016"/>
                  <a:pt x="1148354" y="646730"/>
                  <a:pt x="1160060" y="655092"/>
                </a:cubicBezTo>
                <a:cubicBezTo>
                  <a:pt x="1200288" y="683827"/>
                  <a:pt x="1220443" y="682388"/>
                  <a:pt x="1255594" y="682388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5131558" y="1651379"/>
            <a:ext cx="1201003" cy="655093"/>
          </a:xfrm>
          <a:custGeom>
            <a:avLst/>
            <a:gdLst>
              <a:gd name="connsiteX0" fmla="*/ 0 w 1201003"/>
              <a:gd name="connsiteY0" fmla="*/ 0 h 655093"/>
              <a:gd name="connsiteX1" fmla="*/ 136478 w 1201003"/>
              <a:gd name="connsiteY1" fmla="*/ 40943 h 655093"/>
              <a:gd name="connsiteX2" fmla="*/ 191069 w 1201003"/>
              <a:gd name="connsiteY2" fmla="*/ 54591 h 655093"/>
              <a:gd name="connsiteX3" fmla="*/ 232012 w 1201003"/>
              <a:gd name="connsiteY3" fmla="*/ 68239 h 655093"/>
              <a:gd name="connsiteX4" fmla="*/ 286603 w 1201003"/>
              <a:gd name="connsiteY4" fmla="*/ 81887 h 655093"/>
              <a:gd name="connsiteX5" fmla="*/ 341194 w 1201003"/>
              <a:gd name="connsiteY5" fmla="*/ 109182 h 655093"/>
              <a:gd name="connsiteX6" fmla="*/ 382138 w 1201003"/>
              <a:gd name="connsiteY6" fmla="*/ 122830 h 655093"/>
              <a:gd name="connsiteX7" fmla="*/ 464024 w 1201003"/>
              <a:gd name="connsiteY7" fmla="*/ 191069 h 655093"/>
              <a:gd name="connsiteX8" fmla="*/ 504967 w 1201003"/>
              <a:gd name="connsiteY8" fmla="*/ 218364 h 655093"/>
              <a:gd name="connsiteX9" fmla="*/ 532263 w 1201003"/>
              <a:gd name="connsiteY9" fmla="*/ 259308 h 655093"/>
              <a:gd name="connsiteX10" fmla="*/ 545911 w 1201003"/>
              <a:gd name="connsiteY10" fmla="*/ 300251 h 655093"/>
              <a:gd name="connsiteX11" fmla="*/ 586854 w 1201003"/>
              <a:gd name="connsiteY11" fmla="*/ 327546 h 655093"/>
              <a:gd name="connsiteX12" fmla="*/ 600502 w 1201003"/>
              <a:gd name="connsiteY12" fmla="*/ 368490 h 655093"/>
              <a:gd name="connsiteX13" fmla="*/ 641445 w 1201003"/>
              <a:gd name="connsiteY13" fmla="*/ 395785 h 655093"/>
              <a:gd name="connsiteX14" fmla="*/ 777923 w 1201003"/>
              <a:gd name="connsiteY14" fmla="*/ 436728 h 655093"/>
              <a:gd name="connsiteX15" fmla="*/ 955343 w 1201003"/>
              <a:gd name="connsiteY15" fmla="*/ 450376 h 655093"/>
              <a:gd name="connsiteX16" fmla="*/ 996287 w 1201003"/>
              <a:gd name="connsiteY16" fmla="*/ 477672 h 655093"/>
              <a:gd name="connsiteX17" fmla="*/ 1037230 w 1201003"/>
              <a:gd name="connsiteY17" fmla="*/ 491320 h 655093"/>
              <a:gd name="connsiteX18" fmla="*/ 1078173 w 1201003"/>
              <a:gd name="connsiteY18" fmla="*/ 532263 h 655093"/>
              <a:gd name="connsiteX19" fmla="*/ 1132764 w 1201003"/>
              <a:gd name="connsiteY19" fmla="*/ 614149 h 655093"/>
              <a:gd name="connsiteX20" fmla="*/ 1201003 w 1201003"/>
              <a:gd name="connsiteY20" fmla="*/ 655093 h 655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01003" h="655093">
                <a:moveTo>
                  <a:pt x="0" y="0"/>
                </a:moveTo>
                <a:cubicBezTo>
                  <a:pt x="166703" y="27784"/>
                  <a:pt x="9533" y="-6661"/>
                  <a:pt x="136478" y="40943"/>
                </a:cubicBezTo>
                <a:cubicBezTo>
                  <a:pt x="154041" y="47529"/>
                  <a:pt x="173034" y="49438"/>
                  <a:pt x="191069" y="54591"/>
                </a:cubicBezTo>
                <a:cubicBezTo>
                  <a:pt x="204901" y="58543"/>
                  <a:pt x="218180" y="64287"/>
                  <a:pt x="232012" y="68239"/>
                </a:cubicBezTo>
                <a:cubicBezTo>
                  <a:pt x="250047" y="73392"/>
                  <a:pt x="269040" y="75301"/>
                  <a:pt x="286603" y="81887"/>
                </a:cubicBezTo>
                <a:cubicBezTo>
                  <a:pt x="305652" y="89030"/>
                  <a:pt x="322494" y="101168"/>
                  <a:pt x="341194" y="109182"/>
                </a:cubicBezTo>
                <a:cubicBezTo>
                  <a:pt x="354417" y="114849"/>
                  <a:pt x="369271" y="116396"/>
                  <a:pt x="382138" y="122830"/>
                </a:cubicBezTo>
                <a:cubicBezTo>
                  <a:pt x="432967" y="148244"/>
                  <a:pt x="418747" y="153338"/>
                  <a:pt x="464024" y="191069"/>
                </a:cubicBezTo>
                <a:cubicBezTo>
                  <a:pt x="476625" y="201570"/>
                  <a:pt x="491319" y="209266"/>
                  <a:pt x="504967" y="218364"/>
                </a:cubicBezTo>
                <a:cubicBezTo>
                  <a:pt x="514066" y="232012"/>
                  <a:pt x="524927" y="244637"/>
                  <a:pt x="532263" y="259308"/>
                </a:cubicBezTo>
                <a:cubicBezTo>
                  <a:pt x="538697" y="272175"/>
                  <a:pt x="536924" y="289018"/>
                  <a:pt x="545911" y="300251"/>
                </a:cubicBezTo>
                <a:cubicBezTo>
                  <a:pt x="556158" y="313059"/>
                  <a:pt x="573206" y="318448"/>
                  <a:pt x="586854" y="327546"/>
                </a:cubicBezTo>
                <a:cubicBezTo>
                  <a:pt x="591403" y="341194"/>
                  <a:pt x="591515" y="357256"/>
                  <a:pt x="600502" y="368490"/>
                </a:cubicBezTo>
                <a:cubicBezTo>
                  <a:pt x="610748" y="381298"/>
                  <a:pt x="626456" y="389123"/>
                  <a:pt x="641445" y="395785"/>
                </a:cubicBezTo>
                <a:cubicBezTo>
                  <a:pt x="655986" y="402247"/>
                  <a:pt x="750923" y="433552"/>
                  <a:pt x="777923" y="436728"/>
                </a:cubicBezTo>
                <a:cubicBezTo>
                  <a:pt x="836831" y="443658"/>
                  <a:pt x="896203" y="445827"/>
                  <a:pt x="955343" y="450376"/>
                </a:cubicBezTo>
                <a:cubicBezTo>
                  <a:pt x="968991" y="459475"/>
                  <a:pt x="981616" y="470336"/>
                  <a:pt x="996287" y="477672"/>
                </a:cubicBezTo>
                <a:cubicBezTo>
                  <a:pt x="1009154" y="484106"/>
                  <a:pt x="1025260" y="483340"/>
                  <a:pt x="1037230" y="491320"/>
                </a:cubicBezTo>
                <a:cubicBezTo>
                  <a:pt x="1053289" y="502026"/>
                  <a:pt x="1066323" y="517028"/>
                  <a:pt x="1078173" y="532263"/>
                </a:cubicBezTo>
                <a:cubicBezTo>
                  <a:pt x="1098313" y="558158"/>
                  <a:pt x="1105469" y="595952"/>
                  <a:pt x="1132764" y="614149"/>
                </a:cubicBezTo>
                <a:cubicBezTo>
                  <a:pt x="1182172" y="647088"/>
                  <a:pt x="1159037" y="634109"/>
                  <a:pt x="1201003" y="655093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5595582" y="1569493"/>
            <a:ext cx="928048" cy="586853"/>
          </a:xfrm>
          <a:custGeom>
            <a:avLst/>
            <a:gdLst>
              <a:gd name="connsiteX0" fmla="*/ 0 w 928048"/>
              <a:gd name="connsiteY0" fmla="*/ 0 h 586853"/>
              <a:gd name="connsiteX1" fmla="*/ 136478 w 928048"/>
              <a:gd name="connsiteY1" fmla="*/ 95534 h 586853"/>
              <a:gd name="connsiteX2" fmla="*/ 177421 w 928048"/>
              <a:gd name="connsiteY2" fmla="*/ 122829 h 586853"/>
              <a:gd name="connsiteX3" fmla="*/ 218364 w 928048"/>
              <a:gd name="connsiteY3" fmla="*/ 177420 h 586853"/>
              <a:gd name="connsiteX4" fmla="*/ 259308 w 928048"/>
              <a:gd name="connsiteY4" fmla="*/ 191068 h 586853"/>
              <a:gd name="connsiteX5" fmla="*/ 313899 w 928048"/>
              <a:gd name="connsiteY5" fmla="*/ 272955 h 586853"/>
              <a:gd name="connsiteX6" fmla="*/ 341194 w 928048"/>
              <a:gd name="connsiteY6" fmla="*/ 313898 h 586853"/>
              <a:gd name="connsiteX7" fmla="*/ 423081 w 928048"/>
              <a:gd name="connsiteY7" fmla="*/ 368489 h 586853"/>
              <a:gd name="connsiteX8" fmla="*/ 504967 w 928048"/>
              <a:gd name="connsiteY8" fmla="*/ 409432 h 586853"/>
              <a:gd name="connsiteX9" fmla="*/ 655093 w 928048"/>
              <a:gd name="connsiteY9" fmla="*/ 395785 h 586853"/>
              <a:gd name="connsiteX10" fmla="*/ 723331 w 928048"/>
              <a:gd name="connsiteY10" fmla="*/ 409432 h 586853"/>
              <a:gd name="connsiteX11" fmla="*/ 818866 w 928048"/>
              <a:gd name="connsiteY11" fmla="*/ 436728 h 586853"/>
              <a:gd name="connsiteX12" fmla="*/ 859809 w 928048"/>
              <a:gd name="connsiteY12" fmla="*/ 477671 h 586853"/>
              <a:gd name="connsiteX13" fmla="*/ 887105 w 928048"/>
              <a:gd name="connsiteY13" fmla="*/ 559558 h 586853"/>
              <a:gd name="connsiteX14" fmla="*/ 928048 w 928048"/>
              <a:gd name="connsiteY14" fmla="*/ 586853 h 58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28048" h="586853">
                <a:moveTo>
                  <a:pt x="0" y="0"/>
                </a:moveTo>
                <a:lnTo>
                  <a:pt x="136478" y="95534"/>
                </a:lnTo>
                <a:cubicBezTo>
                  <a:pt x="149964" y="104870"/>
                  <a:pt x="177421" y="122829"/>
                  <a:pt x="177421" y="122829"/>
                </a:cubicBezTo>
                <a:cubicBezTo>
                  <a:pt x="191069" y="141026"/>
                  <a:pt x="200890" y="162858"/>
                  <a:pt x="218364" y="177420"/>
                </a:cubicBezTo>
                <a:cubicBezTo>
                  <a:pt x="229416" y="186630"/>
                  <a:pt x="249135" y="180895"/>
                  <a:pt x="259308" y="191068"/>
                </a:cubicBezTo>
                <a:cubicBezTo>
                  <a:pt x="282505" y="214265"/>
                  <a:pt x="295702" y="245659"/>
                  <a:pt x="313899" y="272955"/>
                </a:cubicBezTo>
                <a:cubicBezTo>
                  <a:pt x="322997" y="286603"/>
                  <a:pt x="327546" y="304800"/>
                  <a:pt x="341194" y="313898"/>
                </a:cubicBezTo>
                <a:cubicBezTo>
                  <a:pt x="368490" y="332095"/>
                  <a:pt x="391959" y="358115"/>
                  <a:pt x="423081" y="368489"/>
                </a:cubicBezTo>
                <a:cubicBezTo>
                  <a:pt x="479585" y="387324"/>
                  <a:pt x="452054" y="374157"/>
                  <a:pt x="504967" y="409432"/>
                </a:cubicBezTo>
                <a:cubicBezTo>
                  <a:pt x="555009" y="404883"/>
                  <a:pt x="604845" y="395785"/>
                  <a:pt x="655093" y="395785"/>
                </a:cubicBezTo>
                <a:cubicBezTo>
                  <a:pt x="678289" y="395785"/>
                  <a:pt x="700687" y="404400"/>
                  <a:pt x="723331" y="409432"/>
                </a:cubicBezTo>
                <a:cubicBezTo>
                  <a:pt x="774738" y="420856"/>
                  <a:pt x="773274" y="421531"/>
                  <a:pt x="818866" y="436728"/>
                </a:cubicBezTo>
                <a:cubicBezTo>
                  <a:pt x="832514" y="450376"/>
                  <a:pt x="850436" y="460799"/>
                  <a:pt x="859809" y="477671"/>
                </a:cubicBezTo>
                <a:cubicBezTo>
                  <a:pt x="873782" y="502822"/>
                  <a:pt x="863165" y="543598"/>
                  <a:pt x="887105" y="559558"/>
                </a:cubicBezTo>
                <a:lnTo>
                  <a:pt x="928048" y="586853"/>
                </a:lnTo>
              </a:path>
            </a:pathLst>
          </a:cu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857" y="1371467"/>
            <a:ext cx="1519626" cy="157954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09" y="2983730"/>
            <a:ext cx="1412477" cy="1576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462" y="3073472"/>
            <a:ext cx="1662167" cy="1487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Полилиния 20"/>
          <p:cNvSpPr/>
          <p:nvPr/>
        </p:nvSpPr>
        <p:spPr>
          <a:xfrm>
            <a:off x="5595582" y="3402308"/>
            <a:ext cx="928048" cy="586853"/>
          </a:xfrm>
          <a:custGeom>
            <a:avLst/>
            <a:gdLst>
              <a:gd name="connsiteX0" fmla="*/ 0 w 928048"/>
              <a:gd name="connsiteY0" fmla="*/ 0 h 586853"/>
              <a:gd name="connsiteX1" fmla="*/ 136478 w 928048"/>
              <a:gd name="connsiteY1" fmla="*/ 95534 h 586853"/>
              <a:gd name="connsiteX2" fmla="*/ 177421 w 928048"/>
              <a:gd name="connsiteY2" fmla="*/ 122829 h 586853"/>
              <a:gd name="connsiteX3" fmla="*/ 218364 w 928048"/>
              <a:gd name="connsiteY3" fmla="*/ 177420 h 586853"/>
              <a:gd name="connsiteX4" fmla="*/ 259308 w 928048"/>
              <a:gd name="connsiteY4" fmla="*/ 191068 h 586853"/>
              <a:gd name="connsiteX5" fmla="*/ 313899 w 928048"/>
              <a:gd name="connsiteY5" fmla="*/ 272955 h 586853"/>
              <a:gd name="connsiteX6" fmla="*/ 341194 w 928048"/>
              <a:gd name="connsiteY6" fmla="*/ 313898 h 586853"/>
              <a:gd name="connsiteX7" fmla="*/ 423081 w 928048"/>
              <a:gd name="connsiteY7" fmla="*/ 368489 h 586853"/>
              <a:gd name="connsiteX8" fmla="*/ 504967 w 928048"/>
              <a:gd name="connsiteY8" fmla="*/ 409432 h 586853"/>
              <a:gd name="connsiteX9" fmla="*/ 655093 w 928048"/>
              <a:gd name="connsiteY9" fmla="*/ 395785 h 586853"/>
              <a:gd name="connsiteX10" fmla="*/ 723331 w 928048"/>
              <a:gd name="connsiteY10" fmla="*/ 409432 h 586853"/>
              <a:gd name="connsiteX11" fmla="*/ 818866 w 928048"/>
              <a:gd name="connsiteY11" fmla="*/ 436728 h 586853"/>
              <a:gd name="connsiteX12" fmla="*/ 859809 w 928048"/>
              <a:gd name="connsiteY12" fmla="*/ 477671 h 586853"/>
              <a:gd name="connsiteX13" fmla="*/ 887105 w 928048"/>
              <a:gd name="connsiteY13" fmla="*/ 559558 h 586853"/>
              <a:gd name="connsiteX14" fmla="*/ 928048 w 928048"/>
              <a:gd name="connsiteY14" fmla="*/ 586853 h 58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28048" h="586853">
                <a:moveTo>
                  <a:pt x="0" y="0"/>
                </a:moveTo>
                <a:lnTo>
                  <a:pt x="136478" y="95534"/>
                </a:lnTo>
                <a:cubicBezTo>
                  <a:pt x="149964" y="104870"/>
                  <a:pt x="177421" y="122829"/>
                  <a:pt x="177421" y="122829"/>
                </a:cubicBezTo>
                <a:cubicBezTo>
                  <a:pt x="191069" y="141026"/>
                  <a:pt x="200890" y="162858"/>
                  <a:pt x="218364" y="177420"/>
                </a:cubicBezTo>
                <a:cubicBezTo>
                  <a:pt x="229416" y="186630"/>
                  <a:pt x="249135" y="180895"/>
                  <a:pt x="259308" y="191068"/>
                </a:cubicBezTo>
                <a:cubicBezTo>
                  <a:pt x="282505" y="214265"/>
                  <a:pt x="295702" y="245659"/>
                  <a:pt x="313899" y="272955"/>
                </a:cubicBezTo>
                <a:cubicBezTo>
                  <a:pt x="322997" y="286603"/>
                  <a:pt x="327546" y="304800"/>
                  <a:pt x="341194" y="313898"/>
                </a:cubicBezTo>
                <a:cubicBezTo>
                  <a:pt x="368490" y="332095"/>
                  <a:pt x="391959" y="358115"/>
                  <a:pt x="423081" y="368489"/>
                </a:cubicBezTo>
                <a:cubicBezTo>
                  <a:pt x="479585" y="387324"/>
                  <a:pt x="452054" y="374157"/>
                  <a:pt x="504967" y="409432"/>
                </a:cubicBezTo>
                <a:cubicBezTo>
                  <a:pt x="555009" y="404883"/>
                  <a:pt x="604845" y="395785"/>
                  <a:pt x="655093" y="395785"/>
                </a:cubicBezTo>
                <a:cubicBezTo>
                  <a:pt x="678289" y="395785"/>
                  <a:pt x="700687" y="404400"/>
                  <a:pt x="723331" y="409432"/>
                </a:cubicBezTo>
                <a:cubicBezTo>
                  <a:pt x="774738" y="420856"/>
                  <a:pt x="773274" y="421531"/>
                  <a:pt x="818866" y="436728"/>
                </a:cubicBezTo>
                <a:cubicBezTo>
                  <a:pt x="832514" y="450376"/>
                  <a:pt x="850436" y="460799"/>
                  <a:pt x="859809" y="477671"/>
                </a:cubicBezTo>
                <a:cubicBezTo>
                  <a:pt x="873782" y="502822"/>
                  <a:pt x="863165" y="543598"/>
                  <a:pt x="887105" y="559558"/>
                </a:cubicBezTo>
                <a:lnTo>
                  <a:pt x="928048" y="586853"/>
                </a:lnTo>
              </a:path>
            </a:pathLst>
          </a:cu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F0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22" name="Полилиния 21"/>
          <p:cNvSpPr/>
          <p:nvPr/>
        </p:nvSpPr>
        <p:spPr>
          <a:xfrm>
            <a:off x="5254388" y="3444655"/>
            <a:ext cx="1201003" cy="655093"/>
          </a:xfrm>
          <a:custGeom>
            <a:avLst/>
            <a:gdLst>
              <a:gd name="connsiteX0" fmla="*/ 0 w 1201003"/>
              <a:gd name="connsiteY0" fmla="*/ 0 h 655093"/>
              <a:gd name="connsiteX1" fmla="*/ 136478 w 1201003"/>
              <a:gd name="connsiteY1" fmla="*/ 40943 h 655093"/>
              <a:gd name="connsiteX2" fmla="*/ 191069 w 1201003"/>
              <a:gd name="connsiteY2" fmla="*/ 54591 h 655093"/>
              <a:gd name="connsiteX3" fmla="*/ 232012 w 1201003"/>
              <a:gd name="connsiteY3" fmla="*/ 68239 h 655093"/>
              <a:gd name="connsiteX4" fmla="*/ 286603 w 1201003"/>
              <a:gd name="connsiteY4" fmla="*/ 81887 h 655093"/>
              <a:gd name="connsiteX5" fmla="*/ 341194 w 1201003"/>
              <a:gd name="connsiteY5" fmla="*/ 109182 h 655093"/>
              <a:gd name="connsiteX6" fmla="*/ 382138 w 1201003"/>
              <a:gd name="connsiteY6" fmla="*/ 122830 h 655093"/>
              <a:gd name="connsiteX7" fmla="*/ 464024 w 1201003"/>
              <a:gd name="connsiteY7" fmla="*/ 191069 h 655093"/>
              <a:gd name="connsiteX8" fmla="*/ 504967 w 1201003"/>
              <a:gd name="connsiteY8" fmla="*/ 218364 h 655093"/>
              <a:gd name="connsiteX9" fmla="*/ 532263 w 1201003"/>
              <a:gd name="connsiteY9" fmla="*/ 259308 h 655093"/>
              <a:gd name="connsiteX10" fmla="*/ 545911 w 1201003"/>
              <a:gd name="connsiteY10" fmla="*/ 300251 h 655093"/>
              <a:gd name="connsiteX11" fmla="*/ 586854 w 1201003"/>
              <a:gd name="connsiteY11" fmla="*/ 327546 h 655093"/>
              <a:gd name="connsiteX12" fmla="*/ 600502 w 1201003"/>
              <a:gd name="connsiteY12" fmla="*/ 368490 h 655093"/>
              <a:gd name="connsiteX13" fmla="*/ 641445 w 1201003"/>
              <a:gd name="connsiteY13" fmla="*/ 395785 h 655093"/>
              <a:gd name="connsiteX14" fmla="*/ 777923 w 1201003"/>
              <a:gd name="connsiteY14" fmla="*/ 436728 h 655093"/>
              <a:gd name="connsiteX15" fmla="*/ 955343 w 1201003"/>
              <a:gd name="connsiteY15" fmla="*/ 450376 h 655093"/>
              <a:gd name="connsiteX16" fmla="*/ 996287 w 1201003"/>
              <a:gd name="connsiteY16" fmla="*/ 477672 h 655093"/>
              <a:gd name="connsiteX17" fmla="*/ 1037230 w 1201003"/>
              <a:gd name="connsiteY17" fmla="*/ 491320 h 655093"/>
              <a:gd name="connsiteX18" fmla="*/ 1078173 w 1201003"/>
              <a:gd name="connsiteY18" fmla="*/ 532263 h 655093"/>
              <a:gd name="connsiteX19" fmla="*/ 1132764 w 1201003"/>
              <a:gd name="connsiteY19" fmla="*/ 614149 h 655093"/>
              <a:gd name="connsiteX20" fmla="*/ 1201003 w 1201003"/>
              <a:gd name="connsiteY20" fmla="*/ 655093 h 655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01003" h="655093">
                <a:moveTo>
                  <a:pt x="0" y="0"/>
                </a:moveTo>
                <a:cubicBezTo>
                  <a:pt x="166703" y="27784"/>
                  <a:pt x="9533" y="-6661"/>
                  <a:pt x="136478" y="40943"/>
                </a:cubicBezTo>
                <a:cubicBezTo>
                  <a:pt x="154041" y="47529"/>
                  <a:pt x="173034" y="49438"/>
                  <a:pt x="191069" y="54591"/>
                </a:cubicBezTo>
                <a:cubicBezTo>
                  <a:pt x="204901" y="58543"/>
                  <a:pt x="218180" y="64287"/>
                  <a:pt x="232012" y="68239"/>
                </a:cubicBezTo>
                <a:cubicBezTo>
                  <a:pt x="250047" y="73392"/>
                  <a:pt x="269040" y="75301"/>
                  <a:pt x="286603" y="81887"/>
                </a:cubicBezTo>
                <a:cubicBezTo>
                  <a:pt x="305652" y="89030"/>
                  <a:pt x="322494" y="101168"/>
                  <a:pt x="341194" y="109182"/>
                </a:cubicBezTo>
                <a:cubicBezTo>
                  <a:pt x="354417" y="114849"/>
                  <a:pt x="369271" y="116396"/>
                  <a:pt x="382138" y="122830"/>
                </a:cubicBezTo>
                <a:cubicBezTo>
                  <a:pt x="432967" y="148244"/>
                  <a:pt x="418747" y="153338"/>
                  <a:pt x="464024" y="191069"/>
                </a:cubicBezTo>
                <a:cubicBezTo>
                  <a:pt x="476625" y="201570"/>
                  <a:pt x="491319" y="209266"/>
                  <a:pt x="504967" y="218364"/>
                </a:cubicBezTo>
                <a:cubicBezTo>
                  <a:pt x="514066" y="232012"/>
                  <a:pt x="524927" y="244637"/>
                  <a:pt x="532263" y="259308"/>
                </a:cubicBezTo>
                <a:cubicBezTo>
                  <a:pt x="538697" y="272175"/>
                  <a:pt x="536924" y="289018"/>
                  <a:pt x="545911" y="300251"/>
                </a:cubicBezTo>
                <a:cubicBezTo>
                  <a:pt x="556158" y="313059"/>
                  <a:pt x="573206" y="318448"/>
                  <a:pt x="586854" y="327546"/>
                </a:cubicBezTo>
                <a:cubicBezTo>
                  <a:pt x="591403" y="341194"/>
                  <a:pt x="591515" y="357256"/>
                  <a:pt x="600502" y="368490"/>
                </a:cubicBezTo>
                <a:cubicBezTo>
                  <a:pt x="610748" y="381298"/>
                  <a:pt x="626456" y="389123"/>
                  <a:pt x="641445" y="395785"/>
                </a:cubicBezTo>
                <a:cubicBezTo>
                  <a:pt x="655986" y="402247"/>
                  <a:pt x="750923" y="433552"/>
                  <a:pt x="777923" y="436728"/>
                </a:cubicBezTo>
                <a:cubicBezTo>
                  <a:pt x="836831" y="443658"/>
                  <a:pt x="896203" y="445827"/>
                  <a:pt x="955343" y="450376"/>
                </a:cubicBezTo>
                <a:cubicBezTo>
                  <a:pt x="968991" y="459475"/>
                  <a:pt x="981616" y="470336"/>
                  <a:pt x="996287" y="477672"/>
                </a:cubicBezTo>
                <a:cubicBezTo>
                  <a:pt x="1009154" y="484106"/>
                  <a:pt x="1025260" y="483340"/>
                  <a:pt x="1037230" y="491320"/>
                </a:cubicBezTo>
                <a:cubicBezTo>
                  <a:pt x="1053289" y="502026"/>
                  <a:pt x="1066323" y="517028"/>
                  <a:pt x="1078173" y="532263"/>
                </a:cubicBezTo>
                <a:cubicBezTo>
                  <a:pt x="1098313" y="558158"/>
                  <a:pt x="1105469" y="595952"/>
                  <a:pt x="1132764" y="614149"/>
                </a:cubicBezTo>
                <a:cubicBezTo>
                  <a:pt x="1182172" y="647088"/>
                  <a:pt x="1159037" y="634109"/>
                  <a:pt x="1201003" y="655093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4967785" y="3475873"/>
            <a:ext cx="1255594" cy="682399"/>
          </a:xfrm>
          <a:custGeom>
            <a:avLst/>
            <a:gdLst>
              <a:gd name="connsiteX0" fmla="*/ 0 w 1255594"/>
              <a:gd name="connsiteY0" fmla="*/ 0 h 682399"/>
              <a:gd name="connsiteX1" fmla="*/ 81887 w 1255594"/>
              <a:gd name="connsiteY1" fmla="*/ 27295 h 682399"/>
              <a:gd name="connsiteX2" fmla="*/ 122830 w 1255594"/>
              <a:gd name="connsiteY2" fmla="*/ 54591 h 682399"/>
              <a:gd name="connsiteX3" fmla="*/ 204716 w 1255594"/>
              <a:gd name="connsiteY3" fmla="*/ 68239 h 682399"/>
              <a:gd name="connsiteX4" fmla="*/ 259307 w 1255594"/>
              <a:gd name="connsiteY4" fmla="*/ 81887 h 682399"/>
              <a:gd name="connsiteX5" fmla="*/ 450376 w 1255594"/>
              <a:gd name="connsiteY5" fmla="*/ 122830 h 682399"/>
              <a:gd name="connsiteX6" fmla="*/ 491319 w 1255594"/>
              <a:gd name="connsiteY6" fmla="*/ 136478 h 682399"/>
              <a:gd name="connsiteX7" fmla="*/ 532263 w 1255594"/>
              <a:gd name="connsiteY7" fmla="*/ 163773 h 682399"/>
              <a:gd name="connsiteX8" fmla="*/ 586854 w 1255594"/>
              <a:gd name="connsiteY8" fmla="*/ 245660 h 682399"/>
              <a:gd name="connsiteX9" fmla="*/ 641445 w 1255594"/>
              <a:gd name="connsiteY9" fmla="*/ 368490 h 682399"/>
              <a:gd name="connsiteX10" fmla="*/ 682388 w 1255594"/>
              <a:gd name="connsiteY10" fmla="*/ 382137 h 682399"/>
              <a:gd name="connsiteX11" fmla="*/ 723331 w 1255594"/>
              <a:gd name="connsiteY11" fmla="*/ 409433 h 682399"/>
              <a:gd name="connsiteX12" fmla="*/ 887104 w 1255594"/>
              <a:gd name="connsiteY12" fmla="*/ 436728 h 682399"/>
              <a:gd name="connsiteX13" fmla="*/ 982639 w 1255594"/>
              <a:gd name="connsiteY13" fmla="*/ 450376 h 682399"/>
              <a:gd name="connsiteX14" fmla="*/ 1023582 w 1255594"/>
              <a:gd name="connsiteY14" fmla="*/ 464024 h 682399"/>
              <a:gd name="connsiteX15" fmla="*/ 1105469 w 1255594"/>
              <a:gd name="connsiteY15" fmla="*/ 532263 h 682399"/>
              <a:gd name="connsiteX16" fmla="*/ 1146412 w 1255594"/>
              <a:gd name="connsiteY16" fmla="*/ 614149 h 682399"/>
              <a:gd name="connsiteX17" fmla="*/ 1160060 w 1255594"/>
              <a:gd name="connsiteY17" fmla="*/ 655092 h 682399"/>
              <a:gd name="connsiteX18" fmla="*/ 1255594 w 1255594"/>
              <a:gd name="connsiteY18" fmla="*/ 682388 h 682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55594" h="682399">
                <a:moveTo>
                  <a:pt x="0" y="0"/>
                </a:moveTo>
                <a:cubicBezTo>
                  <a:pt x="27296" y="9098"/>
                  <a:pt x="55595" y="15610"/>
                  <a:pt x="81887" y="27295"/>
                </a:cubicBezTo>
                <a:cubicBezTo>
                  <a:pt x="96876" y="33957"/>
                  <a:pt x="107269" y="49404"/>
                  <a:pt x="122830" y="54591"/>
                </a:cubicBezTo>
                <a:cubicBezTo>
                  <a:pt x="149082" y="63342"/>
                  <a:pt x="177582" y="62812"/>
                  <a:pt x="204716" y="68239"/>
                </a:cubicBezTo>
                <a:cubicBezTo>
                  <a:pt x="223109" y="71918"/>
                  <a:pt x="240966" y="77957"/>
                  <a:pt x="259307" y="81887"/>
                </a:cubicBezTo>
                <a:cubicBezTo>
                  <a:pt x="321989" y="95319"/>
                  <a:pt x="388049" y="105022"/>
                  <a:pt x="450376" y="122830"/>
                </a:cubicBezTo>
                <a:cubicBezTo>
                  <a:pt x="464208" y="126782"/>
                  <a:pt x="478452" y="130044"/>
                  <a:pt x="491319" y="136478"/>
                </a:cubicBezTo>
                <a:cubicBezTo>
                  <a:pt x="505990" y="143813"/>
                  <a:pt x="518615" y="154675"/>
                  <a:pt x="532263" y="163773"/>
                </a:cubicBezTo>
                <a:cubicBezTo>
                  <a:pt x="550460" y="191069"/>
                  <a:pt x="576480" y="214538"/>
                  <a:pt x="586854" y="245660"/>
                </a:cubicBezTo>
                <a:cubicBezTo>
                  <a:pt x="595195" y="270682"/>
                  <a:pt x="611952" y="344896"/>
                  <a:pt x="641445" y="368490"/>
                </a:cubicBezTo>
                <a:cubicBezTo>
                  <a:pt x="652678" y="377477"/>
                  <a:pt x="668740" y="377588"/>
                  <a:pt x="682388" y="382137"/>
                </a:cubicBezTo>
                <a:cubicBezTo>
                  <a:pt x="696036" y="391236"/>
                  <a:pt x="708255" y="402972"/>
                  <a:pt x="723331" y="409433"/>
                </a:cubicBezTo>
                <a:cubicBezTo>
                  <a:pt x="760810" y="425496"/>
                  <a:pt x="862346" y="433427"/>
                  <a:pt x="887104" y="436728"/>
                </a:cubicBezTo>
                <a:lnTo>
                  <a:pt x="982639" y="450376"/>
                </a:lnTo>
                <a:cubicBezTo>
                  <a:pt x="996287" y="454925"/>
                  <a:pt x="1010715" y="457590"/>
                  <a:pt x="1023582" y="464024"/>
                </a:cubicBezTo>
                <a:cubicBezTo>
                  <a:pt x="1061585" y="483025"/>
                  <a:pt x="1075285" y="502079"/>
                  <a:pt x="1105469" y="532263"/>
                </a:cubicBezTo>
                <a:cubicBezTo>
                  <a:pt x="1139769" y="635167"/>
                  <a:pt x="1093502" y="508331"/>
                  <a:pt x="1146412" y="614149"/>
                </a:cubicBezTo>
                <a:cubicBezTo>
                  <a:pt x="1152846" y="627016"/>
                  <a:pt x="1148354" y="646730"/>
                  <a:pt x="1160060" y="655092"/>
                </a:cubicBezTo>
                <a:cubicBezTo>
                  <a:pt x="1200288" y="683827"/>
                  <a:pt x="1220443" y="682388"/>
                  <a:pt x="1255594" y="682388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4942764" y="3684360"/>
            <a:ext cx="1064526" cy="518615"/>
          </a:xfrm>
          <a:custGeom>
            <a:avLst/>
            <a:gdLst>
              <a:gd name="connsiteX0" fmla="*/ 0 w 1064526"/>
              <a:gd name="connsiteY0" fmla="*/ 0 h 518615"/>
              <a:gd name="connsiteX1" fmla="*/ 286603 w 1064526"/>
              <a:gd name="connsiteY1" fmla="*/ 27296 h 518615"/>
              <a:gd name="connsiteX2" fmla="*/ 368490 w 1064526"/>
              <a:gd name="connsiteY2" fmla="*/ 54591 h 518615"/>
              <a:gd name="connsiteX3" fmla="*/ 409433 w 1064526"/>
              <a:gd name="connsiteY3" fmla="*/ 68239 h 518615"/>
              <a:gd name="connsiteX4" fmla="*/ 450376 w 1064526"/>
              <a:gd name="connsiteY4" fmla="*/ 95535 h 518615"/>
              <a:gd name="connsiteX5" fmla="*/ 477672 w 1064526"/>
              <a:gd name="connsiteY5" fmla="*/ 136478 h 518615"/>
              <a:gd name="connsiteX6" fmla="*/ 491320 w 1064526"/>
              <a:gd name="connsiteY6" fmla="*/ 177421 h 518615"/>
              <a:gd name="connsiteX7" fmla="*/ 532263 w 1064526"/>
              <a:gd name="connsiteY7" fmla="*/ 218364 h 518615"/>
              <a:gd name="connsiteX8" fmla="*/ 545911 w 1064526"/>
              <a:gd name="connsiteY8" fmla="*/ 259308 h 518615"/>
              <a:gd name="connsiteX9" fmla="*/ 668740 w 1064526"/>
              <a:gd name="connsiteY9" fmla="*/ 313899 h 518615"/>
              <a:gd name="connsiteX10" fmla="*/ 723332 w 1064526"/>
              <a:gd name="connsiteY10" fmla="*/ 327546 h 518615"/>
              <a:gd name="connsiteX11" fmla="*/ 805218 w 1064526"/>
              <a:gd name="connsiteY11" fmla="*/ 354842 h 518615"/>
              <a:gd name="connsiteX12" fmla="*/ 859809 w 1064526"/>
              <a:gd name="connsiteY12" fmla="*/ 368490 h 518615"/>
              <a:gd name="connsiteX13" fmla="*/ 941696 w 1064526"/>
              <a:gd name="connsiteY13" fmla="*/ 395785 h 518615"/>
              <a:gd name="connsiteX14" fmla="*/ 982639 w 1064526"/>
              <a:gd name="connsiteY14" fmla="*/ 409433 h 518615"/>
              <a:gd name="connsiteX15" fmla="*/ 1009935 w 1064526"/>
              <a:gd name="connsiteY15" fmla="*/ 450376 h 518615"/>
              <a:gd name="connsiteX16" fmla="*/ 1023582 w 1064526"/>
              <a:gd name="connsiteY16" fmla="*/ 504967 h 518615"/>
              <a:gd name="connsiteX17" fmla="*/ 1064526 w 1064526"/>
              <a:gd name="connsiteY17" fmla="*/ 518615 h 51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64526" h="518615">
                <a:moveTo>
                  <a:pt x="0" y="0"/>
                </a:moveTo>
                <a:cubicBezTo>
                  <a:pt x="25221" y="2102"/>
                  <a:pt x="244393" y="18854"/>
                  <a:pt x="286603" y="27296"/>
                </a:cubicBezTo>
                <a:cubicBezTo>
                  <a:pt x="314816" y="32939"/>
                  <a:pt x="341194" y="45493"/>
                  <a:pt x="368490" y="54591"/>
                </a:cubicBezTo>
                <a:cubicBezTo>
                  <a:pt x="382138" y="59140"/>
                  <a:pt x="397463" y="60259"/>
                  <a:pt x="409433" y="68239"/>
                </a:cubicBezTo>
                <a:lnTo>
                  <a:pt x="450376" y="95535"/>
                </a:lnTo>
                <a:cubicBezTo>
                  <a:pt x="459475" y="109183"/>
                  <a:pt x="470336" y="121807"/>
                  <a:pt x="477672" y="136478"/>
                </a:cubicBezTo>
                <a:cubicBezTo>
                  <a:pt x="484106" y="149345"/>
                  <a:pt x="483340" y="165451"/>
                  <a:pt x="491320" y="177421"/>
                </a:cubicBezTo>
                <a:cubicBezTo>
                  <a:pt x="502026" y="193480"/>
                  <a:pt x="518615" y="204716"/>
                  <a:pt x="532263" y="218364"/>
                </a:cubicBezTo>
                <a:cubicBezTo>
                  <a:pt x="536812" y="232012"/>
                  <a:pt x="536924" y="248074"/>
                  <a:pt x="545911" y="259308"/>
                </a:cubicBezTo>
                <a:cubicBezTo>
                  <a:pt x="568315" y="287313"/>
                  <a:pt x="645807" y="308166"/>
                  <a:pt x="668740" y="313899"/>
                </a:cubicBezTo>
                <a:cubicBezTo>
                  <a:pt x="686937" y="318448"/>
                  <a:pt x="705366" y="322156"/>
                  <a:pt x="723332" y="327546"/>
                </a:cubicBezTo>
                <a:cubicBezTo>
                  <a:pt x="750890" y="335813"/>
                  <a:pt x="777305" y="347864"/>
                  <a:pt x="805218" y="354842"/>
                </a:cubicBezTo>
                <a:cubicBezTo>
                  <a:pt x="823415" y="359391"/>
                  <a:pt x="841843" y="363100"/>
                  <a:pt x="859809" y="368490"/>
                </a:cubicBezTo>
                <a:cubicBezTo>
                  <a:pt x="887368" y="376758"/>
                  <a:pt x="914400" y="386687"/>
                  <a:pt x="941696" y="395785"/>
                </a:cubicBezTo>
                <a:lnTo>
                  <a:pt x="982639" y="409433"/>
                </a:lnTo>
                <a:cubicBezTo>
                  <a:pt x="991738" y="423081"/>
                  <a:pt x="1003474" y="435300"/>
                  <a:pt x="1009935" y="450376"/>
                </a:cubicBezTo>
                <a:cubicBezTo>
                  <a:pt x="1017324" y="467616"/>
                  <a:pt x="1011865" y="490320"/>
                  <a:pt x="1023582" y="504967"/>
                </a:cubicBezTo>
                <a:cubicBezTo>
                  <a:pt x="1032569" y="516201"/>
                  <a:pt x="1064526" y="518615"/>
                  <a:pt x="1064526" y="518615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4967785" y="3875429"/>
            <a:ext cx="777923" cy="327546"/>
          </a:xfrm>
          <a:custGeom>
            <a:avLst/>
            <a:gdLst>
              <a:gd name="connsiteX0" fmla="*/ 0 w 777923"/>
              <a:gd name="connsiteY0" fmla="*/ 0 h 327546"/>
              <a:gd name="connsiteX1" fmla="*/ 191069 w 777923"/>
              <a:gd name="connsiteY1" fmla="*/ 13648 h 327546"/>
              <a:gd name="connsiteX2" fmla="*/ 232012 w 777923"/>
              <a:gd name="connsiteY2" fmla="*/ 27296 h 327546"/>
              <a:gd name="connsiteX3" fmla="*/ 259308 w 777923"/>
              <a:gd name="connsiteY3" fmla="*/ 68239 h 327546"/>
              <a:gd name="connsiteX4" fmla="*/ 300251 w 777923"/>
              <a:gd name="connsiteY4" fmla="*/ 109182 h 327546"/>
              <a:gd name="connsiteX5" fmla="*/ 313899 w 777923"/>
              <a:gd name="connsiteY5" fmla="*/ 150126 h 327546"/>
              <a:gd name="connsiteX6" fmla="*/ 436729 w 777923"/>
              <a:gd name="connsiteY6" fmla="*/ 218364 h 327546"/>
              <a:gd name="connsiteX7" fmla="*/ 504967 w 777923"/>
              <a:gd name="connsiteY7" fmla="*/ 232012 h 327546"/>
              <a:gd name="connsiteX8" fmla="*/ 682388 w 777923"/>
              <a:gd name="connsiteY8" fmla="*/ 245660 h 327546"/>
              <a:gd name="connsiteX9" fmla="*/ 764275 w 777923"/>
              <a:gd name="connsiteY9" fmla="*/ 286603 h 327546"/>
              <a:gd name="connsiteX10" fmla="*/ 777923 w 777923"/>
              <a:gd name="connsiteY10" fmla="*/ 327546 h 32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77923" h="327546">
                <a:moveTo>
                  <a:pt x="0" y="0"/>
                </a:moveTo>
                <a:cubicBezTo>
                  <a:pt x="63690" y="4549"/>
                  <a:pt x="127654" y="6187"/>
                  <a:pt x="191069" y="13648"/>
                </a:cubicBezTo>
                <a:cubicBezTo>
                  <a:pt x="205356" y="15329"/>
                  <a:pt x="220778" y="18309"/>
                  <a:pt x="232012" y="27296"/>
                </a:cubicBezTo>
                <a:cubicBezTo>
                  <a:pt x="244820" y="37543"/>
                  <a:pt x="248807" y="55638"/>
                  <a:pt x="259308" y="68239"/>
                </a:cubicBezTo>
                <a:cubicBezTo>
                  <a:pt x="271664" y="83066"/>
                  <a:pt x="286603" y="95534"/>
                  <a:pt x="300251" y="109182"/>
                </a:cubicBezTo>
                <a:cubicBezTo>
                  <a:pt x="304800" y="122830"/>
                  <a:pt x="303726" y="139953"/>
                  <a:pt x="313899" y="150126"/>
                </a:cubicBezTo>
                <a:cubicBezTo>
                  <a:pt x="347787" y="184014"/>
                  <a:pt x="390961" y="206922"/>
                  <a:pt x="436729" y="218364"/>
                </a:cubicBezTo>
                <a:cubicBezTo>
                  <a:pt x="459233" y="223990"/>
                  <a:pt x="481912" y="229450"/>
                  <a:pt x="504967" y="232012"/>
                </a:cubicBezTo>
                <a:cubicBezTo>
                  <a:pt x="563919" y="238562"/>
                  <a:pt x="623248" y="241111"/>
                  <a:pt x="682388" y="245660"/>
                </a:cubicBezTo>
                <a:cubicBezTo>
                  <a:pt x="709359" y="254650"/>
                  <a:pt x="745034" y="262552"/>
                  <a:pt x="764275" y="286603"/>
                </a:cubicBezTo>
                <a:cubicBezTo>
                  <a:pt x="773262" y="297836"/>
                  <a:pt x="777923" y="327546"/>
                  <a:pt x="777923" y="327546"/>
                </a:cubicBezTo>
              </a:path>
            </a:pathLst>
          </a:cu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6114197" y="3073472"/>
            <a:ext cx="0" cy="4995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0" name="Рисунок 29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857" y="3027303"/>
            <a:ext cx="1519626" cy="1579540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3506190" y="4797152"/>
            <a:ext cx="3560667" cy="1944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Наша Таня громко плачет: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Уронила в речку мячик.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Тише, Танечка, не плачь,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Не утонет в речке мяч.</a:t>
            </a:r>
          </a:p>
        </p:txBody>
      </p:sp>
    </p:spTree>
    <p:extLst>
      <p:ext uri="{BB962C8B-B14F-4D97-AF65-F5344CB8AC3E}">
        <p14:creationId xmlns:p14="http://schemas.microsoft.com/office/powerpoint/2010/main" val="3509097709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990656" cy="828328"/>
          </a:xfrm>
        </p:spPr>
        <p:txBody>
          <a:bodyPr/>
          <a:lstStyle/>
          <a:p>
            <a:r>
              <a:rPr lang="ru-RU" dirty="0" smtClean="0"/>
              <a:t>Учим стихи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76256" y="4195465"/>
            <a:ext cx="108012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020486"/>
              </p:ext>
            </p:extLst>
          </p:nvPr>
        </p:nvGraphicFramePr>
        <p:xfrm>
          <a:off x="179512" y="980728"/>
          <a:ext cx="5832648" cy="4896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  <a:gridCol w="1944216"/>
              </a:tblGrid>
              <a:tr h="16321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6321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6321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8" name="Рисунок 2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833" l="9551" r="898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76298"/>
            <a:ext cx="1186301" cy="1440160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548" r="944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1805" y="1098681"/>
            <a:ext cx="1512168" cy="148993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4427984" y="1142062"/>
            <a:ext cx="115199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8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95" y="2746917"/>
            <a:ext cx="1563830" cy="1448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" name="Прямоугольник 32"/>
          <p:cNvSpPr/>
          <p:nvPr/>
        </p:nvSpPr>
        <p:spPr>
          <a:xfrm>
            <a:off x="2699792" y="3284984"/>
            <a:ext cx="792088" cy="7920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987824" y="3573016"/>
            <a:ext cx="230065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2587818" y="2725362"/>
            <a:ext cx="1030075" cy="724274"/>
          </a:xfrm>
          <a:prstGeom prst="triangle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78" b="96296" l="9551" r="898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767" y="2660596"/>
            <a:ext cx="1234428" cy="1498585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548" r="944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293096"/>
            <a:ext cx="1512168" cy="1489931"/>
          </a:xfrm>
          <a:prstGeom prst="rect">
            <a:avLst/>
          </a:prstGeom>
        </p:spPr>
      </p:pic>
      <p:cxnSp>
        <p:nvCxnSpPr>
          <p:cNvPr id="39" name="Прямая со стрелкой 38"/>
          <p:cNvCxnSpPr/>
          <p:nvPr/>
        </p:nvCxnSpPr>
        <p:spPr>
          <a:xfrm flipV="1">
            <a:off x="1511821" y="5038061"/>
            <a:ext cx="504056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0" name="Рисунок 3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492" y="4218893"/>
            <a:ext cx="1594728" cy="1642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" name="Прямоугольник 40"/>
          <p:cNvSpPr/>
          <p:nvPr/>
        </p:nvSpPr>
        <p:spPr>
          <a:xfrm flipH="1">
            <a:off x="4386767" y="4439776"/>
            <a:ext cx="14401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940152" y="1700808"/>
            <a:ext cx="3096344" cy="49685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Маша варежку надела:</a:t>
            </a:r>
          </a:p>
          <a:p>
            <a:pPr marL="285750" indent="-285750" algn="ctr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Ой, куда я пальчик дела?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Нету пальчика, пропал,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 свой домишко не попал.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Маша варежку сняла:</a:t>
            </a:r>
          </a:p>
          <a:p>
            <a:pPr marL="285750" indent="-285750" algn="ctr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Поглядите-ка, нашла!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Ищешь, ищешь и найдешь.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Здравствуй, пальчик!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Как живешь?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605861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176" y="4437415"/>
            <a:ext cx="1179564" cy="133342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868508"/>
            <a:ext cx="1247165" cy="123561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118" y="3942588"/>
            <a:ext cx="1362705" cy="143062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09953"/>
            <a:ext cx="1244235" cy="1344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550" y="2086071"/>
            <a:ext cx="1387391" cy="153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424936" cy="1188368"/>
          </a:xfrm>
        </p:spPr>
        <p:txBody>
          <a:bodyPr/>
          <a:lstStyle/>
          <a:p>
            <a:r>
              <a:rPr lang="ru-RU" sz="3600" dirty="0" smtClean="0"/>
              <a:t>Пособие по составлению творческих рассказов и историй</a:t>
            </a:r>
            <a:endParaRPr lang="ru-RU" sz="36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433480"/>
            <a:ext cx="2736304" cy="2232248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03848" y="1420297"/>
            <a:ext cx="2736304" cy="2232248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56176" y="1412776"/>
            <a:ext cx="2736304" cy="2232248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3797424"/>
            <a:ext cx="2736304" cy="2232248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03848" y="3797424"/>
            <a:ext cx="2736304" cy="2232248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56176" y="3797424"/>
            <a:ext cx="2736304" cy="2232248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395536" y="1541492"/>
            <a:ext cx="2448272" cy="201622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3347864" y="3905436"/>
            <a:ext cx="2448272" cy="201622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6300192" y="3905436"/>
            <a:ext cx="2448272" cy="201622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201" y="1509953"/>
            <a:ext cx="2408919" cy="185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Program Files (x86)\Microsoft Office\MEDIA\CAGCAT10\j0090386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827" y="1541492"/>
            <a:ext cx="1935001" cy="1655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1266049" y="4005064"/>
            <a:ext cx="70724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200" y="4772577"/>
            <a:ext cx="1011936" cy="86563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611560" y="3014288"/>
            <a:ext cx="1136014" cy="703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кто я?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495118" y="3197438"/>
            <a:ext cx="2157002" cy="3602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 чем?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300192" y="3197438"/>
            <a:ext cx="2448272" cy="3602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Место и время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95536" y="5034525"/>
            <a:ext cx="2448272" cy="6036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ч</a:t>
            </a:r>
            <a:r>
              <a:rPr lang="ru-RU" b="1" dirty="0" smtClean="0">
                <a:solidFill>
                  <a:srgbClr val="C00000"/>
                </a:solidFill>
              </a:rPr>
              <a:t>то случилось?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619568" y="5373216"/>
            <a:ext cx="1656184" cy="548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кто помог?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660232" y="5451706"/>
            <a:ext cx="1257184" cy="3914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конец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6196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8280920" cy="1116360"/>
          </a:xfrm>
        </p:spPr>
        <p:txBody>
          <a:bodyPr/>
          <a:lstStyle/>
          <a:p>
            <a:r>
              <a:rPr lang="ru-RU" sz="3600" dirty="0"/>
              <a:t>Пособие по составлению творческих рассказов и историй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945712"/>
              </p:ext>
            </p:extLst>
          </p:nvPr>
        </p:nvGraphicFramePr>
        <p:xfrm>
          <a:off x="467544" y="1196752"/>
          <a:ext cx="8188657" cy="5486400"/>
        </p:xfrm>
        <a:graphic>
          <a:graphicData uri="http://schemas.openxmlformats.org/drawingml/2006/table">
            <a:tbl>
              <a:tblPr/>
              <a:tblGrid>
                <a:gridCol w="2511188"/>
                <a:gridCol w="3261815"/>
                <a:gridCol w="2415654"/>
              </a:tblGrid>
              <a:tr h="313898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Карта-схема №1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1389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Кто я?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 чем?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Место и время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575714">
                <a:tc>
                  <a:txBody>
                    <a:bodyPr/>
                    <a:lstStyle/>
                    <a:p>
                      <a:r>
                        <a:rPr lang="ru-RU" dirty="0" smtClean="0"/>
                        <a:t>Девочка</a:t>
                      </a:r>
                    </a:p>
                    <a:p>
                      <a:r>
                        <a:rPr lang="ru-RU" dirty="0" smtClean="0"/>
                        <a:t>Мальчик</a:t>
                      </a:r>
                    </a:p>
                    <a:p>
                      <a:r>
                        <a:rPr lang="ru-RU" dirty="0" smtClean="0"/>
                        <a:t>Дед</a:t>
                      </a:r>
                    </a:p>
                    <a:p>
                      <a:r>
                        <a:rPr lang="ru-RU" dirty="0" smtClean="0"/>
                        <a:t>Баба</a:t>
                      </a:r>
                    </a:p>
                    <a:p>
                      <a:r>
                        <a:rPr lang="ru-RU" dirty="0" smtClean="0"/>
                        <a:t>Царь</a:t>
                      </a:r>
                    </a:p>
                    <a:p>
                      <a:r>
                        <a:rPr lang="ru-RU" dirty="0" smtClean="0"/>
                        <a:t>Царица</a:t>
                      </a:r>
                    </a:p>
                    <a:p>
                      <a:r>
                        <a:rPr lang="ru-RU" dirty="0" smtClean="0"/>
                        <a:t>Внук</a:t>
                      </a:r>
                    </a:p>
                    <a:p>
                      <a:r>
                        <a:rPr lang="ru-RU" dirty="0" smtClean="0"/>
                        <a:t>Внучка</a:t>
                      </a:r>
                    </a:p>
                    <a:p>
                      <a:r>
                        <a:rPr lang="ru-RU" dirty="0" smtClean="0"/>
                        <a:t>Волшебница</a:t>
                      </a:r>
                    </a:p>
                    <a:p>
                      <a:r>
                        <a:rPr lang="ru-RU" dirty="0" smtClean="0"/>
                        <a:t>Злая ведьма</a:t>
                      </a:r>
                    </a:p>
                    <a:p>
                      <a:r>
                        <a:rPr lang="ru-RU" dirty="0" smtClean="0"/>
                        <a:t>Баба Яга</a:t>
                      </a:r>
                    </a:p>
                    <a:p>
                      <a:r>
                        <a:rPr lang="ru-RU" dirty="0" smtClean="0"/>
                        <a:t>Дети</a:t>
                      </a:r>
                    </a:p>
                    <a:p>
                      <a:r>
                        <a:rPr lang="ru-RU" dirty="0" smtClean="0"/>
                        <a:t>Король</a:t>
                      </a:r>
                    </a:p>
                    <a:p>
                      <a:r>
                        <a:rPr lang="ru-RU" dirty="0" smtClean="0"/>
                        <a:t>Королева</a:t>
                      </a:r>
                    </a:p>
                    <a:p>
                      <a:r>
                        <a:rPr lang="ru-RU" dirty="0" smtClean="0"/>
                        <a:t>Заяц</a:t>
                      </a:r>
                    </a:p>
                    <a:p>
                      <a:r>
                        <a:rPr lang="ru-RU" dirty="0" smtClean="0"/>
                        <a:t>Лиса</a:t>
                      </a:r>
                    </a:p>
                    <a:p>
                      <a:r>
                        <a:rPr lang="ru-RU" dirty="0" smtClean="0"/>
                        <a:t>Еж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Машина</a:t>
                      </a:r>
                    </a:p>
                    <a:p>
                      <a:r>
                        <a:rPr lang="ru-RU" dirty="0" smtClean="0"/>
                        <a:t>Поезд</a:t>
                      </a:r>
                    </a:p>
                    <a:p>
                      <a:r>
                        <a:rPr lang="ru-RU" dirty="0" smtClean="0"/>
                        <a:t>Пароход</a:t>
                      </a:r>
                    </a:p>
                    <a:p>
                      <a:r>
                        <a:rPr lang="ru-RU" dirty="0" smtClean="0"/>
                        <a:t>Метла</a:t>
                      </a:r>
                    </a:p>
                    <a:p>
                      <a:r>
                        <a:rPr lang="ru-RU" dirty="0" smtClean="0"/>
                        <a:t>Лошадка</a:t>
                      </a:r>
                    </a:p>
                    <a:p>
                      <a:r>
                        <a:rPr lang="ru-RU" dirty="0" smtClean="0"/>
                        <a:t>Ракета</a:t>
                      </a:r>
                    </a:p>
                    <a:p>
                      <a:r>
                        <a:rPr lang="ru-RU" dirty="0" smtClean="0"/>
                        <a:t>Летучий корабль</a:t>
                      </a:r>
                    </a:p>
                    <a:p>
                      <a:r>
                        <a:rPr lang="ru-RU" dirty="0" smtClean="0"/>
                        <a:t>Воздушный шарик</a:t>
                      </a:r>
                    </a:p>
                    <a:p>
                      <a:r>
                        <a:rPr lang="ru-RU" dirty="0" smtClean="0"/>
                        <a:t>Шапка-невидимка</a:t>
                      </a:r>
                    </a:p>
                    <a:p>
                      <a:r>
                        <a:rPr lang="ru-RU" dirty="0" smtClean="0"/>
                        <a:t>Цветик-</a:t>
                      </a:r>
                      <a:r>
                        <a:rPr lang="ru-RU" dirty="0" err="1" smtClean="0"/>
                        <a:t>семицветик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Сапоги-скороходы</a:t>
                      </a:r>
                    </a:p>
                    <a:p>
                      <a:r>
                        <a:rPr lang="ru-RU" dirty="0" smtClean="0"/>
                        <a:t>Автобус</a:t>
                      </a:r>
                    </a:p>
                    <a:p>
                      <a:r>
                        <a:rPr lang="ru-RU" dirty="0" smtClean="0"/>
                        <a:t>Самолет</a:t>
                      </a:r>
                    </a:p>
                    <a:p>
                      <a:r>
                        <a:rPr lang="ru-RU" dirty="0" smtClean="0"/>
                        <a:t>Лодка</a:t>
                      </a:r>
                    </a:p>
                    <a:p>
                      <a:r>
                        <a:rPr lang="ru-RU" dirty="0" smtClean="0"/>
                        <a:t>Зонт</a:t>
                      </a:r>
                    </a:p>
                    <a:p>
                      <a:r>
                        <a:rPr lang="ru-RU" dirty="0" smtClean="0"/>
                        <a:t>Зебра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Лес</a:t>
                      </a:r>
                    </a:p>
                    <a:p>
                      <a:r>
                        <a:rPr lang="ru-RU" dirty="0" smtClean="0"/>
                        <a:t>Поле</a:t>
                      </a:r>
                    </a:p>
                    <a:p>
                      <a:r>
                        <a:rPr lang="ru-RU" dirty="0" smtClean="0"/>
                        <a:t>Море, река</a:t>
                      </a:r>
                    </a:p>
                    <a:p>
                      <a:r>
                        <a:rPr lang="ru-RU" dirty="0" smtClean="0"/>
                        <a:t>Луна</a:t>
                      </a:r>
                    </a:p>
                    <a:p>
                      <a:r>
                        <a:rPr lang="ru-RU" dirty="0" smtClean="0"/>
                        <a:t>Цирк</a:t>
                      </a:r>
                    </a:p>
                    <a:p>
                      <a:r>
                        <a:rPr lang="ru-RU" dirty="0" smtClean="0"/>
                        <a:t>Дом</a:t>
                      </a:r>
                    </a:p>
                    <a:p>
                      <a:r>
                        <a:rPr lang="ru-RU" dirty="0" smtClean="0"/>
                        <a:t>В сказке</a:t>
                      </a:r>
                    </a:p>
                    <a:p>
                      <a:r>
                        <a:rPr lang="ru-RU" dirty="0" smtClean="0"/>
                        <a:t>В театре</a:t>
                      </a:r>
                    </a:p>
                    <a:p>
                      <a:r>
                        <a:rPr lang="ru-RU" dirty="0" smtClean="0"/>
                        <a:t>Зима</a:t>
                      </a:r>
                    </a:p>
                    <a:p>
                      <a:r>
                        <a:rPr lang="ru-RU" dirty="0" smtClean="0"/>
                        <a:t>Осень</a:t>
                      </a:r>
                    </a:p>
                    <a:p>
                      <a:r>
                        <a:rPr lang="ru-RU" dirty="0" smtClean="0"/>
                        <a:t>Тропинка</a:t>
                      </a:r>
                    </a:p>
                    <a:p>
                      <a:r>
                        <a:rPr lang="ru-RU" dirty="0" smtClean="0"/>
                        <a:t>Океан</a:t>
                      </a:r>
                    </a:p>
                    <a:p>
                      <a:r>
                        <a:rPr lang="ru-RU" dirty="0" smtClean="0"/>
                        <a:t>Деревня</a:t>
                      </a:r>
                    </a:p>
                    <a:p>
                      <a:r>
                        <a:rPr lang="ru-RU" dirty="0" smtClean="0"/>
                        <a:t>Болото</a:t>
                      </a:r>
                    </a:p>
                    <a:p>
                      <a:r>
                        <a:rPr lang="ru-RU" dirty="0" smtClean="0"/>
                        <a:t>Дворец</a:t>
                      </a:r>
                    </a:p>
                    <a:p>
                      <a:r>
                        <a:rPr lang="ru-RU" dirty="0" smtClean="0"/>
                        <a:t>Зоопарк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886110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908" y="13820"/>
            <a:ext cx="2062018" cy="2282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700808"/>
            <a:ext cx="7560840" cy="2952328"/>
          </a:xfrm>
        </p:spPr>
        <p:txBody>
          <a:bodyPr/>
          <a:lstStyle/>
          <a:p>
            <a:r>
              <a:rPr lang="ru-RU" sz="3200" dirty="0" smtClean="0"/>
              <a:t>«Учите ребенка каким-нибудь неизвестным ему пяти словам – он будет долго и напрасно мучиться, но свяжите двадцать таких слов с картинками, и он их усвоит на лету».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851920" y="4704781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smtClean="0"/>
              <a:t>К.Д. Ушинский</a:t>
            </a:r>
            <a:endParaRPr lang="ru-RU" sz="24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55" y="188640"/>
            <a:ext cx="2304256" cy="2304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347" y="4293096"/>
            <a:ext cx="2757067" cy="275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226436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8280920" cy="1116360"/>
          </a:xfrm>
        </p:spPr>
        <p:txBody>
          <a:bodyPr/>
          <a:lstStyle/>
          <a:p>
            <a:r>
              <a:rPr lang="ru-RU" sz="3600" dirty="0"/>
              <a:t>Пособие по составлению творческих рассказов и историй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168383"/>
              </p:ext>
            </p:extLst>
          </p:nvPr>
        </p:nvGraphicFramePr>
        <p:xfrm>
          <a:off x="323528" y="1246976"/>
          <a:ext cx="8188657" cy="5212080"/>
        </p:xfrm>
        <a:graphic>
          <a:graphicData uri="http://schemas.openxmlformats.org/drawingml/2006/table">
            <a:tbl>
              <a:tblPr/>
              <a:tblGrid>
                <a:gridCol w="2511188"/>
                <a:gridCol w="3261815"/>
                <a:gridCol w="2415654"/>
              </a:tblGrid>
              <a:tr h="309816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Карта-схема</a:t>
                      </a:r>
                      <a:r>
                        <a:rPr lang="ru-RU" baseline="0" dirty="0" smtClean="0"/>
                        <a:t> №2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2299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Что</a:t>
                      </a:r>
                      <a:r>
                        <a:rPr lang="ru-RU" baseline="0" dirty="0" smtClean="0"/>
                        <a:t> случилось</a:t>
                      </a:r>
                      <a:r>
                        <a:rPr lang="ru-RU" dirty="0" smtClean="0"/>
                        <a:t>?</a:t>
                      </a:r>
                    </a:p>
                    <a:p>
                      <a:pPr algn="ctr"/>
                      <a:r>
                        <a:rPr lang="ru-RU" dirty="0" smtClean="0"/>
                        <a:t>(Кого встретили?)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Кто</a:t>
                      </a:r>
                      <a:r>
                        <a:rPr lang="ru-RU" baseline="0" dirty="0" smtClean="0"/>
                        <a:t> помог</a:t>
                      </a:r>
                      <a:r>
                        <a:rPr lang="ru-RU" dirty="0" smtClean="0"/>
                        <a:t>?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(Волшебные вещи)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Конец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184456">
                <a:tc>
                  <a:txBody>
                    <a:bodyPr/>
                    <a:lstStyle/>
                    <a:p>
                      <a:r>
                        <a:rPr lang="ru-RU" dirty="0" smtClean="0"/>
                        <a:t>Баба Яга</a:t>
                      </a:r>
                    </a:p>
                    <a:p>
                      <a:r>
                        <a:rPr lang="ru-RU" dirty="0" smtClean="0"/>
                        <a:t>Дед Мороз</a:t>
                      </a:r>
                    </a:p>
                    <a:p>
                      <a:r>
                        <a:rPr lang="ru-RU" dirty="0" smtClean="0"/>
                        <a:t>Солдат</a:t>
                      </a:r>
                    </a:p>
                    <a:p>
                      <a:r>
                        <a:rPr lang="ru-RU" dirty="0" smtClean="0"/>
                        <a:t>Инопланетяне</a:t>
                      </a:r>
                    </a:p>
                    <a:p>
                      <a:r>
                        <a:rPr lang="ru-RU" dirty="0" smtClean="0"/>
                        <a:t>Пираты</a:t>
                      </a:r>
                    </a:p>
                    <a:p>
                      <a:r>
                        <a:rPr lang="ru-RU" dirty="0" smtClean="0"/>
                        <a:t>Снежная королева</a:t>
                      </a:r>
                    </a:p>
                    <a:p>
                      <a:r>
                        <a:rPr lang="ru-RU" dirty="0" smtClean="0"/>
                        <a:t>Кощей Бессмертный</a:t>
                      </a:r>
                    </a:p>
                    <a:p>
                      <a:r>
                        <a:rPr lang="ru-RU" dirty="0" smtClean="0"/>
                        <a:t>Ведьма</a:t>
                      </a:r>
                    </a:p>
                    <a:p>
                      <a:r>
                        <a:rPr lang="ru-RU" dirty="0" smtClean="0"/>
                        <a:t>Водяной</a:t>
                      </a:r>
                    </a:p>
                    <a:p>
                      <a:r>
                        <a:rPr lang="ru-RU" dirty="0" smtClean="0"/>
                        <a:t>Фея</a:t>
                      </a:r>
                    </a:p>
                    <a:p>
                      <a:r>
                        <a:rPr lang="ru-RU" dirty="0" smtClean="0"/>
                        <a:t>Роботы</a:t>
                      </a:r>
                    </a:p>
                    <a:p>
                      <a:r>
                        <a:rPr lang="ru-RU" dirty="0" smtClean="0"/>
                        <a:t>Гномы</a:t>
                      </a:r>
                    </a:p>
                    <a:p>
                      <a:r>
                        <a:rPr lang="ru-RU" dirty="0" smtClean="0"/>
                        <a:t>Попал в болото</a:t>
                      </a:r>
                    </a:p>
                    <a:p>
                      <a:r>
                        <a:rPr lang="ru-RU" dirty="0" smtClean="0"/>
                        <a:t>Буря</a:t>
                      </a:r>
                    </a:p>
                    <a:p>
                      <a:r>
                        <a:rPr lang="ru-RU" dirty="0" smtClean="0"/>
                        <a:t>Заморозили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Волшебница</a:t>
                      </a:r>
                    </a:p>
                    <a:p>
                      <a:r>
                        <a:rPr lang="ru-RU" dirty="0" smtClean="0"/>
                        <a:t>Джинн</a:t>
                      </a:r>
                    </a:p>
                    <a:p>
                      <a:r>
                        <a:rPr lang="ru-RU" dirty="0" smtClean="0"/>
                        <a:t>Снеговик</a:t>
                      </a:r>
                    </a:p>
                    <a:p>
                      <a:r>
                        <a:rPr lang="ru-RU" dirty="0" smtClean="0"/>
                        <a:t>Птицы</a:t>
                      </a:r>
                    </a:p>
                    <a:p>
                      <a:r>
                        <a:rPr lang="ru-RU" dirty="0" smtClean="0"/>
                        <a:t>Золотая рыбка</a:t>
                      </a:r>
                    </a:p>
                    <a:p>
                      <a:r>
                        <a:rPr lang="ru-RU" dirty="0" smtClean="0"/>
                        <a:t>Волшебное яблоко</a:t>
                      </a:r>
                    </a:p>
                    <a:p>
                      <a:r>
                        <a:rPr lang="ru-RU" dirty="0" smtClean="0"/>
                        <a:t>Посох Деда Мороза</a:t>
                      </a:r>
                    </a:p>
                    <a:p>
                      <a:r>
                        <a:rPr lang="ru-RU" dirty="0" smtClean="0"/>
                        <a:t>Зеркало</a:t>
                      </a:r>
                    </a:p>
                    <a:p>
                      <a:r>
                        <a:rPr lang="ru-RU" dirty="0" smtClean="0"/>
                        <a:t>Очки</a:t>
                      </a:r>
                    </a:p>
                    <a:p>
                      <a:r>
                        <a:rPr lang="ru-RU" dirty="0" smtClean="0"/>
                        <a:t>Снегурочка</a:t>
                      </a:r>
                    </a:p>
                    <a:p>
                      <a:r>
                        <a:rPr lang="ru-RU" dirty="0" smtClean="0"/>
                        <a:t>Ковер-самолет</a:t>
                      </a:r>
                    </a:p>
                    <a:p>
                      <a:r>
                        <a:rPr lang="ru-RU" dirty="0" smtClean="0"/>
                        <a:t>Скатерть-самобранка</a:t>
                      </a:r>
                    </a:p>
                    <a:p>
                      <a:r>
                        <a:rPr lang="ru-RU" dirty="0" smtClean="0"/>
                        <a:t>звери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Свадьба</a:t>
                      </a:r>
                    </a:p>
                    <a:p>
                      <a:r>
                        <a:rPr lang="ru-RU" dirty="0" smtClean="0"/>
                        <a:t>Всем весело – улыбаются</a:t>
                      </a:r>
                    </a:p>
                    <a:p>
                      <a:r>
                        <a:rPr lang="ru-RU" dirty="0" smtClean="0"/>
                        <a:t>Умер герой</a:t>
                      </a:r>
                    </a:p>
                    <a:p>
                      <a:r>
                        <a:rPr lang="ru-RU" dirty="0" smtClean="0"/>
                        <a:t>Слезы</a:t>
                      </a:r>
                    </a:p>
                    <a:p>
                      <a:r>
                        <a:rPr lang="ru-RU" dirty="0" smtClean="0"/>
                        <a:t>Разлука</a:t>
                      </a:r>
                    </a:p>
                    <a:p>
                      <a:r>
                        <a:rPr lang="ru-RU" dirty="0" smtClean="0"/>
                        <a:t>Пир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3475281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8280920" cy="1116360"/>
          </a:xfrm>
        </p:spPr>
        <p:txBody>
          <a:bodyPr/>
          <a:lstStyle/>
          <a:p>
            <a:r>
              <a:rPr lang="ru-RU" sz="3600" dirty="0"/>
              <a:t>Пособие по составлению творческих рассказов и историй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769249"/>
              </p:ext>
            </p:extLst>
          </p:nvPr>
        </p:nvGraphicFramePr>
        <p:xfrm>
          <a:off x="323528" y="1268760"/>
          <a:ext cx="8188657" cy="4752528"/>
        </p:xfrm>
        <a:graphic>
          <a:graphicData uri="http://schemas.openxmlformats.org/drawingml/2006/table">
            <a:tbl>
              <a:tblPr/>
              <a:tblGrid>
                <a:gridCol w="2592288"/>
                <a:gridCol w="2808312"/>
                <a:gridCol w="2788057"/>
              </a:tblGrid>
              <a:tr h="288032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Карта-схема  №3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2299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Какими словами можно начать рассказ?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Слова-связки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Какими словами можно</a:t>
                      </a:r>
                      <a:r>
                        <a:rPr lang="ru-RU" baseline="0" dirty="0" smtClean="0"/>
                        <a:t> закончить рассказ?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472368">
                <a:tc>
                  <a:txBody>
                    <a:bodyPr/>
                    <a:lstStyle/>
                    <a:p>
                      <a:r>
                        <a:rPr lang="ru-RU" dirty="0" smtClean="0"/>
                        <a:t>Жили-были…</a:t>
                      </a:r>
                    </a:p>
                    <a:p>
                      <a:r>
                        <a:rPr lang="ru-RU" dirty="0" smtClean="0"/>
                        <a:t>Давно это было…</a:t>
                      </a:r>
                    </a:p>
                    <a:p>
                      <a:r>
                        <a:rPr lang="ru-RU" dirty="0" smtClean="0"/>
                        <a:t>Как-то раз…</a:t>
                      </a:r>
                    </a:p>
                    <a:p>
                      <a:r>
                        <a:rPr lang="ru-RU" dirty="0" smtClean="0"/>
                        <a:t>Однажды…</a:t>
                      </a:r>
                    </a:p>
                    <a:p>
                      <a:r>
                        <a:rPr lang="ru-RU" dirty="0" smtClean="0"/>
                        <a:t>Дело было летом…</a:t>
                      </a:r>
                    </a:p>
                    <a:p>
                      <a:r>
                        <a:rPr lang="ru-RU" dirty="0" smtClean="0"/>
                        <a:t>В некотором царстве</a:t>
                      </a:r>
                    </a:p>
                    <a:p>
                      <a:r>
                        <a:rPr lang="ru-RU" dirty="0" smtClean="0"/>
                        <a:t>Давным-давно…</a:t>
                      </a:r>
                    </a:p>
                    <a:p>
                      <a:r>
                        <a:rPr lang="ru-RU" dirty="0" smtClean="0"/>
                        <a:t>Далеко-далеко…</a:t>
                      </a:r>
                    </a:p>
                    <a:p>
                      <a:r>
                        <a:rPr lang="ru-RU" dirty="0" smtClean="0"/>
                        <a:t>За тридевять земель</a:t>
                      </a:r>
                    </a:p>
                    <a:p>
                      <a:r>
                        <a:rPr lang="ru-RU" dirty="0" smtClean="0"/>
                        <a:t>В одном лесу…</a:t>
                      </a:r>
                    </a:p>
                    <a:p>
                      <a:r>
                        <a:rPr lang="ru-RU" dirty="0" smtClean="0"/>
                        <a:t>В одном королевстве…</a:t>
                      </a:r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 в это время…</a:t>
                      </a:r>
                    </a:p>
                    <a:p>
                      <a:r>
                        <a:rPr lang="ru-RU" dirty="0" smtClean="0"/>
                        <a:t>Потому что…</a:t>
                      </a:r>
                    </a:p>
                    <a:p>
                      <a:r>
                        <a:rPr lang="ru-RU" dirty="0" smtClean="0"/>
                        <a:t>Пустились они…</a:t>
                      </a:r>
                    </a:p>
                    <a:p>
                      <a:r>
                        <a:rPr lang="ru-RU" dirty="0" smtClean="0"/>
                        <a:t>И видят…</a:t>
                      </a:r>
                    </a:p>
                    <a:p>
                      <a:r>
                        <a:rPr lang="ru-RU" dirty="0" smtClean="0"/>
                        <a:t>И стали они…</a:t>
                      </a:r>
                    </a:p>
                    <a:p>
                      <a:r>
                        <a:rPr lang="ru-RU" dirty="0" smtClean="0"/>
                        <a:t>Все началось с того…</a:t>
                      </a:r>
                    </a:p>
                    <a:p>
                      <a:r>
                        <a:rPr lang="ru-RU" dirty="0" smtClean="0"/>
                        <a:t>Неожиданно…</a:t>
                      </a:r>
                    </a:p>
                    <a:p>
                      <a:r>
                        <a:rPr lang="ru-RU" dirty="0" smtClean="0"/>
                        <a:t>А навстречу…</a:t>
                      </a:r>
                    </a:p>
                    <a:p>
                      <a:r>
                        <a:rPr lang="ru-RU" dirty="0" smtClean="0"/>
                        <a:t>Взяли они…</a:t>
                      </a:r>
                    </a:p>
                    <a:p>
                      <a:r>
                        <a:rPr lang="ru-RU" dirty="0" smtClean="0"/>
                        <a:t>Тут пришел…</a:t>
                      </a:r>
                    </a:p>
                    <a:p>
                      <a:r>
                        <a:rPr lang="ru-RU" dirty="0" smtClean="0"/>
                        <a:t>А его друг и ….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Тут</a:t>
                      </a:r>
                      <a:r>
                        <a:rPr lang="ru-RU" baseline="0" dirty="0" smtClean="0"/>
                        <a:t> и сказке конец…</a:t>
                      </a:r>
                    </a:p>
                    <a:p>
                      <a:r>
                        <a:rPr lang="ru-RU" baseline="0" dirty="0" smtClean="0"/>
                        <a:t>вот вам и сказка, а у меня бубликов связка.</a:t>
                      </a:r>
                    </a:p>
                    <a:p>
                      <a:r>
                        <a:rPr lang="ru-RU" baseline="0" dirty="0" smtClean="0"/>
                        <a:t>И все стало ясно…</a:t>
                      </a:r>
                    </a:p>
                    <a:p>
                      <a:r>
                        <a:rPr lang="ru-RU" baseline="0" dirty="0" smtClean="0"/>
                        <a:t>Так они жили и не тужили.</a:t>
                      </a:r>
                    </a:p>
                    <a:p>
                      <a:r>
                        <a:rPr lang="ru-RU" baseline="0" dirty="0" smtClean="0"/>
                        <a:t>Стали они жить-поживать и добра наживать.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9081419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40960" cy="1368152"/>
          </a:xfr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Результаты использования метода мнемотехники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51520" y="1844824"/>
            <a:ext cx="2952328" cy="201622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Появляется желание пересказывать сказки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07268" y="3861048"/>
            <a:ext cx="2952328" cy="201622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Активизируется словарный запас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860032" y="3861048"/>
            <a:ext cx="2952328" cy="201622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Преодолевается робость, застенчивость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796136" y="1844824"/>
            <a:ext cx="2952328" cy="201622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Расширяется круг знаний об окружающем мире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411760" y="1628800"/>
            <a:ext cx="576064" cy="288032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156176" y="1628800"/>
            <a:ext cx="504056" cy="288032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2"/>
            <a:endCxn id="4" idx="0"/>
          </p:cNvCxnSpPr>
          <p:nvPr/>
        </p:nvCxnSpPr>
        <p:spPr>
          <a:xfrm flipH="1">
            <a:off x="3183432" y="1628800"/>
            <a:ext cx="1460576" cy="223224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2" idx="2"/>
            <a:endCxn id="5" idx="0"/>
          </p:cNvCxnSpPr>
          <p:nvPr/>
        </p:nvCxnSpPr>
        <p:spPr>
          <a:xfrm>
            <a:off x="4644008" y="1628800"/>
            <a:ext cx="1692188" cy="223224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448433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268760"/>
            <a:ext cx="8136904" cy="4608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Font typeface="+mj-lt"/>
              <a:buAutoNum type="arabicPeriod"/>
            </a:pPr>
            <a:r>
              <a:rPr lang="ru-RU" dirty="0" err="1">
                <a:solidFill>
                  <a:schemeClr val="tx1"/>
                </a:solidFill>
              </a:rPr>
              <a:t>Т.Б.Полянская</a:t>
            </a:r>
            <a:r>
              <a:rPr lang="ru-RU" dirty="0">
                <a:solidFill>
                  <a:schemeClr val="tx1"/>
                </a:solidFill>
              </a:rPr>
              <a:t>. Использование метода мнемотехники в обучении рассказыванию детей дошкольного возраста: учебно-методическое пособие. СПб. «Детство-Пресс». </a:t>
            </a:r>
            <a:r>
              <a:rPr lang="ru-RU" dirty="0" smtClean="0">
                <a:solidFill>
                  <a:schemeClr val="tx1"/>
                </a:solidFill>
              </a:rPr>
              <a:t>2009.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Т</a:t>
            </a:r>
            <a:r>
              <a:rPr lang="ru-RU" dirty="0">
                <a:solidFill>
                  <a:schemeClr val="tx1"/>
                </a:solidFill>
              </a:rPr>
              <a:t>. В. </a:t>
            </a:r>
            <a:r>
              <a:rPr lang="ru-RU" dirty="0" err="1">
                <a:solidFill>
                  <a:schemeClr val="tx1"/>
                </a:solidFill>
              </a:rPr>
              <a:t>Большева</a:t>
            </a:r>
            <a:r>
              <a:rPr lang="ru-RU" dirty="0">
                <a:solidFill>
                  <a:schemeClr val="tx1"/>
                </a:solidFill>
              </a:rPr>
              <a:t>. Учимся по сказке. Развитие мышления дошкольников с помощью мнемотехники. СПб. «Детство – Пресс» </a:t>
            </a:r>
            <a:r>
              <a:rPr lang="ru-RU" dirty="0" smtClean="0">
                <a:solidFill>
                  <a:schemeClr val="tx1"/>
                </a:solidFill>
              </a:rPr>
              <a:t>2003.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Т</a:t>
            </a:r>
            <a:r>
              <a:rPr lang="ru-RU" dirty="0">
                <a:solidFill>
                  <a:schemeClr val="tx1"/>
                </a:solidFill>
              </a:rPr>
              <a:t>. Ткаченко. Использование схем в составлении описательных рассказов // «Дошкольное воспитание. №10. </a:t>
            </a:r>
            <a:r>
              <a:rPr lang="ru-RU" dirty="0" smtClean="0">
                <a:solidFill>
                  <a:schemeClr val="tx1"/>
                </a:solidFill>
              </a:rPr>
              <a:t>1990г.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Т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err="1">
                <a:solidFill>
                  <a:schemeClr val="tx1"/>
                </a:solidFill>
              </a:rPr>
              <a:t>Чохонелидзе</a:t>
            </a:r>
            <a:r>
              <a:rPr lang="ru-RU" dirty="0">
                <a:solidFill>
                  <a:schemeClr val="tx1"/>
                </a:solidFill>
              </a:rPr>
              <a:t>. Учим стихи по картинкам // «Обруч». 2006г. №</a:t>
            </a:r>
            <a:r>
              <a:rPr lang="ru-RU" dirty="0" smtClean="0">
                <a:solidFill>
                  <a:schemeClr val="tx1"/>
                </a:solidFill>
              </a:rPr>
              <a:t>3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</a:t>
            </a:r>
            <a:r>
              <a:rPr lang="ru-RU" dirty="0">
                <a:solidFill>
                  <a:schemeClr val="tx1"/>
                </a:solidFill>
              </a:rPr>
              <a:t>. С. Ушакова. Развитие речи и творчество дошкольников. М.: ТЦ «Сфера», </a:t>
            </a:r>
            <a:r>
              <a:rPr lang="ru-RU" dirty="0" smtClean="0">
                <a:solidFill>
                  <a:schemeClr val="tx1"/>
                </a:solidFill>
              </a:rPr>
              <a:t>2003г.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Л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err="1">
                <a:solidFill>
                  <a:schemeClr val="tx1"/>
                </a:solidFill>
              </a:rPr>
              <a:t>Венгер</a:t>
            </a:r>
            <a:r>
              <a:rPr lang="ru-RU" dirty="0">
                <a:solidFill>
                  <a:schemeClr val="tx1"/>
                </a:solidFill>
              </a:rPr>
              <a:t>. Угадай, как нас зовут. М.: «Просвещение». </a:t>
            </a:r>
            <a:r>
              <a:rPr lang="ru-RU" dirty="0" smtClean="0">
                <a:solidFill>
                  <a:schemeClr val="tx1"/>
                </a:solidFill>
              </a:rPr>
              <a:t>1994г.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Использование </a:t>
            </a:r>
            <a:r>
              <a:rPr lang="ru-RU" dirty="0">
                <a:solidFill>
                  <a:schemeClr val="tx1"/>
                </a:solidFill>
              </a:rPr>
              <a:t>мнемотаблиц в работе по формированию первых естественнонаучных представлений у дошкольников // «Дошкольная педагогика». 2006 (июль – август).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2400"/>
            <a:ext cx="7920880" cy="828328"/>
          </a:xfrm>
        </p:spPr>
        <p:txBody>
          <a:bodyPr/>
          <a:lstStyle/>
          <a:p>
            <a:r>
              <a:rPr lang="ru-RU" sz="3600" dirty="0" smtClean="0"/>
              <a:t>Список источников и литературы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5234578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06"/>
            <a:ext cx="2643843" cy="264384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23728" y="1700808"/>
            <a:ext cx="598913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БЛАГОДАРЮ </a:t>
            </a:r>
            <a:b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 ВНИМАНИЕ!!!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043" y="4070730"/>
            <a:ext cx="3431765" cy="34317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872" y="3140968"/>
            <a:ext cx="3358619" cy="33586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747" y="3224880"/>
            <a:ext cx="2700305" cy="271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053827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056" y="4077072"/>
            <a:ext cx="2227964" cy="2573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700808"/>
            <a:ext cx="7920880" cy="3600400"/>
          </a:xfrm>
        </p:spPr>
        <p:txBody>
          <a:bodyPr/>
          <a:lstStyle/>
          <a:p>
            <a:r>
              <a:rPr lang="ru-RU" sz="3200" dirty="0" smtClean="0"/>
              <a:t>Мнемотехника (греч. «искусство запоминания») – это система методов и приемов, обеспечивающих эффективное запоминание, сохранение и воспроизведение информации.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25952" cy="240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173499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02624" cy="684312"/>
          </a:xfrm>
        </p:spPr>
        <p:txBody>
          <a:bodyPr/>
          <a:lstStyle/>
          <a:p>
            <a:r>
              <a:rPr lang="ru-RU" dirty="0" smtClean="0"/>
              <a:t>Мнемотаблица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08" y="945296"/>
            <a:ext cx="2852928" cy="2047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968" y="945296"/>
            <a:ext cx="2798064" cy="2047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594" y="945296"/>
            <a:ext cx="2816352" cy="2047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08" y="3212976"/>
            <a:ext cx="2852928" cy="2103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969" y="3212976"/>
            <a:ext cx="2798064" cy="2085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595" y="3212976"/>
            <a:ext cx="2816352" cy="2085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746424" y="5316096"/>
            <a:ext cx="7218063" cy="1541904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1. Имя персонажа. </a:t>
            </a:r>
            <a:r>
              <a:rPr lang="ru-RU" dirty="0" smtClean="0">
                <a:solidFill>
                  <a:srgbClr val="00B0F0"/>
                </a:solidFill>
              </a:rPr>
              <a:t>2. Из какой сказки (мультфильма). </a:t>
            </a:r>
            <a:r>
              <a:rPr lang="ru-RU" dirty="0" smtClean="0">
                <a:solidFill>
                  <a:srgbClr val="00B050"/>
                </a:solidFill>
              </a:rPr>
              <a:t>3. Автор произведения.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B50BA1"/>
                </a:solidFill>
              </a:rPr>
              <a:t>4. Характер (добрый, злой). </a:t>
            </a:r>
            <a:r>
              <a:rPr lang="ru-RU" dirty="0" smtClean="0">
                <a:solidFill>
                  <a:srgbClr val="002060"/>
                </a:solidFill>
              </a:rPr>
              <a:t>5. Характерные детали внешнего вида (возраст, рост, строение тела, одежда).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6. Что ты будешь делать, если этот герой придет к тебе в гости?.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353759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990656" cy="1600200"/>
          </a:xfrm>
        </p:spPr>
        <p:txBody>
          <a:bodyPr/>
          <a:lstStyle/>
          <a:p>
            <a:r>
              <a:rPr lang="ru-RU" dirty="0" smtClean="0"/>
              <a:t>Моделирование </a:t>
            </a:r>
            <a:br>
              <a:rPr lang="ru-RU" dirty="0" smtClean="0"/>
            </a:br>
            <a:r>
              <a:rPr lang="ru-RU" dirty="0" smtClean="0"/>
              <a:t>сказки «Репка»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611560" y="1916832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835696" y="1916832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131840" y="1916832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283968" y="1916832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546220" y="1916832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732240" y="1916832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884368" y="1916832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949930" y="3860215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086107" y="3860215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387049" y="3861048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228234" y="3861048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Скругленная соединительная линия 15"/>
          <p:cNvCxnSpPr/>
          <p:nvPr/>
        </p:nvCxnSpPr>
        <p:spPr>
          <a:xfrm rot="16200000" flipV="1">
            <a:off x="1135922" y="3521312"/>
            <a:ext cx="432048" cy="24742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Скругленная соединительная линия 19"/>
          <p:cNvCxnSpPr/>
          <p:nvPr/>
        </p:nvCxnSpPr>
        <p:spPr>
          <a:xfrm rot="16200000" flipV="1">
            <a:off x="1274162" y="3507900"/>
            <a:ext cx="432048" cy="24742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 rot="16200000" flipV="1">
            <a:off x="1432962" y="3520478"/>
            <a:ext cx="432049" cy="24742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/>
          <p:nvPr/>
        </p:nvCxnSpPr>
        <p:spPr>
          <a:xfrm rot="16200000" flipV="1">
            <a:off x="1397874" y="3546465"/>
            <a:ext cx="432048" cy="24742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/>
          <p:nvPr/>
        </p:nvCxnSpPr>
        <p:spPr>
          <a:xfrm rot="16200000" flipV="1">
            <a:off x="1180717" y="3546464"/>
            <a:ext cx="432048" cy="247423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3131841" y="4256259"/>
            <a:ext cx="432047" cy="12684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3171025" y="4319682"/>
            <a:ext cx="432047" cy="12684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3171025" y="4408658"/>
            <a:ext cx="432047" cy="12684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090717" y="4257092"/>
            <a:ext cx="481283" cy="2149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4043326" y="4320516"/>
            <a:ext cx="481283" cy="2149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052066" y="4394136"/>
            <a:ext cx="481283" cy="2149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Равнобедренный треугольник 43"/>
          <p:cNvSpPr/>
          <p:nvPr/>
        </p:nvSpPr>
        <p:spPr>
          <a:xfrm>
            <a:off x="5204049" y="3417307"/>
            <a:ext cx="628212" cy="53591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олилиния 44"/>
          <p:cNvSpPr/>
          <p:nvPr/>
        </p:nvSpPr>
        <p:spPr>
          <a:xfrm>
            <a:off x="5254796" y="4609125"/>
            <a:ext cx="526717" cy="222047"/>
          </a:xfrm>
          <a:custGeom>
            <a:avLst/>
            <a:gdLst>
              <a:gd name="connsiteX0" fmla="*/ 290966 w 526717"/>
              <a:gd name="connsiteY0" fmla="*/ 19 h 222047"/>
              <a:gd name="connsiteX1" fmla="*/ 20 w 526717"/>
              <a:gd name="connsiteY1" fmla="*/ 221691 h 222047"/>
              <a:gd name="connsiteX2" fmla="*/ 277111 w 526717"/>
              <a:gd name="connsiteY2" fmla="*/ 55437 h 222047"/>
              <a:gd name="connsiteX3" fmla="*/ 526493 w 526717"/>
              <a:gd name="connsiteY3" fmla="*/ 207837 h 222047"/>
              <a:gd name="connsiteX4" fmla="*/ 290966 w 526717"/>
              <a:gd name="connsiteY4" fmla="*/ 19 h 222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717" h="222047">
                <a:moveTo>
                  <a:pt x="290966" y="19"/>
                </a:moveTo>
                <a:cubicBezTo>
                  <a:pt x="203221" y="2328"/>
                  <a:pt x="2329" y="212455"/>
                  <a:pt x="20" y="221691"/>
                </a:cubicBezTo>
                <a:cubicBezTo>
                  <a:pt x="-2289" y="230927"/>
                  <a:pt x="189366" y="57746"/>
                  <a:pt x="277111" y="55437"/>
                </a:cubicBezTo>
                <a:cubicBezTo>
                  <a:pt x="364856" y="53128"/>
                  <a:pt x="519566" y="214764"/>
                  <a:pt x="526493" y="207837"/>
                </a:cubicBezTo>
                <a:cubicBezTo>
                  <a:pt x="533420" y="200910"/>
                  <a:pt x="378711" y="-2290"/>
                  <a:pt x="290966" y="19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7573384" y="4389697"/>
            <a:ext cx="481283" cy="2149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7587952" y="4330119"/>
            <a:ext cx="481283" cy="2149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7587952" y="4275611"/>
            <a:ext cx="481283" cy="2149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6737176" y="4389421"/>
            <a:ext cx="432047" cy="12684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6733906" y="4335188"/>
            <a:ext cx="432047" cy="12684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6732240" y="4275611"/>
            <a:ext cx="432047" cy="12684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Равнобедренный треугольник 51"/>
          <p:cNvSpPr/>
          <p:nvPr/>
        </p:nvSpPr>
        <p:spPr>
          <a:xfrm>
            <a:off x="7054938" y="3713656"/>
            <a:ext cx="216024" cy="26795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Равнобедренный треугольник 52"/>
          <p:cNvSpPr/>
          <p:nvPr/>
        </p:nvSpPr>
        <p:spPr>
          <a:xfrm>
            <a:off x="7544401" y="3727068"/>
            <a:ext cx="216024" cy="26795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267357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трелка влево 35"/>
          <p:cNvSpPr/>
          <p:nvPr/>
        </p:nvSpPr>
        <p:spPr>
          <a:xfrm>
            <a:off x="5630985" y="4139277"/>
            <a:ext cx="2958904" cy="887281"/>
          </a:xfrm>
          <a:prstGeom prst="lef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 кошки ушки и усы</a:t>
            </a:r>
            <a:endParaRPr lang="ru-RU" dirty="0"/>
          </a:p>
        </p:txBody>
      </p:sp>
      <p:sp>
        <p:nvSpPr>
          <p:cNvPr id="38" name="Стрелка влево 37"/>
          <p:cNvSpPr/>
          <p:nvPr/>
        </p:nvSpPr>
        <p:spPr>
          <a:xfrm>
            <a:off x="1524000" y="3027392"/>
            <a:ext cx="2958904" cy="887281"/>
          </a:xfrm>
          <a:prstGeom prst="lef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Дедушка старый, усатый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990656" cy="1600200"/>
          </a:xfrm>
        </p:spPr>
        <p:txBody>
          <a:bodyPr/>
          <a:lstStyle/>
          <a:p>
            <a:r>
              <a:rPr lang="ru-RU" dirty="0" smtClean="0"/>
              <a:t>Моделирование </a:t>
            </a:r>
            <a:br>
              <a:rPr lang="ru-RU" dirty="0" smtClean="0"/>
            </a:br>
            <a:r>
              <a:rPr lang="ru-RU" dirty="0" smtClean="0"/>
              <a:t>сказки «Репка»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32644" y="2961411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682124" y="1967345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32645" y="1916832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661095" y="3978432"/>
            <a:ext cx="628212" cy="535917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олилиния 44"/>
          <p:cNvSpPr/>
          <p:nvPr/>
        </p:nvSpPr>
        <p:spPr>
          <a:xfrm>
            <a:off x="651956" y="5184162"/>
            <a:ext cx="526717" cy="222047"/>
          </a:xfrm>
          <a:custGeom>
            <a:avLst/>
            <a:gdLst>
              <a:gd name="connsiteX0" fmla="*/ 290966 w 526717"/>
              <a:gd name="connsiteY0" fmla="*/ 19 h 222047"/>
              <a:gd name="connsiteX1" fmla="*/ 20 w 526717"/>
              <a:gd name="connsiteY1" fmla="*/ 221691 h 222047"/>
              <a:gd name="connsiteX2" fmla="*/ 277111 w 526717"/>
              <a:gd name="connsiteY2" fmla="*/ 55437 h 222047"/>
              <a:gd name="connsiteX3" fmla="*/ 526493 w 526717"/>
              <a:gd name="connsiteY3" fmla="*/ 207837 h 222047"/>
              <a:gd name="connsiteX4" fmla="*/ 290966 w 526717"/>
              <a:gd name="connsiteY4" fmla="*/ 19 h 222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6717" h="222047">
                <a:moveTo>
                  <a:pt x="290966" y="19"/>
                </a:moveTo>
                <a:cubicBezTo>
                  <a:pt x="203221" y="2328"/>
                  <a:pt x="2329" y="212455"/>
                  <a:pt x="20" y="221691"/>
                </a:cubicBezTo>
                <a:cubicBezTo>
                  <a:pt x="-2289" y="230927"/>
                  <a:pt x="189366" y="57746"/>
                  <a:pt x="277111" y="55437"/>
                </a:cubicBezTo>
                <a:cubicBezTo>
                  <a:pt x="364856" y="53128"/>
                  <a:pt x="519566" y="214764"/>
                  <a:pt x="526493" y="207837"/>
                </a:cubicBezTo>
                <a:cubicBezTo>
                  <a:pt x="533420" y="200910"/>
                  <a:pt x="378711" y="-2290"/>
                  <a:pt x="290966" y="19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Равнобедренный треугольник 51"/>
          <p:cNvSpPr/>
          <p:nvPr/>
        </p:nvSpPr>
        <p:spPr>
          <a:xfrm>
            <a:off x="4807030" y="3986244"/>
            <a:ext cx="216024" cy="267959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Равнобедренный треугольник 52"/>
          <p:cNvSpPr/>
          <p:nvPr/>
        </p:nvSpPr>
        <p:spPr>
          <a:xfrm>
            <a:off x="5222184" y="3986244"/>
            <a:ext cx="216024" cy="267959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597547" y="1468417"/>
            <a:ext cx="734291" cy="498928"/>
          </a:xfrm>
          <a:custGeom>
            <a:avLst/>
            <a:gdLst>
              <a:gd name="connsiteX0" fmla="*/ 180109 w 734291"/>
              <a:gd name="connsiteY0" fmla="*/ 498928 h 498928"/>
              <a:gd name="connsiteX1" fmla="*/ 152400 w 734291"/>
              <a:gd name="connsiteY1" fmla="*/ 388092 h 498928"/>
              <a:gd name="connsiteX2" fmla="*/ 96982 w 734291"/>
              <a:gd name="connsiteY2" fmla="*/ 304965 h 498928"/>
              <a:gd name="connsiteX3" fmla="*/ 41564 w 734291"/>
              <a:gd name="connsiteY3" fmla="*/ 194128 h 498928"/>
              <a:gd name="connsiteX4" fmla="*/ 0 w 734291"/>
              <a:gd name="connsiteY4" fmla="*/ 41728 h 498928"/>
              <a:gd name="connsiteX5" fmla="*/ 13855 w 734291"/>
              <a:gd name="connsiteY5" fmla="*/ 165 h 498928"/>
              <a:gd name="connsiteX6" fmla="*/ 138546 w 734291"/>
              <a:gd name="connsiteY6" fmla="*/ 27874 h 498928"/>
              <a:gd name="connsiteX7" fmla="*/ 166255 w 734291"/>
              <a:gd name="connsiteY7" fmla="*/ 374238 h 498928"/>
              <a:gd name="connsiteX8" fmla="*/ 180109 w 734291"/>
              <a:gd name="connsiteY8" fmla="*/ 443510 h 498928"/>
              <a:gd name="connsiteX9" fmla="*/ 193964 w 734291"/>
              <a:gd name="connsiteY9" fmla="*/ 263401 h 498928"/>
              <a:gd name="connsiteX10" fmla="*/ 207819 w 734291"/>
              <a:gd name="connsiteY10" fmla="*/ 221838 h 498928"/>
              <a:gd name="connsiteX11" fmla="*/ 235528 w 734291"/>
              <a:gd name="connsiteY11" fmla="*/ 194128 h 498928"/>
              <a:gd name="connsiteX12" fmla="*/ 290946 w 734291"/>
              <a:gd name="connsiteY12" fmla="*/ 111001 h 498928"/>
              <a:gd name="connsiteX13" fmla="*/ 332509 w 734291"/>
              <a:gd name="connsiteY13" fmla="*/ 41728 h 498928"/>
              <a:gd name="connsiteX14" fmla="*/ 346364 w 734291"/>
              <a:gd name="connsiteY14" fmla="*/ 83292 h 498928"/>
              <a:gd name="connsiteX15" fmla="*/ 304800 w 734291"/>
              <a:gd name="connsiteY15" fmla="*/ 360383 h 498928"/>
              <a:gd name="connsiteX16" fmla="*/ 263237 w 734291"/>
              <a:gd name="connsiteY16" fmla="*/ 374238 h 498928"/>
              <a:gd name="connsiteX17" fmla="*/ 235528 w 734291"/>
              <a:gd name="connsiteY17" fmla="*/ 415801 h 498928"/>
              <a:gd name="connsiteX18" fmla="*/ 277091 w 734291"/>
              <a:gd name="connsiteY18" fmla="*/ 374238 h 498928"/>
              <a:gd name="connsiteX19" fmla="*/ 332509 w 734291"/>
              <a:gd name="connsiteY19" fmla="*/ 291110 h 498928"/>
              <a:gd name="connsiteX20" fmla="*/ 401782 w 734291"/>
              <a:gd name="connsiteY20" fmla="*/ 221838 h 498928"/>
              <a:gd name="connsiteX21" fmla="*/ 429491 w 734291"/>
              <a:gd name="connsiteY21" fmla="*/ 194128 h 498928"/>
              <a:gd name="connsiteX22" fmla="*/ 457200 w 734291"/>
              <a:gd name="connsiteY22" fmla="*/ 152565 h 498928"/>
              <a:gd name="connsiteX23" fmla="*/ 484909 w 734291"/>
              <a:gd name="connsiteY23" fmla="*/ 55583 h 498928"/>
              <a:gd name="connsiteX24" fmla="*/ 526473 w 734291"/>
              <a:gd name="connsiteY24" fmla="*/ 41728 h 498928"/>
              <a:gd name="connsiteX25" fmla="*/ 568037 w 734291"/>
              <a:gd name="connsiteY25" fmla="*/ 55583 h 498928"/>
              <a:gd name="connsiteX26" fmla="*/ 526473 w 734291"/>
              <a:gd name="connsiteY26" fmla="*/ 221838 h 498928"/>
              <a:gd name="connsiteX27" fmla="*/ 443346 w 734291"/>
              <a:gd name="connsiteY27" fmla="*/ 277256 h 498928"/>
              <a:gd name="connsiteX28" fmla="*/ 401782 w 734291"/>
              <a:gd name="connsiteY28" fmla="*/ 304965 h 498928"/>
              <a:gd name="connsiteX29" fmla="*/ 374073 w 734291"/>
              <a:gd name="connsiteY29" fmla="*/ 388092 h 498928"/>
              <a:gd name="connsiteX30" fmla="*/ 346364 w 734291"/>
              <a:gd name="connsiteY30" fmla="*/ 429656 h 498928"/>
              <a:gd name="connsiteX31" fmla="*/ 401782 w 734291"/>
              <a:gd name="connsiteY31" fmla="*/ 401947 h 498928"/>
              <a:gd name="connsiteX32" fmla="*/ 471055 w 734291"/>
              <a:gd name="connsiteY32" fmla="*/ 346528 h 498928"/>
              <a:gd name="connsiteX33" fmla="*/ 554182 w 734291"/>
              <a:gd name="connsiteY33" fmla="*/ 291110 h 498928"/>
              <a:gd name="connsiteX34" fmla="*/ 568037 w 734291"/>
              <a:gd name="connsiteY34" fmla="*/ 249547 h 498928"/>
              <a:gd name="connsiteX35" fmla="*/ 609600 w 734291"/>
              <a:gd name="connsiteY35" fmla="*/ 221838 h 498928"/>
              <a:gd name="connsiteX36" fmla="*/ 637309 w 734291"/>
              <a:gd name="connsiteY36" fmla="*/ 138710 h 498928"/>
              <a:gd name="connsiteX37" fmla="*/ 651164 w 734291"/>
              <a:gd name="connsiteY37" fmla="*/ 97147 h 498928"/>
              <a:gd name="connsiteX38" fmla="*/ 692728 w 734291"/>
              <a:gd name="connsiteY38" fmla="*/ 83292 h 498928"/>
              <a:gd name="connsiteX39" fmla="*/ 720437 w 734291"/>
              <a:gd name="connsiteY39" fmla="*/ 166419 h 498928"/>
              <a:gd name="connsiteX40" fmla="*/ 734291 w 734291"/>
              <a:gd name="connsiteY40" fmla="*/ 207983 h 498928"/>
              <a:gd name="connsiteX41" fmla="*/ 651164 w 734291"/>
              <a:gd name="connsiteY41" fmla="*/ 263401 h 498928"/>
              <a:gd name="connsiteX42" fmla="*/ 609600 w 734291"/>
              <a:gd name="connsiteY42" fmla="*/ 291110 h 498928"/>
              <a:gd name="connsiteX43" fmla="*/ 568037 w 734291"/>
              <a:gd name="connsiteY43" fmla="*/ 304965 h 498928"/>
              <a:gd name="connsiteX44" fmla="*/ 512619 w 734291"/>
              <a:gd name="connsiteY44" fmla="*/ 429656 h 498928"/>
              <a:gd name="connsiteX45" fmla="*/ 471055 w 734291"/>
              <a:gd name="connsiteY45" fmla="*/ 443510 h 498928"/>
              <a:gd name="connsiteX46" fmla="*/ 443346 w 734291"/>
              <a:gd name="connsiteY46" fmla="*/ 457365 h 498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734291" h="498928">
                <a:moveTo>
                  <a:pt x="180109" y="498928"/>
                </a:moveTo>
                <a:cubicBezTo>
                  <a:pt x="176270" y="479732"/>
                  <a:pt x="165714" y="412058"/>
                  <a:pt x="152400" y="388092"/>
                </a:cubicBezTo>
                <a:cubicBezTo>
                  <a:pt x="136227" y="358981"/>
                  <a:pt x="96982" y="304965"/>
                  <a:pt x="96982" y="304965"/>
                </a:cubicBezTo>
                <a:cubicBezTo>
                  <a:pt x="65142" y="209446"/>
                  <a:pt x="89926" y="242491"/>
                  <a:pt x="41564" y="194128"/>
                </a:cubicBezTo>
                <a:cubicBezTo>
                  <a:pt x="10313" y="69124"/>
                  <a:pt x="25898" y="119420"/>
                  <a:pt x="0" y="41728"/>
                </a:cubicBezTo>
                <a:cubicBezTo>
                  <a:pt x="4618" y="27874"/>
                  <a:pt x="1" y="4783"/>
                  <a:pt x="13855" y="165"/>
                </a:cubicBezTo>
                <a:cubicBezTo>
                  <a:pt x="21396" y="-2349"/>
                  <a:pt x="125298" y="24562"/>
                  <a:pt x="138546" y="27874"/>
                </a:cubicBezTo>
                <a:cubicBezTo>
                  <a:pt x="186248" y="170987"/>
                  <a:pt x="139985" y="19592"/>
                  <a:pt x="166255" y="374238"/>
                </a:cubicBezTo>
                <a:cubicBezTo>
                  <a:pt x="167995" y="397722"/>
                  <a:pt x="175491" y="420419"/>
                  <a:pt x="180109" y="443510"/>
                </a:cubicBezTo>
                <a:cubicBezTo>
                  <a:pt x="184727" y="383474"/>
                  <a:pt x="186495" y="323150"/>
                  <a:pt x="193964" y="263401"/>
                </a:cubicBezTo>
                <a:cubicBezTo>
                  <a:pt x="195775" y="248910"/>
                  <a:pt x="200305" y="234361"/>
                  <a:pt x="207819" y="221838"/>
                </a:cubicBezTo>
                <a:cubicBezTo>
                  <a:pt x="214540" y="210637"/>
                  <a:pt x="227691" y="204578"/>
                  <a:pt x="235528" y="194128"/>
                </a:cubicBezTo>
                <a:cubicBezTo>
                  <a:pt x="255509" y="167486"/>
                  <a:pt x="290946" y="111001"/>
                  <a:pt x="290946" y="111001"/>
                </a:cubicBezTo>
                <a:cubicBezTo>
                  <a:pt x="291921" y="108075"/>
                  <a:pt x="309688" y="34121"/>
                  <a:pt x="332509" y="41728"/>
                </a:cubicBezTo>
                <a:cubicBezTo>
                  <a:pt x="346364" y="46346"/>
                  <a:pt x="341746" y="69437"/>
                  <a:pt x="346364" y="83292"/>
                </a:cubicBezTo>
                <a:cubicBezTo>
                  <a:pt x="346090" y="87958"/>
                  <a:pt x="373050" y="305781"/>
                  <a:pt x="304800" y="360383"/>
                </a:cubicBezTo>
                <a:cubicBezTo>
                  <a:pt x="293396" y="369506"/>
                  <a:pt x="277091" y="369620"/>
                  <a:pt x="263237" y="374238"/>
                </a:cubicBezTo>
                <a:cubicBezTo>
                  <a:pt x="254001" y="388092"/>
                  <a:pt x="223754" y="427575"/>
                  <a:pt x="235528" y="415801"/>
                </a:cubicBezTo>
                <a:cubicBezTo>
                  <a:pt x="249382" y="401947"/>
                  <a:pt x="265062" y="389704"/>
                  <a:pt x="277091" y="374238"/>
                </a:cubicBezTo>
                <a:cubicBezTo>
                  <a:pt x="297537" y="347951"/>
                  <a:pt x="308961" y="314658"/>
                  <a:pt x="332509" y="291110"/>
                </a:cubicBezTo>
                <a:lnTo>
                  <a:pt x="401782" y="221838"/>
                </a:lnTo>
                <a:cubicBezTo>
                  <a:pt x="411019" y="212601"/>
                  <a:pt x="422245" y="204997"/>
                  <a:pt x="429491" y="194128"/>
                </a:cubicBezTo>
                <a:lnTo>
                  <a:pt x="457200" y="152565"/>
                </a:lnTo>
                <a:cubicBezTo>
                  <a:pt x="457319" y="152088"/>
                  <a:pt x="478286" y="62207"/>
                  <a:pt x="484909" y="55583"/>
                </a:cubicBezTo>
                <a:cubicBezTo>
                  <a:pt x="495236" y="45256"/>
                  <a:pt x="512618" y="46346"/>
                  <a:pt x="526473" y="41728"/>
                </a:cubicBezTo>
                <a:cubicBezTo>
                  <a:pt x="540328" y="46346"/>
                  <a:pt x="565173" y="41262"/>
                  <a:pt x="568037" y="55583"/>
                </a:cubicBezTo>
                <a:cubicBezTo>
                  <a:pt x="576139" y="96093"/>
                  <a:pt x="567904" y="185585"/>
                  <a:pt x="526473" y="221838"/>
                </a:cubicBezTo>
                <a:cubicBezTo>
                  <a:pt x="501411" y="243768"/>
                  <a:pt x="471055" y="258783"/>
                  <a:pt x="443346" y="277256"/>
                </a:cubicBezTo>
                <a:lnTo>
                  <a:pt x="401782" y="304965"/>
                </a:lnTo>
                <a:cubicBezTo>
                  <a:pt x="392546" y="332674"/>
                  <a:pt x="390274" y="363790"/>
                  <a:pt x="374073" y="388092"/>
                </a:cubicBezTo>
                <a:cubicBezTo>
                  <a:pt x="364837" y="401947"/>
                  <a:pt x="331471" y="422209"/>
                  <a:pt x="346364" y="429656"/>
                </a:cubicBezTo>
                <a:cubicBezTo>
                  <a:pt x="364837" y="438893"/>
                  <a:pt x="383850" y="412194"/>
                  <a:pt x="401782" y="401947"/>
                </a:cubicBezTo>
                <a:cubicBezTo>
                  <a:pt x="496720" y="347697"/>
                  <a:pt x="398228" y="401149"/>
                  <a:pt x="471055" y="346528"/>
                </a:cubicBezTo>
                <a:cubicBezTo>
                  <a:pt x="497697" y="326547"/>
                  <a:pt x="554182" y="291110"/>
                  <a:pt x="554182" y="291110"/>
                </a:cubicBezTo>
                <a:cubicBezTo>
                  <a:pt x="558800" y="277256"/>
                  <a:pt x="558914" y="260951"/>
                  <a:pt x="568037" y="249547"/>
                </a:cubicBezTo>
                <a:cubicBezTo>
                  <a:pt x="578439" y="236545"/>
                  <a:pt x="600775" y="235958"/>
                  <a:pt x="609600" y="221838"/>
                </a:cubicBezTo>
                <a:cubicBezTo>
                  <a:pt x="625080" y="197069"/>
                  <a:pt x="628072" y="166419"/>
                  <a:pt x="637309" y="138710"/>
                </a:cubicBezTo>
                <a:cubicBezTo>
                  <a:pt x="641927" y="124856"/>
                  <a:pt x="637310" y="101765"/>
                  <a:pt x="651164" y="97147"/>
                </a:cubicBezTo>
                <a:lnTo>
                  <a:pt x="692728" y="83292"/>
                </a:lnTo>
                <a:lnTo>
                  <a:pt x="720437" y="166419"/>
                </a:lnTo>
                <a:lnTo>
                  <a:pt x="734291" y="207983"/>
                </a:lnTo>
                <a:lnTo>
                  <a:pt x="651164" y="263401"/>
                </a:lnTo>
                <a:cubicBezTo>
                  <a:pt x="637309" y="272637"/>
                  <a:pt x="625397" y="285844"/>
                  <a:pt x="609600" y="291110"/>
                </a:cubicBezTo>
                <a:lnTo>
                  <a:pt x="568037" y="304965"/>
                </a:lnTo>
                <a:cubicBezTo>
                  <a:pt x="559571" y="330364"/>
                  <a:pt x="542558" y="405705"/>
                  <a:pt x="512619" y="429656"/>
                </a:cubicBezTo>
                <a:cubicBezTo>
                  <a:pt x="501215" y="438779"/>
                  <a:pt x="484615" y="438086"/>
                  <a:pt x="471055" y="443510"/>
                </a:cubicBezTo>
                <a:cubicBezTo>
                  <a:pt x="461467" y="447345"/>
                  <a:pt x="452582" y="452747"/>
                  <a:pt x="443346" y="457365"/>
                </a:cubicBezTo>
              </a:path>
            </a:pathLst>
          </a:cu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651956" y="3399187"/>
            <a:ext cx="323245" cy="269824"/>
          </a:xfrm>
          <a:custGeom>
            <a:avLst/>
            <a:gdLst>
              <a:gd name="connsiteX0" fmla="*/ 318654 w 323245"/>
              <a:gd name="connsiteY0" fmla="*/ 3537 h 269824"/>
              <a:gd name="connsiteX1" fmla="*/ 152400 w 323245"/>
              <a:gd name="connsiteY1" fmla="*/ 17392 h 269824"/>
              <a:gd name="connsiteX2" fmla="*/ 96982 w 323245"/>
              <a:gd name="connsiteY2" fmla="*/ 100519 h 269824"/>
              <a:gd name="connsiteX3" fmla="*/ 69273 w 323245"/>
              <a:gd name="connsiteY3" fmla="*/ 142083 h 269824"/>
              <a:gd name="connsiteX4" fmla="*/ 41564 w 323245"/>
              <a:gd name="connsiteY4" fmla="*/ 183646 h 269824"/>
              <a:gd name="connsiteX5" fmla="*/ 27709 w 323245"/>
              <a:gd name="connsiteY5" fmla="*/ 225210 h 269824"/>
              <a:gd name="connsiteX6" fmla="*/ 0 w 323245"/>
              <a:gd name="connsiteY6" fmla="*/ 266774 h 269824"/>
              <a:gd name="connsiteX7" fmla="*/ 27709 w 323245"/>
              <a:gd name="connsiteY7" fmla="*/ 239064 h 269824"/>
              <a:gd name="connsiteX8" fmla="*/ 69273 w 323245"/>
              <a:gd name="connsiteY8" fmla="*/ 211355 h 269824"/>
              <a:gd name="connsiteX9" fmla="*/ 152400 w 323245"/>
              <a:gd name="connsiteY9" fmla="*/ 183646 h 269824"/>
              <a:gd name="connsiteX10" fmla="*/ 235527 w 323245"/>
              <a:gd name="connsiteY10" fmla="*/ 128228 h 269824"/>
              <a:gd name="connsiteX11" fmla="*/ 263236 w 323245"/>
              <a:gd name="connsiteY11" fmla="*/ 86664 h 269824"/>
              <a:gd name="connsiteX12" fmla="*/ 277091 w 323245"/>
              <a:gd name="connsiteY12" fmla="*/ 45101 h 269824"/>
              <a:gd name="connsiteX13" fmla="*/ 318654 w 323245"/>
              <a:gd name="connsiteY13" fmla="*/ 3537 h 269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3245" h="269824">
                <a:moveTo>
                  <a:pt x="318654" y="3537"/>
                </a:moveTo>
                <a:cubicBezTo>
                  <a:pt x="297872" y="-1081"/>
                  <a:pt x="203348" y="-4898"/>
                  <a:pt x="152400" y="17392"/>
                </a:cubicBezTo>
                <a:cubicBezTo>
                  <a:pt x="121890" y="30740"/>
                  <a:pt x="115455" y="72810"/>
                  <a:pt x="96982" y="100519"/>
                </a:cubicBezTo>
                <a:lnTo>
                  <a:pt x="69273" y="142083"/>
                </a:lnTo>
                <a:cubicBezTo>
                  <a:pt x="60037" y="155937"/>
                  <a:pt x="46830" y="167850"/>
                  <a:pt x="41564" y="183646"/>
                </a:cubicBezTo>
                <a:cubicBezTo>
                  <a:pt x="36946" y="197501"/>
                  <a:pt x="34240" y="212148"/>
                  <a:pt x="27709" y="225210"/>
                </a:cubicBezTo>
                <a:cubicBezTo>
                  <a:pt x="20262" y="240103"/>
                  <a:pt x="0" y="250123"/>
                  <a:pt x="0" y="266774"/>
                </a:cubicBezTo>
                <a:cubicBezTo>
                  <a:pt x="0" y="279836"/>
                  <a:pt x="17509" y="247224"/>
                  <a:pt x="27709" y="239064"/>
                </a:cubicBezTo>
                <a:cubicBezTo>
                  <a:pt x="40711" y="228662"/>
                  <a:pt x="54057" y="218118"/>
                  <a:pt x="69273" y="211355"/>
                </a:cubicBezTo>
                <a:cubicBezTo>
                  <a:pt x="95963" y="199493"/>
                  <a:pt x="128098" y="199848"/>
                  <a:pt x="152400" y="183646"/>
                </a:cubicBezTo>
                <a:lnTo>
                  <a:pt x="235527" y="128228"/>
                </a:lnTo>
                <a:cubicBezTo>
                  <a:pt x="244763" y="114373"/>
                  <a:pt x="255789" y="101557"/>
                  <a:pt x="263236" y="86664"/>
                </a:cubicBezTo>
                <a:cubicBezTo>
                  <a:pt x="269767" y="73602"/>
                  <a:pt x="268329" y="56784"/>
                  <a:pt x="277091" y="45101"/>
                </a:cubicBezTo>
                <a:cubicBezTo>
                  <a:pt x="283287" y="36840"/>
                  <a:pt x="339436" y="8155"/>
                  <a:pt x="318654" y="3537"/>
                </a:cubicBezTo>
                <a:close/>
              </a:path>
            </a:pathLst>
          </a:custGeom>
          <a:solidFill>
            <a:schemeClr val="accent6">
              <a:lumMod val="95000"/>
              <a:lumOff val="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953862" y="3377700"/>
            <a:ext cx="251954" cy="323786"/>
          </a:xfrm>
          <a:custGeom>
            <a:avLst/>
            <a:gdLst>
              <a:gd name="connsiteX0" fmla="*/ 0 w 251954"/>
              <a:gd name="connsiteY0" fmla="*/ 0 h 323786"/>
              <a:gd name="connsiteX1" fmla="*/ 110837 w 251954"/>
              <a:gd name="connsiteY1" fmla="*/ 41564 h 323786"/>
              <a:gd name="connsiteX2" fmla="*/ 193964 w 251954"/>
              <a:gd name="connsiteY2" fmla="*/ 69273 h 323786"/>
              <a:gd name="connsiteX3" fmla="*/ 249382 w 251954"/>
              <a:gd name="connsiteY3" fmla="*/ 193964 h 323786"/>
              <a:gd name="connsiteX4" fmla="*/ 235528 w 251954"/>
              <a:gd name="connsiteY4" fmla="*/ 318655 h 323786"/>
              <a:gd name="connsiteX5" fmla="*/ 152400 w 251954"/>
              <a:gd name="connsiteY5" fmla="*/ 290946 h 323786"/>
              <a:gd name="connsiteX6" fmla="*/ 124691 w 251954"/>
              <a:gd name="connsiteY6" fmla="*/ 249382 h 323786"/>
              <a:gd name="connsiteX7" fmla="*/ 96982 w 251954"/>
              <a:gd name="connsiteY7" fmla="*/ 138546 h 323786"/>
              <a:gd name="connsiteX8" fmla="*/ 83128 w 251954"/>
              <a:gd name="connsiteY8" fmla="*/ 96982 h 323786"/>
              <a:gd name="connsiteX9" fmla="*/ 55419 w 251954"/>
              <a:gd name="connsiteY9" fmla="*/ 55418 h 323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1954" h="323786">
                <a:moveTo>
                  <a:pt x="0" y="0"/>
                </a:moveTo>
                <a:cubicBezTo>
                  <a:pt x="164228" y="32847"/>
                  <a:pt x="-5918" y="-10327"/>
                  <a:pt x="110837" y="41564"/>
                </a:cubicBezTo>
                <a:cubicBezTo>
                  <a:pt x="137527" y="53426"/>
                  <a:pt x="193964" y="69273"/>
                  <a:pt x="193964" y="69273"/>
                </a:cubicBezTo>
                <a:cubicBezTo>
                  <a:pt x="226939" y="168197"/>
                  <a:pt x="205472" y="128098"/>
                  <a:pt x="249382" y="193964"/>
                </a:cubicBezTo>
                <a:cubicBezTo>
                  <a:pt x="244764" y="235528"/>
                  <a:pt x="265099" y="289084"/>
                  <a:pt x="235528" y="318655"/>
                </a:cubicBezTo>
                <a:cubicBezTo>
                  <a:pt x="214875" y="339308"/>
                  <a:pt x="152400" y="290946"/>
                  <a:pt x="152400" y="290946"/>
                </a:cubicBezTo>
                <a:cubicBezTo>
                  <a:pt x="143164" y="277091"/>
                  <a:pt x="132137" y="264275"/>
                  <a:pt x="124691" y="249382"/>
                </a:cubicBezTo>
                <a:cubicBezTo>
                  <a:pt x="108859" y="217717"/>
                  <a:pt x="104885" y="170156"/>
                  <a:pt x="96982" y="138546"/>
                </a:cubicBezTo>
                <a:cubicBezTo>
                  <a:pt x="93440" y="124378"/>
                  <a:pt x="89659" y="110044"/>
                  <a:pt x="83128" y="96982"/>
                </a:cubicBezTo>
                <a:cubicBezTo>
                  <a:pt x="75682" y="82089"/>
                  <a:pt x="55419" y="55418"/>
                  <a:pt x="55419" y="55418"/>
                </a:cubicBezTo>
              </a:path>
            </a:pathLst>
          </a:custGeom>
          <a:solidFill>
            <a:schemeClr val="accent6">
              <a:lumMod val="95000"/>
              <a:lumOff val="5000"/>
            </a:schemeClr>
          </a:solidFill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сопоставление 24"/>
          <p:cNvSpPr/>
          <p:nvPr/>
        </p:nvSpPr>
        <p:spPr>
          <a:xfrm rot="5400000">
            <a:off x="4993793" y="1580432"/>
            <a:ext cx="288032" cy="816815"/>
          </a:xfrm>
          <a:prstGeom prst="flowChartCollate">
            <a:avLst/>
          </a:prstGeom>
          <a:solidFill>
            <a:srgbClr val="B50BA1"/>
          </a:solidFill>
          <a:ln>
            <a:solidFill>
              <a:srgbClr val="B50B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4" name="Равнобедренный треугольник 53"/>
          <p:cNvSpPr/>
          <p:nvPr/>
        </p:nvSpPr>
        <p:spPr>
          <a:xfrm>
            <a:off x="5222184" y="2759433"/>
            <a:ext cx="216024" cy="267959"/>
          </a:xfrm>
          <a:prstGeom prst="triangl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Равнобедренный треугольник 54"/>
          <p:cNvSpPr/>
          <p:nvPr/>
        </p:nvSpPr>
        <p:spPr>
          <a:xfrm>
            <a:off x="4765964" y="2775361"/>
            <a:ext cx="216024" cy="267959"/>
          </a:xfrm>
          <a:prstGeom prst="triangl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4377374" y="3505200"/>
            <a:ext cx="388590" cy="166255"/>
          </a:xfrm>
          <a:custGeom>
            <a:avLst/>
            <a:gdLst>
              <a:gd name="connsiteX0" fmla="*/ 388590 w 388590"/>
              <a:gd name="connsiteY0" fmla="*/ 27709 h 166255"/>
              <a:gd name="connsiteX1" fmla="*/ 319317 w 388590"/>
              <a:gd name="connsiteY1" fmla="*/ 69273 h 166255"/>
              <a:gd name="connsiteX2" fmla="*/ 291608 w 388590"/>
              <a:gd name="connsiteY2" fmla="*/ 110836 h 166255"/>
              <a:gd name="connsiteX3" fmla="*/ 250044 w 388590"/>
              <a:gd name="connsiteY3" fmla="*/ 124691 h 166255"/>
              <a:gd name="connsiteX4" fmla="*/ 166917 w 388590"/>
              <a:gd name="connsiteY4" fmla="*/ 166255 h 166255"/>
              <a:gd name="connsiteX5" fmla="*/ 28371 w 388590"/>
              <a:gd name="connsiteY5" fmla="*/ 152400 h 166255"/>
              <a:gd name="connsiteX6" fmla="*/ 14517 w 388590"/>
              <a:gd name="connsiteY6" fmla="*/ 27709 h 166255"/>
              <a:gd name="connsiteX7" fmla="*/ 56081 w 388590"/>
              <a:gd name="connsiteY7" fmla="*/ 0 h 166255"/>
              <a:gd name="connsiteX8" fmla="*/ 153062 w 388590"/>
              <a:gd name="connsiteY8" fmla="*/ 69273 h 166255"/>
              <a:gd name="connsiteX9" fmla="*/ 139208 w 388590"/>
              <a:gd name="connsiteY9" fmla="*/ 110836 h 166255"/>
              <a:gd name="connsiteX10" fmla="*/ 83790 w 388590"/>
              <a:gd name="connsiteY10" fmla="*/ 83127 h 166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8590" h="166255">
                <a:moveTo>
                  <a:pt x="388590" y="27709"/>
                </a:moveTo>
                <a:cubicBezTo>
                  <a:pt x="365499" y="41564"/>
                  <a:pt x="339763" y="51748"/>
                  <a:pt x="319317" y="69273"/>
                </a:cubicBezTo>
                <a:cubicBezTo>
                  <a:pt x="306675" y="80109"/>
                  <a:pt x="304610" y="100434"/>
                  <a:pt x="291608" y="110836"/>
                </a:cubicBezTo>
                <a:cubicBezTo>
                  <a:pt x="280204" y="119959"/>
                  <a:pt x="263106" y="118160"/>
                  <a:pt x="250044" y="124691"/>
                </a:cubicBezTo>
                <a:cubicBezTo>
                  <a:pt x="142614" y="178407"/>
                  <a:pt x="271390" y="131430"/>
                  <a:pt x="166917" y="166255"/>
                </a:cubicBezTo>
                <a:cubicBezTo>
                  <a:pt x="120735" y="161637"/>
                  <a:pt x="72402" y="167077"/>
                  <a:pt x="28371" y="152400"/>
                </a:cubicBezTo>
                <a:cubicBezTo>
                  <a:pt x="-19706" y="136374"/>
                  <a:pt x="5999" y="44745"/>
                  <a:pt x="14517" y="27709"/>
                </a:cubicBezTo>
                <a:cubicBezTo>
                  <a:pt x="21964" y="12816"/>
                  <a:pt x="42226" y="9236"/>
                  <a:pt x="56081" y="0"/>
                </a:cubicBezTo>
                <a:cubicBezTo>
                  <a:pt x="153063" y="32327"/>
                  <a:pt x="129972" y="0"/>
                  <a:pt x="153062" y="69273"/>
                </a:cubicBezTo>
                <a:cubicBezTo>
                  <a:pt x="148444" y="83127"/>
                  <a:pt x="152767" y="105412"/>
                  <a:pt x="139208" y="110836"/>
                </a:cubicBezTo>
                <a:cubicBezTo>
                  <a:pt x="79310" y="134796"/>
                  <a:pt x="83790" y="106580"/>
                  <a:pt x="83790" y="83127"/>
                </a:cubicBezTo>
              </a:path>
            </a:pathLst>
          </a:cu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740084" y="5290992"/>
            <a:ext cx="216024" cy="20824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5289558" y="5290992"/>
            <a:ext cx="216024" cy="20824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682121" y="5329430"/>
            <a:ext cx="864096" cy="79208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5417127" y="6012873"/>
            <a:ext cx="484909" cy="318654"/>
          </a:xfrm>
          <a:custGeom>
            <a:avLst/>
            <a:gdLst>
              <a:gd name="connsiteX0" fmla="*/ 0 w 484909"/>
              <a:gd name="connsiteY0" fmla="*/ 0 h 318654"/>
              <a:gd name="connsiteX1" fmla="*/ 69273 w 484909"/>
              <a:gd name="connsiteY1" fmla="*/ 13854 h 318654"/>
              <a:gd name="connsiteX2" fmla="*/ 96982 w 484909"/>
              <a:gd name="connsiteY2" fmla="*/ 96982 h 318654"/>
              <a:gd name="connsiteX3" fmla="*/ 110837 w 484909"/>
              <a:gd name="connsiteY3" fmla="*/ 221672 h 318654"/>
              <a:gd name="connsiteX4" fmla="*/ 138546 w 484909"/>
              <a:gd name="connsiteY4" fmla="*/ 249382 h 318654"/>
              <a:gd name="connsiteX5" fmla="*/ 290946 w 484909"/>
              <a:gd name="connsiteY5" fmla="*/ 235527 h 318654"/>
              <a:gd name="connsiteX6" fmla="*/ 346364 w 484909"/>
              <a:gd name="connsiteY6" fmla="*/ 249382 h 318654"/>
              <a:gd name="connsiteX7" fmla="*/ 415637 w 484909"/>
              <a:gd name="connsiteY7" fmla="*/ 304800 h 318654"/>
              <a:gd name="connsiteX8" fmla="*/ 484909 w 484909"/>
              <a:gd name="connsiteY8" fmla="*/ 318654 h 318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4909" h="318654">
                <a:moveTo>
                  <a:pt x="0" y="0"/>
                </a:moveTo>
                <a:cubicBezTo>
                  <a:pt x="23091" y="4618"/>
                  <a:pt x="52622" y="-2797"/>
                  <a:pt x="69273" y="13854"/>
                </a:cubicBezTo>
                <a:cubicBezTo>
                  <a:pt x="89926" y="34507"/>
                  <a:pt x="96982" y="96982"/>
                  <a:pt x="96982" y="96982"/>
                </a:cubicBezTo>
                <a:cubicBezTo>
                  <a:pt x="101600" y="138545"/>
                  <a:pt x="99834" y="181326"/>
                  <a:pt x="110837" y="221672"/>
                </a:cubicBezTo>
                <a:cubicBezTo>
                  <a:pt x="114274" y="234274"/>
                  <a:pt x="125522" y="248380"/>
                  <a:pt x="138546" y="249382"/>
                </a:cubicBezTo>
                <a:cubicBezTo>
                  <a:pt x="189405" y="253294"/>
                  <a:pt x="240146" y="240145"/>
                  <a:pt x="290946" y="235527"/>
                </a:cubicBezTo>
                <a:cubicBezTo>
                  <a:pt x="309419" y="240145"/>
                  <a:pt x="330521" y="238820"/>
                  <a:pt x="346364" y="249382"/>
                </a:cubicBezTo>
                <a:cubicBezTo>
                  <a:pt x="440711" y="312280"/>
                  <a:pt x="306935" y="277624"/>
                  <a:pt x="415637" y="304800"/>
                </a:cubicBezTo>
                <a:cubicBezTo>
                  <a:pt x="438482" y="310511"/>
                  <a:pt x="484909" y="318654"/>
                  <a:pt x="484909" y="318654"/>
                </a:cubicBezTo>
              </a:path>
            </a:pathLst>
          </a:cu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374073" y="2396836"/>
            <a:ext cx="1149927" cy="83128"/>
          </a:xfrm>
          <a:custGeom>
            <a:avLst/>
            <a:gdLst>
              <a:gd name="connsiteX0" fmla="*/ 0 w 1149927"/>
              <a:gd name="connsiteY0" fmla="*/ 27709 h 83128"/>
              <a:gd name="connsiteX1" fmla="*/ 96982 w 1149927"/>
              <a:gd name="connsiteY1" fmla="*/ 13855 h 83128"/>
              <a:gd name="connsiteX2" fmla="*/ 138545 w 1149927"/>
              <a:gd name="connsiteY2" fmla="*/ 0 h 83128"/>
              <a:gd name="connsiteX3" fmla="*/ 277091 w 1149927"/>
              <a:gd name="connsiteY3" fmla="*/ 13855 h 83128"/>
              <a:gd name="connsiteX4" fmla="*/ 346363 w 1149927"/>
              <a:gd name="connsiteY4" fmla="*/ 55419 h 83128"/>
              <a:gd name="connsiteX5" fmla="*/ 387927 w 1149927"/>
              <a:gd name="connsiteY5" fmla="*/ 69273 h 83128"/>
              <a:gd name="connsiteX6" fmla="*/ 471054 w 1149927"/>
              <a:gd name="connsiteY6" fmla="*/ 27709 h 83128"/>
              <a:gd name="connsiteX7" fmla="*/ 512618 w 1149927"/>
              <a:gd name="connsiteY7" fmla="*/ 13855 h 83128"/>
              <a:gd name="connsiteX8" fmla="*/ 678872 w 1149927"/>
              <a:gd name="connsiteY8" fmla="*/ 41564 h 83128"/>
              <a:gd name="connsiteX9" fmla="*/ 706582 w 1149927"/>
              <a:gd name="connsiteY9" fmla="*/ 69273 h 83128"/>
              <a:gd name="connsiteX10" fmla="*/ 817418 w 1149927"/>
              <a:gd name="connsiteY10" fmla="*/ 55419 h 83128"/>
              <a:gd name="connsiteX11" fmla="*/ 1052945 w 1149927"/>
              <a:gd name="connsiteY11" fmla="*/ 83128 h 83128"/>
              <a:gd name="connsiteX12" fmla="*/ 1094509 w 1149927"/>
              <a:gd name="connsiteY12" fmla="*/ 69273 h 83128"/>
              <a:gd name="connsiteX13" fmla="*/ 1149927 w 1149927"/>
              <a:gd name="connsiteY13" fmla="*/ 41564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49927" h="83128">
                <a:moveTo>
                  <a:pt x="0" y="27709"/>
                </a:moveTo>
                <a:cubicBezTo>
                  <a:pt x="32327" y="23091"/>
                  <a:pt x="64961" y="20259"/>
                  <a:pt x="96982" y="13855"/>
                </a:cubicBezTo>
                <a:cubicBezTo>
                  <a:pt x="111302" y="10991"/>
                  <a:pt x="123941" y="0"/>
                  <a:pt x="138545" y="0"/>
                </a:cubicBezTo>
                <a:cubicBezTo>
                  <a:pt x="184957" y="0"/>
                  <a:pt x="230909" y="9237"/>
                  <a:pt x="277091" y="13855"/>
                </a:cubicBezTo>
                <a:cubicBezTo>
                  <a:pt x="394834" y="53102"/>
                  <a:pt x="251273" y="-1636"/>
                  <a:pt x="346363" y="55419"/>
                </a:cubicBezTo>
                <a:cubicBezTo>
                  <a:pt x="358886" y="62933"/>
                  <a:pt x="374072" y="64655"/>
                  <a:pt x="387927" y="69273"/>
                </a:cubicBezTo>
                <a:cubicBezTo>
                  <a:pt x="492399" y="34451"/>
                  <a:pt x="363624" y="81424"/>
                  <a:pt x="471054" y="27709"/>
                </a:cubicBezTo>
                <a:cubicBezTo>
                  <a:pt x="484116" y="21178"/>
                  <a:pt x="498763" y="18473"/>
                  <a:pt x="512618" y="13855"/>
                </a:cubicBezTo>
                <a:cubicBezTo>
                  <a:pt x="524944" y="15224"/>
                  <a:pt x="641944" y="19407"/>
                  <a:pt x="678872" y="41564"/>
                </a:cubicBezTo>
                <a:cubicBezTo>
                  <a:pt x="690073" y="48285"/>
                  <a:pt x="697345" y="60037"/>
                  <a:pt x="706582" y="69273"/>
                </a:cubicBezTo>
                <a:cubicBezTo>
                  <a:pt x="743527" y="64655"/>
                  <a:pt x="780185" y="55419"/>
                  <a:pt x="817418" y="55419"/>
                </a:cubicBezTo>
                <a:cubicBezTo>
                  <a:pt x="981268" y="55419"/>
                  <a:pt x="959956" y="52130"/>
                  <a:pt x="1052945" y="83128"/>
                </a:cubicBezTo>
                <a:cubicBezTo>
                  <a:pt x="1066800" y="78510"/>
                  <a:pt x="1081447" y="75804"/>
                  <a:pt x="1094509" y="69273"/>
                </a:cubicBezTo>
                <a:cubicBezTo>
                  <a:pt x="1155050" y="39002"/>
                  <a:pt x="1115223" y="41564"/>
                  <a:pt x="1149927" y="41564"/>
                </a:cubicBezTo>
              </a:path>
            </a:pathLst>
          </a:custGeom>
          <a:solidFill>
            <a:schemeClr val="accent5">
              <a:lumMod val="25000"/>
            </a:schemeClr>
          </a:solidFill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олилиния 56"/>
          <p:cNvSpPr/>
          <p:nvPr/>
        </p:nvSpPr>
        <p:spPr>
          <a:xfrm>
            <a:off x="357683" y="2493817"/>
            <a:ext cx="1149927" cy="83128"/>
          </a:xfrm>
          <a:custGeom>
            <a:avLst/>
            <a:gdLst>
              <a:gd name="connsiteX0" fmla="*/ 0 w 1149927"/>
              <a:gd name="connsiteY0" fmla="*/ 27709 h 83128"/>
              <a:gd name="connsiteX1" fmla="*/ 96982 w 1149927"/>
              <a:gd name="connsiteY1" fmla="*/ 13855 h 83128"/>
              <a:gd name="connsiteX2" fmla="*/ 138545 w 1149927"/>
              <a:gd name="connsiteY2" fmla="*/ 0 h 83128"/>
              <a:gd name="connsiteX3" fmla="*/ 277091 w 1149927"/>
              <a:gd name="connsiteY3" fmla="*/ 13855 h 83128"/>
              <a:gd name="connsiteX4" fmla="*/ 346363 w 1149927"/>
              <a:gd name="connsiteY4" fmla="*/ 55419 h 83128"/>
              <a:gd name="connsiteX5" fmla="*/ 387927 w 1149927"/>
              <a:gd name="connsiteY5" fmla="*/ 69273 h 83128"/>
              <a:gd name="connsiteX6" fmla="*/ 471054 w 1149927"/>
              <a:gd name="connsiteY6" fmla="*/ 27709 h 83128"/>
              <a:gd name="connsiteX7" fmla="*/ 512618 w 1149927"/>
              <a:gd name="connsiteY7" fmla="*/ 13855 h 83128"/>
              <a:gd name="connsiteX8" fmla="*/ 678872 w 1149927"/>
              <a:gd name="connsiteY8" fmla="*/ 41564 h 83128"/>
              <a:gd name="connsiteX9" fmla="*/ 706582 w 1149927"/>
              <a:gd name="connsiteY9" fmla="*/ 69273 h 83128"/>
              <a:gd name="connsiteX10" fmla="*/ 817418 w 1149927"/>
              <a:gd name="connsiteY10" fmla="*/ 55419 h 83128"/>
              <a:gd name="connsiteX11" fmla="*/ 1052945 w 1149927"/>
              <a:gd name="connsiteY11" fmla="*/ 83128 h 83128"/>
              <a:gd name="connsiteX12" fmla="*/ 1094509 w 1149927"/>
              <a:gd name="connsiteY12" fmla="*/ 69273 h 83128"/>
              <a:gd name="connsiteX13" fmla="*/ 1149927 w 1149927"/>
              <a:gd name="connsiteY13" fmla="*/ 41564 h 8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49927" h="83128">
                <a:moveTo>
                  <a:pt x="0" y="27709"/>
                </a:moveTo>
                <a:cubicBezTo>
                  <a:pt x="32327" y="23091"/>
                  <a:pt x="64961" y="20259"/>
                  <a:pt x="96982" y="13855"/>
                </a:cubicBezTo>
                <a:cubicBezTo>
                  <a:pt x="111302" y="10991"/>
                  <a:pt x="123941" y="0"/>
                  <a:pt x="138545" y="0"/>
                </a:cubicBezTo>
                <a:cubicBezTo>
                  <a:pt x="184957" y="0"/>
                  <a:pt x="230909" y="9237"/>
                  <a:pt x="277091" y="13855"/>
                </a:cubicBezTo>
                <a:cubicBezTo>
                  <a:pt x="394834" y="53102"/>
                  <a:pt x="251273" y="-1636"/>
                  <a:pt x="346363" y="55419"/>
                </a:cubicBezTo>
                <a:cubicBezTo>
                  <a:pt x="358886" y="62933"/>
                  <a:pt x="374072" y="64655"/>
                  <a:pt x="387927" y="69273"/>
                </a:cubicBezTo>
                <a:cubicBezTo>
                  <a:pt x="492399" y="34451"/>
                  <a:pt x="363624" y="81424"/>
                  <a:pt x="471054" y="27709"/>
                </a:cubicBezTo>
                <a:cubicBezTo>
                  <a:pt x="484116" y="21178"/>
                  <a:pt x="498763" y="18473"/>
                  <a:pt x="512618" y="13855"/>
                </a:cubicBezTo>
                <a:cubicBezTo>
                  <a:pt x="524944" y="15224"/>
                  <a:pt x="641944" y="19407"/>
                  <a:pt x="678872" y="41564"/>
                </a:cubicBezTo>
                <a:cubicBezTo>
                  <a:pt x="690073" y="48285"/>
                  <a:pt x="697345" y="60037"/>
                  <a:pt x="706582" y="69273"/>
                </a:cubicBezTo>
                <a:cubicBezTo>
                  <a:pt x="743527" y="64655"/>
                  <a:pt x="780185" y="55419"/>
                  <a:pt x="817418" y="55419"/>
                </a:cubicBezTo>
                <a:cubicBezTo>
                  <a:pt x="981268" y="55419"/>
                  <a:pt x="959956" y="52130"/>
                  <a:pt x="1052945" y="83128"/>
                </a:cubicBezTo>
                <a:cubicBezTo>
                  <a:pt x="1066800" y="78510"/>
                  <a:pt x="1081447" y="75804"/>
                  <a:pt x="1094509" y="69273"/>
                </a:cubicBezTo>
                <a:cubicBezTo>
                  <a:pt x="1155050" y="39002"/>
                  <a:pt x="1115223" y="41564"/>
                  <a:pt x="1149927" y="41564"/>
                </a:cubicBezTo>
              </a:path>
            </a:pathLst>
          </a:custGeom>
          <a:solidFill>
            <a:schemeClr val="accent5">
              <a:lumMod val="25000"/>
            </a:schemeClr>
          </a:solidFill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32644" y="4388136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682121" y="2909398"/>
            <a:ext cx="86409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682121" y="4120224"/>
            <a:ext cx="864096" cy="792088"/>
          </a:xfrm>
          <a:prstGeom prst="ellipse">
            <a:avLst/>
          </a:prstGeom>
          <a:solidFill>
            <a:schemeClr val="accent3">
              <a:lumMod val="6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 flipH="1">
            <a:off x="4355645" y="4541262"/>
            <a:ext cx="432047" cy="12684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4356573" y="4604685"/>
            <a:ext cx="432047" cy="12684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4377374" y="4665915"/>
            <a:ext cx="432047" cy="12684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5417279" y="4514349"/>
            <a:ext cx="481283" cy="2149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390345" y="4568077"/>
            <a:ext cx="481283" cy="2149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5390344" y="4633266"/>
            <a:ext cx="481283" cy="2149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Стрелка влево 2"/>
          <p:cNvSpPr/>
          <p:nvPr/>
        </p:nvSpPr>
        <p:spPr>
          <a:xfrm>
            <a:off x="1477878" y="1916832"/>
            <a:ext cx="2958904" cy="887281"/>
          </a:xfrm>
          <a:prstGeom prst="lef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Репка большая, круглая, с листочками</a:t>
            </a:r>
            <a:endParaRPr lang="ru-RU" dirty="0"/>
          </a:p>
        </p:txBody>
      </p:sp>
      <p:sp>
        <p:nvSpPr>
          <p:cNvPr id="33" name="Стрелка влево 32"/>
          <p:cNvSpPr/>
          <p:nvPr/>
        </p:nvSpPr>
        <p:spPr>
          <a:xfrm>
            <a:off x="1477878" y="4297119"/>
            <a:ext cx="2958904" cy="887281"/>
          </a:xfrm>
          <a:prstGeom prst="lef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Бабушка старенькая, в платочке</a:t>
            </a:r>
            <a:endParaRPr lang="ru-RU" dirty="0"/>
          </a:p>
        </p:txBody>
      </p:sp>
      <p:sp>
        <p:nvSpPr>
          <p:cNvPr id="34" name="Стрелка влево 33"/>
          <p:cNvSpPr/>
          <p:nvPr/>
        </p:nvSpPr>
        <p:spPr>
          <a:xfrm>
            <a:off x="5630985" y="1994759"/>
            <a:ext cx="2958904" cy="887281"/>
          </a:xfrm>
          <a:prstGeom prst="lef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Внучка маленькая, с бантиком</a:t>
            </a:r>
            <a:endParaRPr lang="ru-RU" dirty="0"/>
          </a:p>
        </p:txBody>
      </p:sp>
      <p:sp>
        <p:nvSpPr>
          <p:cNvPr id="35" name="Стрелка влево 34"/>
          <p:cNvSpPr/>
          <p:nvPr/>
        </p:nvSpPr>
        <p:spPr>
          <a:xfrm>
            <a:off x="5645732" y="3027392"/>
            <a:ext cx="2958904" cy="887281"/>
          </a:xfrm>
          <a:prstGeom prst="lef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 собачки хвостик, как бублик</a:t>
            </a:r>
            <a:endParaRPr lang="ru-RU" dirty="0"/>
          </a:p>
        </p:txBody>
      </p:sp>
      <p:sp>
        <p:nvSpPr>
          <p:cNvPr id="37" name="Стрелка влево 36"/>
          <p:cNvSpPr/>
          <p:nvPr/>
        </p:nvSpPr>
        <p:spPr>
          <a:xfrm>
            <a:off x="5630985" y="5328406"/>
            <a:ext cx="2958904" cy="887281"/>
          </a:xfrm>
          <a:prstGeom prst="lef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 мышки тоненький длинный хвостик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750942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4632" cy="1404392"/>
          </a:xfrm>
        </p:spPr>
        <p:txBody>
          <a:bodyPr/>
          <a:lstStyle/>
          <a:p>
            <a:r>
              <a:rPr lang="ru-RU" dirty="0" smtClean="0"/>
              <a:t>Мнемотаблица сказки </a:t>
            </a:r>
            <a:br>
              <a:rPr lang="ru-RU" dirty="0" smtClean="0"/>
            </a:br>
            <a:r>
              <a:rPr lang="ru-RU" dirty="0" smtClean="0"/>
              <a:t>«Три медведя»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69996" y="1737079"/>
            <a:ext cx="2088232" cy="158417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96266" y="1713740"/>
            <a:ext cx="2088232" cy="158417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9996" y="3861048"/>
            <a:ext cx="2088232" cy="158417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96266" y="3861048"/>
            <a:ext cx="2088232" cy="158417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4008" y="3861048"/>
            <a:ext cx="2088232" cy="158417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76256" y="3861048"/>
            <a:ext cx="2088232" cy="158417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44008" y="1713740"/>
            <a:ext cx="2088232" cy="158417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76256" y="1713740"/>
            <a:ext cx="2088232" cy="158417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835696" y="2932049"/>
            <a:ext cx="288032" cy="30096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835696" y="5013176"/>
            <a:ext cx="288032" cy="30096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091921" y="5013176"/>
            <a:ext cx="288032" cy="30096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300192" y="5013176"/>
            <a:ext cx="288032" cy="30096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</a:p>
        </p:txBody>
      </p:sp>
      <p:sp>
        <p:nvSpPr>
          <p:cNvPr id="15" name="Овал 14"/>
          <p:cNvSpPr/>
          <p:nvPr/>
        </p:nvSpPr>
        <p:spPr>
          <a:xfrm>
            <a:off x="8532440" y="5013176"/>
            <a:ext cx="288032" cy="30096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8532440" y="2932049"/>
            <a:ext cx="288032" cy="30096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300192" y="2932049"/>
            <a:ext cx="288032" cy="30096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8" name="Овал 17"/>
          <p:cNvSpPr/>
          <p:nvPr/>
        </p:nvSpPr>
        <p:spPr>
          <a:xfrm>
            <a:off x="4091921" y="2932049"/>
            <a:ext cx="288032" cy="30096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791580" y="2291082"/>
            <a:ext cx="648072" cy="6409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сопоставление 19"/>
          <p:cNvSpPr/>
          <p:nvPr/>
        </p:nvSpPr>
        <p:spPr>
          <a:xfrm rot="5400000">
            <a:off x="971599" y="1848395"/>
            <a:ext cx="288032" cy="816815"/>
          </a:xfrm>
          <a:prstGeom prst="flowChartCollate">
            <a:avLst/>
          </a:prstGeom>
          <a:solidFill>
            <a:srgbClr val="B50BA1"/>
          </a:solidFill>
          <a:ln>
            <a:solidFill>
              <a:srgbClr val="B50B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99792" y="2529167"/>
            <a:ext cx="576064" cy="45211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2653533" y="1988840"/>
            <a:ext cx="668582" cy="540327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419872" y="2342473"/>
            <a:ext cx="216024" cy="210746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3419872" y="2553219"/>
            <a:ext cx="216024" cy="210746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3419872" y="2755226"/>
            <a:ext cx="216024" cy="210746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3779912" y="2505828"/>
            <a:ext cx="216024" cy="210746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3779912" y="2721303"/>
            <a:ext cx="216024" cy="210746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5364088" y="2190073"/>
            <a:ext cx="216024" cy="210746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5367269" y="2423794"/>
            <a:ext cx="216024" cy="210746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4935221" y="2510557"/>
            <a:ext cx="216024" cy="210746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Равнобедренный треугольник 30"/>
          <p:cNvSpPr/>
          <p:nvPr/>
        </p:nvSpPr>
        <p:spPr>
          <a:xfrm>
            <a:off x="4932040" y="2291082"/>
            <a:ext cx="216024" cy="210746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4932040" y="2048257"/>
            <a:ext cx="216024" cy="210746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713708" y="2706185"/>
            <a:ext cx="324036" cy="2751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659702" y="1971628"/>
            <a:ext cx="432048" cy="39604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6205055" y="2309988"/>
            <a:ext cx="432048" cy="39168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610096" y="1867507"/>
            <a:ext cx="216024" cy="2082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5929732" y="2630902"/>
            <a:ext cx="152400" cy="1524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941805" y="1867507"/>
            <a:ext cx="216024" cy="2082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654604" y="2629985"/>
            <a:ext cx="152400" cy="1524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6159228" y="2240515"/>
            <a:ext cx="216024" cy="2082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6480212" y="2254369"/>
            <a:ext cx="216024" cy="2082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7236296" y="2240515"/>
            <a:ext cx="504056" cy="514711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7920372" y="2641086"/>
            <a:ext cx="351656" cy="362311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8045152" y="1981697"/>
            <a:ext cx="487288" cy="442097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395536" y="4149080"/>
            <a:ext cx="936104" cy="50405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1473214" y="4361477"/>
            <a:ext cx="554958" cy="392387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595596" y="4811921"/>
            <a:ext cx="792087" cy="40251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2653533" y="4005064"/>
            <a:ext cx="1234391" cy="552606"/>
          </a:xfrm>
          <a:prstGeom prst="round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602404" y="4642166"/>
            <a:ext cx="721951" cy="276303"/>
          </a:xfrm>
          <a:prstGeom prst="round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2598293" y="4907319"/>
            <a:ext cx="929591" cy="400206"/>
          </a:xfrm>
          <a:prstGeom prst="round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810975" y="4746920"/>
            <a:ext cx="576064" cy="45211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Равнобедренный треугольник 54"/>
          <p:cNvSpPr/>
          <p:nvPr/>
        </p:nvSpPr>
        <p:spPr>
          <a:xfrm>
            <a:off x="4764716" y="4206593"/>
            <a:ext cx="668582" cy="540327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5480253" y="4083345"/>
            <a:ext cx="432048" cy="39604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5762496" y="4008779"/>
            <a:ext cx="216024" cy="2082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5404657" y="3999844"/>
            <a:ext cx="216024" cy="2082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6141431" y="4375363"/>
            <a:ext cx="432048" cy="39168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6412210" y="4277869"/>
            <a:ext cx="216024" cy="2082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1" name="Овал 60"/>
          <p:cNvSpPr/>
          <p:nvPr/>
        </p:nvSpPr>
        <p:spPr>
          <a:xfrm>
            <a:off x="6091750" y="4279886"/>
            <a:ext cx="216024" cy="20824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2" name="Овал 61"/>
          <p:cNvSpPr/>
          <p:nvPr/>
        </p:nvSpPr>
        <p:spPr>
          <a:xfrm>
            <a:off x="5627595" y="4832322"/>
            <a:ext cx="324036" cy="2751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5836101" y="4750825"/>
            <a:ext cx="152400" cy="1524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5585352" y="4746920"/>
            <a:ext cx="152400" cy="1524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7164288" y="4746920"/>
            <a:ext cx="576064" cy="45211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Равнобедренный треугольник 65"/>
          <p:cNvSpPr/>
          <p:nvPr/>
        </p:nvSpPr>
        <p:spPr>
          <a:xfrm>
            <a:off x="7118029" y="4206592"/>
            <a:ext cx="668582" cy="540327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7935830" y="4368023"/>
            <a:ext cx="648072" cy="6409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Блок-схема: сопоставление 67"/>
          <p:cNvSpPr/>
          <p:nvPr/>
        </p:nvSpPr>
        <p:spPr>
          <a:xfrm rot="5400000">
            <a:off x="8110202" y="3940712"/>
            <a:ext cx="288032" cy="816815"/>
          </a:xfrm>
          <a:prstGeom prst="flowChartCollate">
            <a:avLst/>
          </a:prstGeom>
          <a:solidFill>
            <a:srgbClr val="B50BA1"/>
          </a:solidFill>
          <a:ln>
            <a:solidFill>
              <a:srgbClr val="B50B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813743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Прямоугольник 80"/>
          <p:cNvSpPr/>
          <p:nvPr/>
        </p:nvSpPr>
        <p:spPr>
          <a:xfrm>
            <a:off x="1865098" y="5144418"/>
            <a:ext cx="7099390" cy="1596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2">
                    <a:lumMod val="95000"/>
                    <a:lumOff val="5000"/>
                  </a:schemeClr>
                </a:solidFill>
              </a:rPr>
              <a:t>Ехал дед по дороге  и потерял рукавичку. Холодно в лесу, и решили звери поселиться в рукавичке, как в домике. Первая прибежала мышка, за ней зайчик с лисой, да волк с кабаном. Но увидел дед, что потерял варежку,</a:t>
            </a:r>
            <a:r>
              <a:rPr lang="ru-RU" sz="1600" dirty="0">
                <a:solidFill>
                  <a:schemeClr val="tx1"/>
                </a:solidFill>
              </a:rPr>
              <a:t> и вернулся за ней, собачка ее нашла. А звери испугались и убежали из домика-рукавички в разные стороны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Мнемотаблица </a:t>
            </a:r>
            <a:br>
              <a:rPr lang="ru-RU" dirty="0" smtClean="0"/>
            </a:br>
            <a:r>
              <a:rPr lang="ru-RU" dirty="0" smtClean="0"/>
              <a:t>«Рукавичка»</a:t>
            </a:r>
            <a:endParaRPr lang="ru-RU" dirty="0"/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46783"/>
              </p:ext>
            </p:extLst>
          </p:nvPr>
        </p:nvGraphicFramePr>
        <p:xfrm>
          <a:off x="179512" y="1772816"/>
          <a:ext cx="6624738" cy="3456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8246"/>
                <a:gridCol w="2208246"/>
                <a:gridCol w="2208246"/>
              </a:tblGrid>
              <a:tr h="11521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1521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1521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0" name="Овал 29"/>
          <p:cNvSpPr/>
          <p:nvPr/>
        </p:nvSpPr>
        <p:spPr>
          <a:xfrm>
            <a:off x="971600" y="1916832"/>
            <a:ext cx="360040" cy="36004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объединение 30"/>
          <p:cNvSpPr/>
          <p:nvPr/>
        </p:nvSpPr>
        <p:spPr>
          <a:xfrm>
            <a:off x="827584" y="2406200"/>
            <a:ext cx="648072" cy="360040"/>
          </a:xfrm>
          <a:prstGeom prst="flowChartMerg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08" b="96447" l="9548" r="9698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949376"/>
            <a:ext cx="829056" cy="816864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875" b="97500" l="3057" r="951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923027"/>
            <a:ext cx="1368152" cy="955953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885" b="100000" l="3704" r="967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52" y="3026427"/>
            <a:ext cx="1190044" cy="1017989"/>
          </a:xfrm>
          <a:prstGeom prst="rect">
            <a:avLst/>
          </a:prstGeom>
        </p:spPr>
      </p:pic>
      <p:sp>
        <p:nvSpPr>
          <p:cNvPr id="35" name="Равнобедренный треугольник 34"/>
          <p:cNvSpPr/>
          <p:nvPr/>
        </p:nvSpPr>
        <p:spPr>
          <a:xfrm>
            <a:off x="3330344" y="3396344"/>
            <a:ext cx="305552" cy="648072"/>
          </a:xfrm>
          <a:prstGeom prst="triangl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ый треугольник 35"/>
          <p:cNvSpPr/>
          <p:nvPr/>
        </p:nvSpPr>
        <p:spPr>
          <a:xfrm rot="14039121">
            <a:off x="3204534" y="3021168"/>
            <a:ext cx="251618" cy="519511"/>
          </a:xfrm>
          <a:prstGeom prst="rtTriangl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ый треугольник 36"/>
          <p:cNvSpPr/>
          <p:nvPr/>
        </p:nvSpPr>
        <p:spPr>
          <a:xfrm rot="14383227">
            <a:off x="3154607" y="2954829"/>
            <a:ext cx="218511" cy="178173"/>
          </a:xfrm>
          <a:prstGeom prst="rtTriangl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 rot="7678282">
            <a:off x="3503288" y="3616950"/>
            <a:ext cx="689345" cy="93036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объединение 38"/>
          <p:cNvSpPr/>
          <p:nvPr/>
        </p:nvSpPr>
        <p:spPr>
          <a:xfrm>
            <a:off x="4932040" y="3183186"/>
            <a:ext cx="504056" cy="213158"/>
          </a:xfrm>
          <a:prstGeom prst="flowChartMerg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объединение 39"/>
          <p:cNvSpPr/>
          <p:nvPr/>
        </p:nvSpPr>
        <p:spPr>
          <a:xfrm>
            <a:off x="5436096" y="3183186"/>
            <a:ext cx="504056" cy="213158"/>
          </a:xfrm>
          <a:prstGeom prst="flowChartMerg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объединение 40"/>
          <p:cNvSpPr/>
          <p:nvPr/>
        </p:nvSpPr>
        <p:spPr>
          <a:xfrm>
            <a:off x="5940152" y="3183186"/>
            <a:ext cx="504056" cy="213158"/>
          </a:xfrm>
          <a:prstGeom prst="flowChartMerg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Равнобедренный треугольник 41"/>
          <p:cNvSpPr/>
          <p:nvPr/>
        </p:nvSpPr>
        <p:spPr>
          <a:xfrm>
            <a:off x="4932040" y="3720287"/>
            <a:ext cx="504056" cy="243421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Равнобедренный треугольник 42"/>
          <p:cNvSpPr/>
          <p:nvPr/>
        </p:nvSpPr>
        <p:spPr>
          <a:xfrm>
            <a:off x="5435116" y="3720287"/>
            <a:ext cx="504056" cy="243421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5940152" y="3720286"/>
            <a:ext cx="504056" cy="243421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Рисунок 44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508" b="96447" l="0" r="9874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98" y="4149080"/>
            <a:ext cx="1180900" cy="970801"/>
          </a:xfrm>
          <a:prstGeom prst="rect">
            <a:avLst/>
          </a:prstGeom>
        </p:spPr>
      </p:pic>
      <p:sp>
        <p:nvSpPr>
          <p:cNvPr id="46" name="Равнобедренный треугольник 45"/>
          <p:cNvSpPr/>
          <p:nvPr/>
        </p:nvSpPr>
        <p:spPr>
          <a:xfrm>
            <a:off x="3122301" y="4634480"/>
            <a:ext cx="630552" cy="495106"/>
          </a:xfrm>
          <a:prstGeom prst="triangl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3185549" y="4221088"/>
            <a:ext cx="504056" cy="41339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апля 47"/>
          <p:cNvSpPr/>
          <p:nvPr/>
        </p:nvSpPr>
        <p:spPr>
          <a:xfrm>
            <a:off x="3023828" y="4221088"/>
            <a:ext cx="216024" cy="297360"/>
          </a:xfrm>
          <a:prstGeom prst="teardrop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апля 48"/>
          <p:cNvSpPr/>
          <p:nvPr/>
        </p:nvSpPr>
        <p:spPr>
          <a:xfrm flipH="1">
            <a:off x="3595933" y="4221088"/>
            <a:ext cx="252027" cy="278499"/>
          </a:xfrm>
          <a:prstGeom prst="teardrop">
            <a:avLst>
              <a:gd name="adj" fmla="val 9345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3307484" y="442778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3497153" y="4427783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3365779" y="4518448"/>
            <a:ext cx="135632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8" name="Прямая соединительная линия 57"/>
          <p:cNvCxnSpPr>
            <a:stCxn id="53" idx="4"/>
          </p:cNvCxnSpPr>
          <p:nvPr/>
        </p:nvCxnSpPr>
        <p:spPr>
          <a:xfrm flipH="1">
            <a:off x="3263862" y="4564167"/>
            <a:ext cx="169733" cy="70313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3470787" y="4555215"/>
            <a:ext cx="125146" cy="7926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Дуга 68"/>
          <p:cNvSpPr/>
          <p:nvPr/>
        </p:nvSpPr>
        <p:spPr>
          <a:xfrm>
            <a:off x="3595933" y="4634481"/>
            <a:ext cx="364963" cy="378696"/>
          </a:xfrm>
          <a:prstGeom prst="arc">
            <a:avLst>
              <a:gd name="adj1" fmla="val 18774018"/>
              <a:gd name="adj2" fmla="val 6980101"/>
            </a:avLst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5385192" y="4221088"/>
            <a:ext cx="8069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72" name="Прямая со стрелкой 71"/>
          <p:cNvCxnSpPr/>
          <p:nvPr/>
        </p:nvCxnSpPr>
        <p:spPr>
          <a:xfrm flipH="1" flipV="1">
            <a:off x="4932040" y="4360337"/>
            <a:ext cx="504056" cy="322416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 flipV="1">
            <a:off x="6192180" y="4369768"/>
            <a:ext cx="540060" cy="312985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 flipH="1" flipV="1">
            <a:off x="5147229" y="4105367"/>
            <a:ext cx="453152" cy="322416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 flipV="1">
            <a:off x="6094396" y="4149080"/>
            <a:ext cx="540060" cy="312985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2414666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Рисунок 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15" y="4167663"/>
            <a:ext cx="1496967" cy="11456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990656" cy="1260376"/>
          </a:xfrm>
        </p:spPr>
        <p:txBody>
          <a:bodyPr/>
          <a:lstStyle/>
          <a:p>
            <a:r>
              <a:rPr lang="ru-RU" dirty="0" smtClean="0"/>
              <a:t>Мнемотаблица </a:t>
            </a:r>
            <a:br>
              <a:rPr lang="ru-RU" dirty="0" smtClean="0"/>
            </a:br>
            <a:r>
              <a:rPr lang="ru-RU" dirty="0" smtClean="0"/>
              <a:t>«Дикие животные»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56792"/>
            <a:ext cx="8424936" cy="3816424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843808" y="1556792"/>
            <a:ext cx="0" cy="381642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084168" y="1556792"/>
            <a:ext cx="0" cy="381642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3528" y="2780928"/>
            <a:ext cx="8424936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23528" y="4149080"/>
            <a:ext cx="8424936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259632" y="2132856"/>
            <a:ext cx="720080" cy="57606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1187624" y="1579371"/>
            <a:ext cx="864096" cy="61837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043608" y="1700808"/>
            <a:ext cx="1152128" cy="9361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899592" y="1700808"/>
            <a:ext cx="1152128" cy="93610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Равнобедренный треугольник 30"/>
          <p:cNvSpPr/>
          <p:nvPr/>
        </p:nvSpPr>
        <p:spPr>
          <a:xfrm>
            <a:off x="4072366" y="2132054"/>
            <a:ext cx="432048" cy="432048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4072366" y="1700006"/>
            <a:ext cx="432048" cy="432048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>
            <a:stCxn id="31" idx="3"/>
          </p:cNvCxnSpPr>
          <p:nvPr/>
        </p:nvCxnSpPr>
        <p:spPr>
          <a:xfrm>
            <a:off x="4288390" y="2564102"/>
            <a:ext cx="0" cy="144818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948264" y="1874916"/>
            <a:ext cx="0" cy="67554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7236296" y="1889698"/>
            <a:ext cx="0" cy="67554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596336" y="1902658"/>
            <a:ext cx="0" cy="67554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7956376" y="1916030"/>
            <a:ext cx="0" cy="67554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Скругленная соединительная линия 40"/>
          <p:cNvCxnSpPr/>
          <p:nvPr/>
        </p:nvCxnSpPr>
        <p:spPr>
          <a:xfrm flipV="1">
            <a:off x="611560" y="3118677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Скругленная соединительная линия 41"/>
          <p:cNvCxnSpPr/>
          <p:nvPr/>
        </p:nvCxnSpPr>
        <p:spPr>
          <a:xfrm flipV="1">
            <a:off x="398826" y="3104964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Скругленная соединительная линия 42"/>
          <p:cNvCxnSpPr/>
          <p:nvPr/>
        </p:nvCxnSpPr>
        <p:spPr>
          <a:xfrm flipV="1">
            <a:off x="883978" y="3118677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Скругленная соединительная линия 43"/>
          <p:cNvCxnSpPr/>
          <p:nvPr/>
        </p:nvCxnSpPr>
        <p:spPr>
          <a:xfrm flipV="1">
            <a:off x="1115616" y="3118677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Скругленная соединительная линия 44"/>
          <p:cNvCxnSpPr/>
          <p:nvPr/>
        </p:nvCxnSpPr>
        <p:spPr>
          <a:xfrm flipV="1">
            <a:off x="1331640" y="3104964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Скругленная соединительная линия 45"/>
          <p:cNvCxnSpPr/>
          <p:nvPr/>
        </p:nvCxnSpPr>
        <p:spPr>
          <a:xfrm flipV="1">
            <a:off x="1606811" y="3118677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Скругленная соединительная линия 46"/>
          <p:cNvCxnSpPr/>
          <p:nvPr/>
        </p:nvCxnSpPr>
        <p:spPr>
          <a:xfrm flipV="1">
            <a:off x="1964511" y="3104964"/>
            <a:ext cx="864096" cy="720080"/>
          </a:xfrm>
          <a:prstGeom prst="curvedConnector3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3851921" y="2967334"/>
            <a:ext cx="136815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225630" y="3339477"/>
            <a:ext cx="360040" cy="64807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авая фигурная скобка 49"/>
          <p:cNvSpPr/>
          <p:nvPr/>
        </p:nvSpPr>
        <p:spPr>
          <a:xfrm rot="16200000">
            <a:off x="7257913" y="2999531"/>
            <a:ext cx="295475" cy="419446"/>
          </a:xfrm>
          <a:prstGeom prst="rightBrac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объединение 51"/>
          <p:cNvSpPr/>
          <p:nvPr/>
        </p:nvSpPr>
        <p:spPr>
          <a:xfrm>
            <a:off x="4576422" y="4365104"/>
            <a:ext cx="504056" cy="213158"/>
          </a:xfrm>
          <a:prstGeom prst="flowChartMerg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лок-схема: объединение 52"/>
          <p:cNvSpPr/>
          <p:nvPr/>
        </p:nvSpPr>
        <p:spPr>
          <a:xfrm>
            <a:off x="4072366" y="4365104"/>
            <a:ext cx="504056" cy="213158"/>
          </a:xfrm>
          <a:prstGeom prst="flowChartMerg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Блок-схема: объединение 53"/>
          <p:cNvSpPr/>
          <p:nvPr/>
        </p:nvSpPr>
        <p:spPr>
          <a:xfrm>
            <a:off x="3568310" y="4365104"/>
            <a:ext cx="504056" cy="213158"/>
          </a:xfrm>
          <a:prstGeom prst="flowChartMerg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Равнобедренный треугольник 54"/>
          <p:cNvSpPr/>
          <p:nvPr/>
        </p:nvSpPr>
        <p:spPr>
          <a:xfrm>
            <a:off x="4576422" y="4941166"/>
            <a:ext cx="504056" cy="243421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Равнобедренный треугольник 55"/>
          <p:cNvSpPr/>
          <p:nvPr/>
        </p:nvSpPr>
        <p:spPr>
          <a:xfrm>
            <a:off x="4072366" y="4941167"/>
            <a:ext cx="504056" cy="243421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Равнобедренный треугольник 56"/>
          <p:cNvSpPr/>
          <p:nvPr/>
        </p:nvSpPr>
        <p:spPr>
          <a:xfrm>
            <a:off x="3568310" y="4941168"/>
            <a:ext cx="504056" cy="243421"/>
          </a:xfrm>
          <a:prstGeom prst="triangl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6948263" y="4175803"/>
            <a:ext cx="115212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1770316" y="5517232"/>
            <a:ext cx="6984776" cy="12241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Волк.</a:t>
            </a:r>
          </a:p>
          <a:p>
            <a:pPr algn="ctr"/>
            <a:r>
              <a:rPr lang="ru-RU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Волк живет в лесу. Он дикое животное. У него четыре ноги. Тело покрыто густой серой шерстью. Своих детенышей выкармливает молочком. Он хищник, у него острые зубы.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3526370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397</TotalTime>
  <Words>1096</Words>
  <Application>Microsoft Office PowerPoint</Application>
  <PresentationFormat>Экран (4:3)</PresentationFormat>
  <Paragraphs>226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Тема1</vt:lpstr>
      <vt:lpstr>Использование  метода мнемотехники  в обучении рассказыванию детей дошкольного возраста</vt:lpstr>
      <vt:lpstr>«Учите ребенка каким-нибудь неизвестным ему пяти словам – он будет долго и напрасно мучиться, но свяжите двадцать таких слов с картинками, и он их усвоит на лету».</vt:lpstr>
      <vt:lpstr>Мнемотехника (греч. «искусство запоминания») – это система методов и приемов, обеспечивающих эффективное запоминание, сохранение и воспроизведение информации.</vt:lpstr>
      <vt:lpstr>Мнемотаблица</vt:lpstr>
      <vt:lpstr>Моделирование  сказки «Репка»</vt:lpstr>
      <vt:lpstr>Моделирование  сказки «Репка»</vt:lpstr>
      <vt:lpstr>Мнемотаблица сказки  «Три медведя»</vt:lpstr>
      <vt:lpstr>Мнемотаблица  «Рукавичка»</vt:lpstr>
      <vt:lpstr>Мнемотаблица  «Дикие животные» </vt:lpstr>
      <vt:lpstr>Мнемотаблица  «Дикие животные» </vt:lpstr>
      <vt:lpstr>Мнемотаблица  «Дикие животные» </vt:lpstr>
      <vt:lpstr>Мнемотаблица  «Времена года»</vt:lpstr>
      <vt:lpstr>Мнемотаблица  «Времена года» </vt:lpstr>
      <vt:lpstr>Мнемотаблица  «Времена года» </vt:lpstr>
      <vt:lpstr>Учим стихи</vt:lpstr>
      <vt:lpstr>Учим стихи</vt:lpstr>
      <vt:lpstr>Учим стихи</vt:lpstr>
      <vt:lpstr>Пособие по составлению творческих рассказов и историй</vt:lpstr>
      <vt:lpstr>Пособие по составлению творческих рассказов и историй</vt:lpstr>
      <vt:lpstr>Пособие по составлению творческих рассказов и историй</vt:lpstr>
      <vt:lpstr>Пособие по составлению творческих рассказов и историй</vt:lpstr>
      <vt:lpstr>Результаты использования метода мнемотехники</vt:lpstr>
      <vt:lpstr>Список источников и литературы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 метода мнемотехники  в обучении рассказыванию детей дошкольного возраста</dc:title>
  <dc:creator>Boss</dc:creator>
  <cp:lastModifiedBy>Boss</cp:lastModifiedBy>
  <cp:revision>43</cp:revision>
  <dcterms:created xsi:type="dcterms:W3CDTF">2013-08-19T06:15:31Z</dcterms:created>
  <dcterms:modified xsi:type="dcterms:W3CDTF">2013-08-20T15:41:43Z</dcterms:modified>
</cp:coreProperties>
</file>